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13" r:id="rId3"/>
    <p:sldId id="310" r:id="rId4"/>
    <p:sldId id="257" r:id="rId5"/>
    <p:sldId id="261" r:id="rId6"/>
    <p:sldId id="262" r:id="rId7"/>
    <p:sldId id="276" r:id="rId8"/>
    <p:sldId id="277" r:id="rId9"/>
    <p:sldId id="320" r:id="rId10"/>
    <p:sldId id="321" r:id="rId11"/>
    <p:sldId id="322" r:id="rId12"/>
    <p:sldId id="323" r:id="rId13"/>
    <p:sldId id="303" r:id="rId14"/>
    <p:sldId id="305" r:id="rId15"/>
    <p:sldId id="306" r:id="rId16"/>
    <p:sldId id="311" r:id="rId17"/>
    <p:sldId id="268" r:id="rId18"/>
    <p:sldId id="312" r:id="rId19"/>
    <p:sldId id="264" r:id="rId20"/>
    <p:sldId id="259" r:id="rId21"/>
    <p:sldId id="282" r:id="rId22"/>
    <p:sldId id="285" r:id="rId23"/>
    <p:sldId id="292" r:id="rId24"/>
    <p:sldId id="314" r:id="rId25"/>
    <p:sldId id="315" r:id="rId26"/>
    <p:sldId id="316" r:id="rId27"/>
    <p:sldId id="317" r:id="rId28"/>
    <p:sldId id="318" r:id="rId29"/>
    <p:sldId id="319" r:id="rId30"/>
    <p:sldId id="263" r:id="rId31"/>
    <p:sldId id="302" r:id="rId32"/>
    <p:sldId id="296" r:id="rId33"/>
    <p:sldId id="30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24" autoAdjust="0"/>
  </p:normalViewPr>
  <p:slideViewPr>
    <p:cSldViewPr snapToGrid="0">
      <p:cViewPr varScale="1">
        <p:scale>
          <a:sx n="101" d="100"/>
          <a:sy n="101" d="100"/>
        </p:scale>
        <p:origin x="9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24ABF-68A0-43A2-909A-D18299DC16B1}" type="doc">
      <dgm:prSet loTypeId="urn:microsoft.com/office/officeart/2005/8/layout/hList1" loCatId="list" qsTypeId="urn:microsoft.com/office/officeart/2005/8/quickstyle/simple1" qsCatId="simple" csTypeId="urn:microsoft.com/office/officeart/2005/8/colors/accent1_2" csCatId="accent1" phldr="1"/>
      <dgm:spPr/>
    </dgm:pt>
    <dgm:pt modelId="{C3B0AA11-0396-4EF2-9CCC-DD2D56EC070C}">
      <dgm:prSet phldrT="[Text]"/>
      <dgm:spPr/>
      <dgm:t>
        <a:bodyPr/>
        <a:lstStyle/>
        <a:p>
          <a:r>
            <a:rPr lang="en-US" dirty="0" smtClean="0">
              <a:latin typeface="Garamond" panose="02020404030301010803" pitchFamily="18" charset="0"/>
            </a:rPr>
            <a:t>CIHR</a:t>
          </a:r>
          <a:endParaRPr lang="en-US" dirty="0">
            <a:latin typeface="Garamond" panose="02020404030301010803" pitchFamily="18" charset="0"/>
          </a:endParaRPr>
        </a:p>
      </dgm:t>
    </dgm:pt>
    <dgm:pt modelId="{6DA62819-9860-43DA-8691-6A83223CCC77}" type="parTrans" cxnId="{6D4B0685-9586-4DE9-8144-238E21A812EA}">
      <dgm:prSet/>
      <dgm:spPr/>
      <dgm:t>
        <a:bodyPr/>
        <a:lstStyle/>
        <a:p>
          <a:endParaRPr lang="en-US">
            <a:latin typeface="Garamond" panose="02020404030301010803" pitchFamily="18" charset="0"/>
          </a:endParaRPr>
        </a:p>
      </dgm:t>
    </dgm:pt>
    <dgm:pt modelId="{6C2A4857-D76D-45EB-9478-FA33A0FD4A55}" type="sibTrans" cxnId="{6D4B0685-9586-4DE9-8144-238E21A812EA}">
      <dgm:prSet/>
      <dgm:spPr/>
      <dgm:t>
        <a:bodyPr/>
        <a:lstStyle/>
        <a:p>
          <a:endParaRPr lang="en-US">
            <a:latin typeface="Garamond" panose="02020404030301010803" pitchFamily="18" charset="0"/>
          </a:endParaRPr>
        </a:p>
      </dgm:t>
    </dgm:pt>
    <dgm:pt modelId="{E3185319-404E-4B3D-BE3F-3070877A51EF}">
      <dgm:prSet phldrT="[Text]"/>
      <dgm:spPr/>
      <dgm:t>
        <a:bodyPr/>
        <a:lstStyle/>
        <a:p>
          <a:r>
            <a:rPr lang="en-US" dirty="0" smtClean="0">
              <a:latin typeface="Garamond" panose="02020404030301010803" pitchFamily="18" charset="0"/>
            </a:rPr>
            <a:t>NSERC</a:t>
          </a:r>
          <a:endParaRPr lang="en-US" dirty="0">
            <a:latin typeface="Garamond" panose="02020404030301010803" pitchFamily="18" charset="0"/>
          </a:endParaRPr>
        </a:p>
      </dgm:t>
    </dgm:pt>
    <dgm:pt modelId="{850098CA-2579-4C05-A440-39E368D93208}" type="parTrans" cxnId="{68EC6706-2552-42F5-9465-C70DD35951F5}">
      <dgm:prSet/>
      <dgm:spPr/>
      <dgm:t>
        <a:bodyPr/>
        <a:lstStyle/>
        <a:p>
          <a:endParaRPr lang="en-US">
            <a:latin typeface="Garamond" panose="02020404030301010803" pitchFamily="18" charset="0"/>
          </a:endParaRPr>
        </a:p>
      </dgm:t>
    </dgm:pt>
    <dgm:pt modelId="{81A85E8A-5E8B-4FEB-821D-ADC818D34EF4}" type="sibTrans" cxnId="{68EC6706-2552-42F5-9465-C70DD35951F5}">
      <dgm:prSet/>
      <dgm:spPr/>
      <dgm:t>
        <a:bodyPr/>
        <a:lstStyle/>
        <a:p>
          <a:endParaRPr lang="en-US">
            <a:latin typeface="Garamond" panose="02020404030301010803" pitchFamily="18" charset="0"/>
          </a:endParaRPr>
        </a:p>
      </dgm:t>
    </dgm:pt>
    <dgm:pt modelId="{10453182-7B7A-4485-9E05-68F9E0FE325E}">
      <dgm:prSet phldrT="[Text]"/>
      <dgm:spPr/>
      <dgm:t>
        <a:bodyPr/>
        <a:lstStyle/>
        <a:p>
          <a:r>
            <a:rPr lang="en-US" dirty="0" smtClean="0">
              <a:latin typeface="Garamond" panose="02020404030301010803" pitchFamily="18" charset="0"/>
            </a:rPr>
            <a:t>SSHRC</a:t>
          </a:r>
          <a:endParaRPr lang="en-US" dirty="0">
            <a:latin typeface="Garamond" panose="02020404030301010803" pitchFamily="18" charset="0"/>
          </a:endParaRPr>
        </a:p>
      </dgm:t>
    </dgm:pt>
    <dgm:pt modelId="{F8CB7CB3-E27D-44FC-ACB0-6DE4073C0D49}" type="parTrans" cxnId="{21759CB1-038D-47B8-9894-19678D2C76B4}">
      <dgm:prSet/>
      <dgm:spPr/>
      <dgm:t>
        <a:bodyPr/>
        <a:lstStyle/>
        <a:p>
          <a:endParaRPr lang="en-US">
            <a:latin typeface="Garamond" panose="02020404030301010803" pitchFamily="18" charset="0"/>
          </a:endParaRPr>
        </a:p>
      </dgm:t>
    </dgm:pt>
    <dgm:pt modelId="{AEBD84E1-FA60-4532-B9CC-43D174774791}" type="sibTrans" cxnId="{21759CB1-038D-47B8-9894-19678D2C76B4}">
      <dgm:prSet/>
      <dgm:spPr/>
      <dgm:t>
        <a:bodyPr/>
        <a:lstStyle/>
        <a:p>
          <a:endParaRPr lang="en-US">
            <a:latin typeface="Garamond" panose="02020404030301010803" pitchFamily="18" charset="0"/>
          </a:endParaRPr>
        </a:p>
      </dgm:t>
    </dgm:pt>
    <dgm:pt modelId="{50300DB4-EFDA-4320-8DE8-3571D4CE2D42}">
      <dgm:prSet phldrT="[Text]" custT="1"/>
      <dgm:spPr/>
      <dgm:t>
        <a:bodyPr/>
        <a:lstStyle/>
        <a:p>
          <a:r>
            <a:rPr lang="en-US" sz="2700" dirty="0" smtClean="0">
              <a:latin typeface="Garamond" panose="02020404030301010803" pitchFamily="18" charset="0"/>
            </a:rPr>
            <a:t>Research Project Summary (1pg. max)</a:t>
          </a:r>
          <a:endParaRPr lang="en-US" sz="2700" dirty="0">
            <a:latin typeface="Garamond" panose="02020404030301010803" pitchFamily="18" charset="0"/>
          </a:endParaRPr>
        </a:p>
      </dgm:t>
    </dgm:pt>
    <dgm:pt modelId="{ECFC14F9-BC5F-441B-BCDC-11C4DE25605A}" type="parTrans" cxnId="{0BC1535D-5277-45AA-A677-F8912B2E4046}">
      <dgm:prSet/>
      <dgm:spPr/>
      <dgm:t>
        <a:bodyPr/>
        <a:lstStyle/>
        <a:p>
          <a:endParaRPr lang="en-US">
            <a:latin typeface="Garamond" panose="02020404030301010803" pitchFamily="18" charset="0"/>
          </a:endParaRPr>
        </a:p>
      </dgm:t>
    </dgm:pt>
    <dgm:pt modelId="{53C6EF56-909A-4992-A67A-5B7DF5A678AC}" type="sibTrans" cxnId="{0BC1535D-5277-45AA-A677-F8912B2E4046}">
      <dgm:prSet/>
      <dgm:spPr/>
      <dgm:t>
        <a:bodyPr/>
        <a:lstStyle/>
        <a:p>
          <a:endParaRPr lang="en-US">
            <a:latin typeface="Garamond" panose="02020404030301010803" pitchFamily="18" charset="0"/>
          </a:endParaRPr>
        </a:p>
      </dgm:t>
    </dgm:pt>
    <dgm:pt modelId="{6490B68B-91A1-46B9-9E12-689721760140}">
      <dgm:prSet phldrT="[Text]"/>
      <dgm:spPr/>
      <dgm:t>
        <a:bodyPr/>
        <a:lstStyle/>
        <a:p>
          <a:r>
            <a:rPr lang="en-US" sz="2700" dirty="0" smtClean="0">
              <a:latin typeface="Garamond" panose="02020404030301010803" pitchFamily="18" charset="0"/>
            </a:rPr>
            <a:t>Outline of Proposed Research (2pg. Max)</a:t>
          </a:r>
          <a:endParaRPr lang="en-US" sz="2700" dirty="0">
            <a:latin typeface="Garamond" panose="02020404030301010803" pitchFamily="18" charset="0"/>
          </a:endParaRPr>
        </a:p>
      </dgm:t>
    </dgm:pt>
    <dgm:pt modelId="{297C069A-B9A1-4358-9CEC-C533B9D59B73}" type="parTrans" cxnId="{398C18A0-BDB9-4249-849A-77A6804BB82D}">
      <dgm:prSet/>
      <dgm:spPr/>
      <dgm:t>
        <a:bodyPr/>
        <a:lstStyle/>
        <a:p>
          <a:endParaRPr lang="en-US">
            <a:latin typeface="Garamond" panose="02020404030301010803" pitchFamily="18" charset="0"/>
          </a:endParaRPr>
        </a:p>
      </dgm:t>
    </dgm:pt>
    <dgm:pt modelId="{20AB6D69-1BA5-4203-9C96-3C3F5742BDCF}" type="sibTrans" cxnId="{398C18A0-BDB9-4249-849A-77A6804BB82D}">
      <dgm:prSet/>
      <dgm:spPr/>
      <dgm:t>
        <a:bodyPr/>
        <a:lstStyle/>
        <a:p>
          <a:endParaRPr lang="en-US">
            <a:latin typeface="Garamond" panose="02020404030301010803" pitchFamily="18" charset="0"/>
          </a:endParaRPr>
        </a:p>
      </dgm:t>
    </dgm:pt>
    <dgm:pt modelId="{50FBDC9C-DD5A-421F-9A4C-2B1C3E9B3E1D}">
      <dgm:prSet phldrT="[Text]"/>
      <dgm:spPr/>
      <dgm:t>
        <a:bodyPr/>
        <a:lstStyle/>
        <a:p>
          <a:r>
            <a:rPr lang="en-US" sz="2700" dirty="0" err="1" smtClean="0">
              <a:latin typeface="Garamond" panose="02020404030301010803" pitchFamily="18" charset="0"/>
            </a:rPr>
            <a:t>Biblio</a:t>
          </a:r>
          <a:r>
            <a:rPr lang="en-US" sz="2700" dirty="0" smtClean="0">
              <a:latin typeface="Garamond" panose="02020404030301010803" pitchFamily="18" charset="0"/>
            </a:rPr>
            <a:t>. (5pg.  max)</a:t>
          </a:r>
          <a:endParaRPr lang="en-US" sz="2700" dirty="0">
            <a:latin typeface="Garamond" panose="02020404030301010803" pitchFamily="18" charset="0"/>
          </a:endParaRPr>
        </a:p>
      </dgm:t>
    </dgm:pt>
    <dgm:pt modelId="{6D01F3C7-CD05-4F4B-B6DF-DD1CF09D19C1}" type="parTrans" cxnId="{E1A87FEA-3CB0-4D89-83DA-1B701065753A}">
      <dgm:prSet/>
      <dgm:spPr/>
      <dgm:t>
        <a:bodyPr/>
        <a:lstStyle/>
        <a:p>
          <a:endParaRPr lang="en-US">
            <a:latin typeface="Garamond" panose="02020404030301010803" pitchFamily="18" charset="0"/>
          </a:endParaRPr>
        </a:p>
      </dgm:t>
    </dgm:pt>
    <dgm:pt modelId="{918BE180-4A36-4F2C-AF8A-8B13CBAC45F3}" type="sibTrans" cxnId="{E1A87FEA-3CB0-4D89-83DA-1B701065753A}">
      <dgm:prSet/>
      <dgm:spPr/>
      <dgm:t>
        <a:bodyPr/>
        <a:lstStyle/>
        <a:p>
          <a:endParaRPr lang="en-US">
            <a:latin typeface="Garamond" panose="02020404030301010803" pitchFamily="18" charset="0"/>
          </a:endParaRPr>
        </a:p>
      </dgm:t>
    </dgm:pt>
    <dgm:pt modelId="{1AAF7E51-8298-47E1-95B7-D6CE8A686BBB}">
      <dgm:prSet phldrT="[Text]"/>
      <dgm:spPr/>
      <dgm:t>
        <a:bodyPr/>
        <a:lstStyle/>
        <a:p>
          <a:r>
            <a:rPr lang="en-US" sz="2700" dirty="0" smtClean="0">
              <a:latin typeface="Garamond" panose="02020404030301010803" pitchFamily="18" charset="0"/>
            </a:rPr>
            <a:t>Contributions and statements (2pg. Max)</a:t>
          </a:r>
          <a:endParaRPr lang="en-US" sz="2700" dirty="0">
            <a:latin typeface="Garamond" panose="02020404030301010803" pitchFamily="18" charset="0"/>
          </a:endParaRPr>
        </a:p>
      </dgm:t>
    </dgm:pt>
    <dgm:pt modelId="{B2B4BD0F-8089-421A-B321-C9BDA710D484}" type="parTrans" cxnId="{AE52EE70-3377-441C-86A3-29B5DB9D8D1D}">
      <dgm:prSet/>
      <dgm:spPr/>
      <dgm:t>
        <a:bodyPr/>
        <a:lstStyle/>
        <a:p>
          <a:endParaRPr lang="en-US">
            <a:latin typeface="Garamond" panose="02020404030301010803" pitchFamily="18" charset="0"/>
          </a:endParaRPr>
        </a:p>
      </dgm:t>
    </dgm:pt>
    <dgm:pt modelId="{68EBA769-B24F-4884-906D-0554E7CA2CC3}" type="sibTrans" cxnId="{AE52EE70-3377-441C-86A3-29B5DB9D8D1D}">
      <dgm:prSet/>
      <dgm:spPr/>
      <dgm:t>
        <a:bodyPr/>
        <a:lstStyle/>
        <a:p>
          <a:endParaRPr lang="en-US">
            <a:latin typeface="Garamond" panose="02020404030301010803" pitchFamily="18" charset="0"/>
          </a:endParaRPr>
        </a:p>
      </dgm:t>
    </dgm:pt>
    <dgm:pt modelId="{8909165D-34E9-4EAD-9A08-19EC2560333F}">
      <dgm:prSet phldrT="[Text]"/>
      <dgm:spPr/>
      <dgm:t>
        <a:bodyPr/>
        <a:lstStyle/>
        <a:p>
          <a:r>
            <a:rPr lang="en-US" sz="2700" dirty="0" smtClean="0">
              <a:latin typeface="Garamond" panose="02020404030301010803" pitchFamily="18" charset="0"/>
            </a:rPr>
            <a:t>Research Proposal (2pg. Max)</a:t>
          </a:r>
          <a:endParaRPr lang="en-US" sz="2700" dirty="0">
            <a:latin typeface="Garamond" panose="02020404030301010803" pitchFamily="18" charset="0"/>
          </a:endParaRPr>
        </a:p>
      </dgm:t>
    </dgm:pt>
    <dgm:pt modelId="{B7A6A1BE-010A-4454-A0A8-2745F8E8E154}" type="parTrans" cxnId="{34C2CA5F-26FF-4C26-91A4-618057BF9C77}">
      <dgm:prSet/>
      <dgm:spPr/>
      <dgm:t>
        <a:bodyPr/>
        <a:lstStyle/>
        <a:p>
          <a:endParaRPr lang="en-US">
            <a:latin typeface="Garamond" panose="02020404030301010803" pitchFamily="18" charset="0"/>
          </a:endParaRPr>
        </a:p>
      </dgm:t>
    </dgm:pt>
    <dgm:pt modelId="{FD34B0B2-08C3-4CCC-8E58-DE2AD253167A}" type="sibTrans" cxnId="{34C2CA5F-26FF-4C26-91A4-618057BF9C77}">
      <dgm:prSet/>
      <dgm:spPr/>
      <dgm:t>
        <a:bodyPr/>
        <a:lstStyle/>
        <a:p>
          <a:endParaRPr lang="en-US">
            <a:latin typeface="Garamond" panose="02020404030301010803" pitchFamily="18" charset="0"/>
          </a:endParaRPr>
        </a:p>
      </dgm:t>
    </dgm:pt>
    <dgm:pt modelId="{D28DAC9E-6082-4452-89C3-A8B8D02B3281}">
      <dgm:prSet phldrT="[Text]"/>
      <dgm:spPr/>
      <dgm:t>
        <a:bodyPr/>
        <a:lstStyle/>
        <a:p>
          <a:r>
            <a:rPr lang="en-US" sz="2700" dirty="0" err="1" smtClean="0">
              <a:latin typeface="Garamond" panose="02020404030301010803" pitchFamily="18" charset="0"/>
            </a:rPr>
            <a:t>Bilbio</a:t>
          </a:r>
          <a:r>
            <a:rPr lang="en-US" sz="2700" dirty="0" smtClean="0">
              <a:latin typeface="Garamond" panose="02020404030301010803" pitchFamily="18" charset="0"/>
            </a:rPr>
            <a:t>. (5pg. Max)</a:t>
          </a:r>
          <a:endParaRPr lang="en-US" sz="2700" dirty="0">
            <a:latin typeface="Garamond" panose="02020404030301010803" pitchFamily="18" charset="0"/>
          </a:endParaRPr>
        </a:p>
      </dgm:t>
    </dgm:pt>
    <dgm:pt modelId="{5F8A3D90-B619-4111-8549-47E21264E866}" type="parTrans" cxnId="{C57D9F7E-E465-44B6-AAAC-7D2C7460B226}">
      <dgm:prSet/>
      <dgm:spPr/>
      <dgm:t>
        <a:bodyPr/>
        <a:lstStyle/>
        <a:p>
          <a:endParaRPr lang="en-US">
            <a:latin typeface="Garamond" panose="02020404030301010803" pitchFamily="18" charset="0"/>
          </a:endParaRPr>
        </a:p>
      </dgm:t>
    </dgm:pt>
    <dgm:pt modelId="{A659CCB1-BC1F-494A-B812-47B5B9B9269E}" type="sibTrans" cxnId="{C57D9F7E-E465-44B6-AAAC-7D2C7460B226}">
      <dgm:prSet/>
      <dgm:spPr/>
      <dgm:t>
        <a:bodyPr/>
        <a:lstStyle/>
        <a:p>
          <a:endParaRPr lang="en-US">
            <a:latin typeface="Garamond" panose="02020404030301010803" pitchFamily="18" charset="0"/>
          </a:endParaRPr>
        </a:p>
      </dgm:t>
    </dgm:pt>
    <dgm:pt modelId="{3CB9E096-41D8-4898-841E-888EBD3E63B4}">
      <dgm:prSet phldrT="[Text]"/>
      <dgm:spPr/>
      <dgm:t>
        <a:bodyPr/>
        <a:lstStyle/>
        <a:p>
          <a:r>
            <a:rPr lang="en-US" sz="2700" dirty="0" smtClean="0">
              <a:latin typeface="Garamond" panose="02020404030301010803" pitchFamily="18" charset="0"/>
            </a:rPr>
            <a:t>Research contributions, relevant experience and activities (2pg. Max)</a:t>
          </a:r>
          <a:endParaRPr lang="en-US" sz="2700" dirty="0">
            <a:latin typeface="Garamond" panose="02020404030301010803" pitchFamily="18" charset="0"/>
          </a:endParaRPr>
        </a:p>
      </dgm:t>
    </dgm:pt>
    <dgm:pt modelId="{AA2524D1-6074-42B1-A84B-C3DB21A611B0}" type="parTrans" cxnId="{0E2268CC-BC89-4A87-B711-2BA50612AEFB}">
      <dgm:prSet/>
      <dgm:spPr/>
      <dgm:t>
        <a:bodyPr/>
        <a:lstStyle/>
        <a:p>
          <a:endParaRPr lang="en-US">
            <a:latin typeface="Garamond" panose="02020404030301010803" pitchFamily="18" charset="0"/>
          </a:endParaRPr>
        </a:p>
      </dgm:t>
    </dgm:pt>
    <dgm:pt modelId="{0416FDEE-7D6F-4E61-A38C-094C6CB34F0B}" type="sibTrans" cxnId="{0E2268CC-BC89-4A87-B711-2BA50612AEFB}">
      <dgm:prSet/>
      <dgm:spPr/>
      <dgm:t>
        <a:bodyPr/>
        <a:lstStyle/>
        <a:p>
          <a:endParaRPr lang="en-US">
            <a:latin typeface="Garamond" panose="02020404030301010803" pitchFamily="18" charset="0"/>
          </a:endParaRPr>
        </a:p>
      </dgm:t>
    </dgm:pt>
    <dgm:pt modelId="{7A702E09-A5DB-4D3D-B612-930893640ACE}">
      <dgm:prSet phldrT="[Text]" custT="1"/>
      <dgm:spPr/>
      <dgm:t>
        <a:bodyPr/>
        <a:lstStyle/>
        <a:p>
          <a:endParaRPr lang="en-US" sz="1000" dirty="0">
            <a:latin typeface="Garamond" panose="02020404030301010803" pitchFamily="18" charset="0"/>
          </a:endParaRPr>
        </a:p>
      </dgm:t>
    </dgm:pt>
    <dgm:pt modelId="{83FEEC83-3E2D-479A-8F72-0B21A1B77D71}" type="parTrans" cxnId="{9C28DA1A-A6C6-4D04-979F-278161CBEA6F}">
      <dgm:prSet/>
      <dgm:spPr/>
      <dgm:t>
        <a:bodyPr/>
        <a:lstStyle/>
        <a:p>
          <a:endParaRPr lang="en-US">
            <a:latin typeface="Garamond" panose="02020404030301010803" pitchFamily="18" charset="0"/>
          </a:endParaRPr>
        </a:p>
      </dgm:t>
    </dgm:pt>
    <dgm:pt modelId="{2226ECD0-060D-4C0D-9DE1-873E6913BF4F}" type="sibTrans" cxnId="{9C28DA1A-A6C6-4D04-979F-278161CBEA6F}">
      <dgm:prSet/>
      <dgm:spPr/>
      <dgm:t>
        <a:bodyPr/>
        <a:lstStyle/>
        <a:p>
          <a:endParaRPr lang="en-US">
            <a:latin typeface="Garamond" panose="02020404030301010803" pitchFamily="18" charset="0"/>
          </a:endParaRPr>
        </a:p>
      </dgm:t>
    </dgm:pt>
    <dgm:pt modelId="{65BC4F03-ED93-41E7-8054-FA6FF2DA6251}">
      <dgm:prSet phldrT="[Text]" custT="1"/>
      <dgm:spPr/>
      <dgm:t>
        <a:bodyPr/>
        <a:lstStyle/>
        <a:p>
          <a:endParaRPr lang="en-US" sz="1000" dirty="0">
            <a:latin typeface="Garamond" panose="02020404030301010803" pitchFamily="18" charset="0"/>
          </a:endParaRPr>
        </a:p>
      </dgm:t>
    </dgm:pt>
    <dgm:pt modelId="{536834EA-C484-4E4A-A728-0CD08F75F4E8}" type="parTrans" cxnId="{7874BF73-548A-46A1-BFF6-7D34279794DB}">
      <dgm:prSet/>
      <dgm:spPr/>
      <dgm:t>
        <a:bodyPr/>
        <a:lstStyle/>
        <a:p>
          <a:endParaRPr lang="en-US">
            <a:latin typeface="Garamond" panose="02020404030301010803" pitchFamily="18" charset="0"/>
          </a:endParaRPr>
        </a:p>
      </dgm:t>
    </dgm:pt>
    <dgm:pt modelId="{CD06AB46-E724-4B1D-B816-C7DDC1561A08}" type="sibTrans" cxnId="{7874BF73-548A-46A1-BFF6-7D34279794DB}">
      <dgm:prSet/>
      <dgm:spPr/>
      <dgm:t>
        <a:bodyPr/>
        <a:lstStyle/>
        <a:p>
          <a:endParaRPr lang="en-US">
            <a:latin typeface="Garamond" panose="02020404030301010803" pitchFamily="18" charset="0"/>
          </a:endParaRPr>
        </a:p>
      </dgm:t>
    </dgm:pt>
    <dgm:pt modelId="{B887BC9C-38E5-4A1A-9205-4CE16C9936A9}">
      <dgm:prSet phldrT="[Text]" custT="1"/>
      <dgm:spPr/>
      <dgm:t>
        <a:bodyPr/>
        <a:lstStyle/>
        <a:p>
          <a:endParaRPr lang="en-US" sz="1000" dirty="0">
            <a:latin typeface="Garamond" panose="02020404030301010803" pitchFamily="18" charset="0"/>
          </a:endParaRPr>
        </a:p>
      </dgm:t>
    </dgm:pt>
    <dgm:pt modelId="{145C0084-E90E-4FA8-8483-ECE6D19391F9}" type="parTrans" cxnId="{5B893F82-B20F-412C-978A-A7C6C098C22F}">
      <dgm:prSet/>
      <dgm:spPr/>
      <dgm:t>
        <a:bodyPr/>
        <a:lstStyle/>
        <a:p>
          <a:endParaRPr lang="en-US">
            <a:latin typeface="Garamond" panose="02020404030301010803" pitchFamily="18" charset="0"/>
          </a:endParaRPr>
        </a:p>
      </dgm:t>
    </dgm:pt>
    <dgm:pt modelId="{92B44F8A-DAB3-4835-B701-81DBDA0F62F5}" type="sibTrans" cxnId="{5B893F82-B20F-412C-978A-A7C6C098C22F}">
      <dgm:prSet/>
      <dgm:spPr/>
      <dgm:t>
        <a:bodyPr/>
        <a:lstStyle/>
        <a:p>
          <a:endParaRPr lang="en-US">
            <a:latin typeface="Garamond" panose="02020404030301010803" pitchFamily="18" charset="0"/>
          </a:endParaRPr>
        </a:p>
      </dgm:t>
    </dgm:pt>
    <dgm:pt modelId="{51F70617-1245-4C7C-ABB0-61ED146021A3}">
      <dgm:prSet phldrT="[Text]" custT="1"/>
      <dgm:spPr/>
      <dgm:t>
        <a:bodyPr/>
        <a:lstStyle/>
        <a:p>
          <a:endParaRPr lang="en-US" sz="1000" dirty="0">
            <a:latin typeface="Garamond" panose="02020404030301010803" pitchFamily="18" charset="0"/>
          </a:endParaRPr>
        </a:p>
      </dgm:t>
    </dgm:pt>
    <dgm:pt modelId="{B50AA4C6-C6C6-45F1-9A84-03AAA8453E71}" type="parTrans" cxnId="{0A7EAB87-BD2E-424C-9431-C547DF7BA234}">
      <dgm:prSet/>
      <dgm:spPr/>
      <dgm:t>
        <a:bodyPr/>
        <a:lstStyle/>
        <a:p>
          <a:endParaRPr lang="en-US">
            <a:latin typeface="Garamond" panose="02020404030301010803" pitchFamily="18" charset="0"/>
          </a:endParaRPr>
        </a:p>
      </dgm:t>
    </dgm:pt>
    <dgm:pt modelId="{2F78C497-8CBB-4868-ADA5-98655E80133D}" type="sibTrans" cxnId="{0A7EAB87-BD2E-424C-9431-C547DF7BA234}">
      <dgm:prSet/>
      <dgm:spPr/>
      <dgm:t>
        <a:bodyPr/>
        <a:lstStyle/>
        <a:p>
          <a:endParaRPr lang="en-US">
            <a:latin typeface="Garamond" panose="02020404030301010803" pitchFamily="18" charset="0"/>
          </a:endParaRPr>
        </a:p>
      </dgm:t>
    </dgm:pt>
    <dgm:pt modelId="{67F568CA-32DD-41EC-8418-4AC27526C5E8}">
      <dgm:prSet phldrT="[Text]" custT="1"/>
      <dgm:spPr/>
      <dgm:t>
        <a:bodyPr/>
        <a:lstStyle/>
        <a:p>
          <a:r>
            <a:rPr lang="en-US" sz="2700" dirty="0" smtClean="0">
              <a:latin typeface="Garamond" panose="02020404030301010803" pitchFamily="18" charset="0"/>
            </a:rPr>
            <a:t>Training Expectations (2pg. max)</a:t>
          </a:r>
          <a:endParaRPr lang="en-US" sz="2700" dirty="0">
            <a:latin typeface="Garamond" panose="02020404030301010803" pitchFamily="18" charset="0"/>
          </a:endParaRPr>
        </a:p>
      </dgm:t>
    </dgm:pt>
    <dgm:pt modelId="{3293EC98-8BB2-4ABC-857A-54B2CB753D87}" type="parTrans" cxnId="{2EFEEAE6-8E99-4A06-A3F9-4C063E8C5C30}">
      <dgm:prSet/>
      <dgm:spPr/>
      <dgm:t>
        <a:bodyPr/>
        <a:lstStyle/>
        <a:p>
          <a:endParaRPr lang="en-US"/>
        </a:p>
      </dgm:t>
    </dgm:pt>
    <dgm:pt modelId="{A52B9EEB-C8B9-4B8A-A0D4-D850944893AB}" type="sibTrans" cxnId="{2EFEEAE6-8E99-4A06-A3F9-4C063E8C5C30}">
      <dgm:prSet/>
      <dgm:spPr/>
      <dgm:t>
        <a:bodyPr/>
        <a:lstStyle/>
        <a:p>
          <a:endParaRPr lang="en-US"/>
        </a:p>
      </dgm:t>
    </dgm:pt>
    <dgm:pt modelId="{6C28E4F3-E00E-412E-9F12-17D327461C87}">
      <dgm:prSet phldrT="[Text]" custT="1"/>
      <dgm:spPr/>
      <dgm:t>
        <a:bodyPr/>
        <a:lstStyle/>
        <a:p>
          <a:endParaRPr lang="en-US" sz="2700" dirty="0">
            <a:latin typeface="Garamond" panose="02020404030301010803" pitchFamily="18" charset="0"/>
          </a:endParaRPr>
        </a:p>
      </dgm:t>
    </dgm:pt>
    <dgm:pt modelId="{53EFD8FF-5696-4521-BB55-90B078BFBAD8}" type="parTrans" cxnId="{A2270265-F9BC-4EB9-A01A-B7B9C45E3625}">
      <dgm:prSet/>
      <dgm:spPr/>
      <dgm:t>
        <a:bodyPr/>
        <a:lstStyle/>
        <a:p>
          <a:endParaRPr lang="en-US"/>
        </a:p>
      </dgm:t>
    </dgm:pt>
    <dgm:pt modelId="{C52A0245-B563-4A0A-BE44-5ABF52C6B5FD}" type="sibTrans" cxnId="{A2270265-F9BC-4EB9-A01A-B7B9C45E3625}">
      <dgm:prSet/>
      <dgm:spPr/>
      <dgm:t>
        <a:bodyPr/>
        <a:lstStyle/>
        <a:p>
          <a:endParaRPr lang="en-US"/>
        </a:p>
      </dgm:t>
    </dgm:pt>
    <dgm:pt modelId="{F14233CD-8C29-42FD-BADE-1BE17C24503E}" type="pres">
      <dgm:prSet presAssocID="{0BE24ABF-68A0-43A2-909A-D18299DC16B1}" presName="Name0" presStyleCnt="0">
        <dgm:presLayoutVars>
          <dgm:dir/>
          <dgm:animLvl val="lvl"/>
          <dgm:resizeHandles val="exact"/>
        </dgm:presLayoutVars>
      </dgm:prSet>
      <dgm:spPr/>
    </dgm:pt>
    <dgm:pt modelId="{E8FEB6DD-171F-4369-8E7B-ED98CE96E107}" type="pres">
      <dgm:prSet presAssocID="{C3B0AA11-0396-4EF2-9CCC-DD2D56EC070C}" presName="composite" presStyleCnt="0"/>
      <dgm:spPr/>
    </dgm:pt>
    <dgm:pt modelId="{CA78E3F6-F76A-417E-934A-9B3801DA5845}" type="pres">
      <dgm:prSet presAssocID="{C3B0AA11-0396-4EF2-9CCC-DD2D56EC070C}" presName="parTx" presStyleLbl="alignNode1" presStyleIdx="0" presStyleCnt="3">
        <dgm:presLayoutVars>
          <dgm:chMax val="0"/>
          <dgm:chPref val="0"/>
          <dgm:bulletEnabled val="1"/>
        </dgm:presLayoutVars>
      </dgm:prSet>
      <dgm:spPr/>
      <dgm:t>
        <a:bodyPr/>
        <a:lstStyle/>
        <a:p>
          <a:endParaRPr lang="en-US"/>
        </a:p>
      </dgm:t>
    </dgm:pt>
    <dgm:pt modelId="{4E54E89E-DE59-4A10-911F-162B34AA1BCC}" type="pres">
      <dgm:prSet presAssocID="{C3B0AA11-0396-4EF2-9CCC-DD2D56EC070C}" presName="desTx" presStyleLbl="alignAccFollowNode1" presStyleIdx="0" presStyleCnt="3">
        <dgm:presLayoutVars>
          <dgm:bulletEnabled val="1"/>
        </dgm:presLayoutVars>
      </dgm:prSet>
      <dgm:spPr/>
      <dgm:t>
        <a:bodyPr/>
        <a:lstStyle/>
        <a:p>
          <a:endParaRPr lang="en-US"/>
        </a:p>
      </dgm:t>
    </dgm:pt>
    <dgm:pt modelId="{6D2790D4-E4AB-4587-97C5-8326882D1CD2}" type="pres">
      <dgm:prSet presAssocID="{6C2A4857-D76D-45EB-9478-FA33A0FD4A55}" presName="space" presStyleCnt="0"/>
      <dgm:spPr/>
    </dgm:pt>
    <dgm:pt modelId="{A5596ED8-9998-4222-AE06-66259756E24A}" type="pres">
      <dgm:prSet presAssocID="{E3185319-404E-4B3D-BE3F-3070877A51EF}" presName="composite" presStyleCnt="0"/>
      <dgm:spPr/>
    </dgm:pt>
    <dgm:pt modelId="{0EB79A7F-93CE-4042-BBEC-CA7DB4A07048}" type="pres">
      <dgm:prSet presAssocID="{E3185319-404E-4B3D-BE3F-3070877A51EF}" presName="parTx" presStyleLbl="alignNode1" presStyleIdx="1" presStyleCnt="3" custLinFactNeighborY="0">
        <dgm:presLayoutVars>
          <dgm:chMax val="0"/>
          <dgm:chPref val="0"/>
          <dgm:bulletEnabled val="1"/>
        </dgm:presLayoutVars>
      </dgm:prSet>
      <dgm:spPr/>
      <dgm:t>
        <a:bodyPr/>
        <a:lstStyle/>
        <a:p>
          <a:endParaRPr lang="en-US"/>
        </a:p>
      </dgm:t>
    </dgm:pt>
    <dgm:pt modelId="{0726086A-BFDA-4DCB-8187-05C02EAFF9D8}" type="pres">
      <dgm:prSet presAssocID="{E3185319-404E-4B3D-BE3F-3070877A51EF}" presName="desTx" presStyleLbl="alignAccFollowNode1" presStyleIdx="1" presStyleCnt="3">
        <dgm:presLayoutVars>
          <dgm:bulletEnabled val="1"/>
        </dgm:presLayoutVars>
      </dgm:prSet>
      <dgm:spPr/>
      <dgm:t>
        <a:bodyPr/>
        <a:lstStyle/>
        <a:p>
          <a:endParaRPr lang="en-US"/>
        </a:p>
      </dgm:t>
    </dgm:pt>
    <dgm:pt modelId="{F1DB4804-18D4-42B6-8666-67EBB4A16B9E}" type="pres">
      <dgm:prSet presAssocID="{81A85E8A-5E8B-4FEB-821D-ADC818D34EF4}" presName="space" presStyleCnt="0"/>
      <dgm:spPr/>
    </dgm:pt>
    <dgm:pt modelId="{8A434BB1-71EC-492E-AEBD-026A279E7E73}" type="pres">
      <dgm:prSet presAssocID="{10453182-7B7A-4485-9E05-68F9E0FE325E}" presName="composite" presStyleCnt="0"/>
      <dgm:spPr/>
    </dgm:pt>
    <dgm:pt modelId="{313B7AAF-F6EF-4754-84C8-E2959A19B6C2}" type="pres">
      <dgm:prSet presAssocID="{10453182-7B7A-4485-9E05-68F9E0FE325E}" presName="parTx" presStyleLbl="alignNode1" presStyleIdx="2" presStyleCnt="3">
        <dgm:presLayoutVars>
          <dgm:chMax val="0"/>
          <dgm:chPref val="0"/>
          <dgm:bulletEnabled val="1"/>
        </dgm:presLayoutVars>
      </dgm:prSet>
      <dgm:spPr/>
      <dgm:t>
        <a:bodyPr/>
        <a:lstStyle/>
        <a:p>
          <a:endParaRPr lang="en-US"/>
        </a:p>
      </dgm:t>
    </dgm:pt>
    <dgm:pt modelId="{3361ADE6-9F68-4180-B2BC-CCA9B71ABC4C}" type="pres">
      <dgm:prSet presAssocID="{10453182-7B7A-4485-9E05-68F9E0FE325E}" presName="desTx" presStyleLbl="alignAccFollowNode1" presStyleIdx="2" presStyleCnt="3">
        <dgm:presLayoutVars>
          <dgm:bulletEnabled val="1"/>
        </dgm:presLayoutVars>
      </dgm:prSet>
      <dgm:spPr/>
      <dgm:t>
        <a:bodyPr/>
        <a:lstStyle/>
        <a:p>
          <a:endParaRPr lang="en-US"/>
        </a:p>
      </dgm:t>
    </dgm:pt>
  </dgm:ptLst>
  <dgm:cxnLst>
    <dgm:cxn modelId="{1679D1F1-0FA0-4B1B-A1DF-AD4F81CFE589}" type="presOf" srcId="{3CB9E096-41D8-4898-841E-888EBD3E63B4}" destId="{3361ADE6-9F68-4180-B2BC-CCA9B71ABC4C}" srcOrd="0" destOrd="4" presId="urn:microsoft.com/office/officeart/2005/8/layout/hList1"/>
    <dgm:cxn modelId="{9189CAF9-9D30-4517-BCA2-F8B5659FAF5B}" type="presOf" srcId="{0BE24ABF-68A0-43A2-909A-D18299DC16B1}" destId="{F14233CD-8C29-42FD-BADE-1BE17C24503E}" srcOrd="0" destOrd="0" presId="urn:microsoft.com/office/officeart/2005/8/layout/hList1"/>
    <dgm:cxn modelId="{E1A87FEA-3CB0-4D89-83DA-1B701065753A}" srcId="{E3185319-404E-4B3D-BE3F-3070877A51EF}" destId="{50FBDC9C-DD5A-421F-9A4C-2B1C3E9B3E1D}" srcOrd="2" destOrd="0" parTransId="{6D01F3C7-CD05-4F4B-B6DF-DD1CF09D19C1}" sibTransId="{918BE180-4A36-4F2C-AF8A-8B13CBAC45F3}"/>
    <dgm:cxn modelId="{5B893F82-B20F-412C-978A-A7C6C098C22F}" srcId="{10453182-7B7A-4485-9E05-68F9E0FE325E}" destId="{B887BC9C-38E5-4A1A-9205-4CE16C9936A9}" srcOrd="1" destOrd="0" parTransId="{145C0084-E90E-4FA8-8483-ECE6D19391F9}" sibTransId="{92B44F8A-DAB3-4835-B701-81DBDA0F62F5}"/>
    <dgm:cxn modelId="{9320C064-7A07-4E8A-9E4D-11AA4919F456}" type="presOf" srcId="{8909165D-34E9-4EAD-9A08-19EC2560333F}" destId="{3361ADE6-9F68-4180-B2BC-CCA9B71ABC4C}" srcOrd="0" destOrd="0" presId="urn:microsoft.com/office/officeart/2005/8/layout/hList1"/>
    <dgm:cxn modelId="{F0D72AB5-E9A9-4657-A068-78C9D96C901C}" type="presOf" srcId="{D28DAC9E-6082-4452-89C3-A8B8D02B3281}" destId="{3361ADE6-9F68-4180-B2BC-CCA9B71ABC4C}" srcOrd="0" destOrd="2" presId="urn:microsoft.com/office/officeart/2005/8/layout/hList1"/>
    <dgm:cxn modelId="{BB46D183-BBCD-4C74-801F-330483D5FA1C}" type="presOf" srcId="{7A702E09-A5DB-4D3D-B612-930893640ACE}" destId="{0726086A-BFDA-4DCB-8187-05C02EAFF9D8}" srcOrd="0" destOrd="1" presId="urn:microsoft.com/office/officeart/2005/8/layout/hList1"/>
    <dgm:cxn modelId="{9D612F5E-7B75-43D0-9B18-9FFDAFEFF48A}" type="presOf" srcId="{C3B0AA11-0396-4EF2-9CCC-DD2D56EC070C}" destId="{CA78E3F6-F76A-417E-934A-9B3801DA5845}" srcOrd="0" destOrd="0" presId="urn:microsoft.com/office/officeart/2005/8/layout/hList1"/>
    <dgm:cxn modelId="{7874BF73-548A-46A1-BFF6-7D34279794DB}" srcId="{E3185319-404E-4B3D-BE3F-3070877A51EF}" destId="{65BC4F03-ED93-41E7-8054-FA6FF2DA6251}" srcOrd="3" destOrd="0" parTransId="{536834EA-C484-4E4A-A728-0CD08F75F4E8}" sibTransId="{CD06AB46-E724-4B1D-B816-C7DDC1561A08}"/>
    <dgm:cxn modelId="{398C18A0-BDB9-4249-849A-77A6804BB82D}" srcId="{E3185319-404E-4B3D-BE3F-3070877A51EF}" destId="{6490B68B-91A1-46B9-9E12-689721760140}" srcOrd="0" destOrd="0" parTransId="{297C069A-B9A1-4358-9CEC-C533B9D59B73}" sibTransId="{20AB6D69-1BA5-4203-9C96-3C3F5742BDCF}"/>
    <dgm:cxn modelId="{2EFEEAE6-8E99-4A06-A3F9-4C063E8C5C30}" srcId="{C3B0AA11-0396-4EF2-9CCC-DD2D56EC070C}" destId="{67F568CA-32DD-41EC-8418-4AC27526C5E8}" srcOrd="2" destOrd="0" parTransId="{3293EC98-8BB2-4ABC-857A-54B2CB753D87}" sibTransId="{A52B9EEB-C8B9-4B8A-A0D4-D850944893AB}"/>
    <dgm:cxn modelId="{C57D9F7E-E465-44B6-AAAC-7D2C7460B226}" srcId="{10453182-7B7A-4485-9E05-68F9E0FE325E}" destId="{D28DAC9E-6082-4452-89C3-A8B8D02B3281}" srcOrd="2" destOrd="0" parTransId="{5F8A3D90-B619-4111-8549-47E21264E866}" sibTransId="{A659CCB1-BC1F-494A-B812-47B5B9B9269E}"/>
    <dgm:cxn modelId="{AE52EE70-3377-441C-86A3-29B5DB9D8D1D}" srcId="{E3185319-404E-4B3D-BE3F-3070877A51EF}" destId="{1AAF7E51-8298-47E1-95B7-D6CE8A686BBB}" srcOrd="4" destOrd="0" parTransId="{B2B4BD0F-8089-421A-B321-C9BDA710D484}" sibTransId="{68EBA769-B24F-4884-906D-0554E7CA2CC3}"/>
    <dgm:cxn modelId="{34C2CA5F-26FF-4C26-91A4-618057BF9C77}" srcId="{10453182-7B7A-4485-9E05-68F9E0FE325E}" destId="{8909165D-34E9-4EAD-9A08-19EC2560333F}" srcOrd="0" destOrd="0" parTransId="{B7A6A1BE-010A-4454-A0A8-2745F8E8E154}" sibTransId="{FD34B0B2-08C3-4CCC-8E58-DE2AD253167A}"/>
    <dgm:cxn modelId="{81E8E6CC-852B-4C19-8CBD-56EF2700828B}" type="presOf" srcId="{1AAF7E51-8298-47E1-95B7-D6CE8A686BBB}" destId="{0726086A-BFDA-4DCB-8187-05C02EAFF9D8}" srcOrd="0" destOrd="4" presId="urn:microsoft.com/office/officeart/2005/8/layout/hList1"/>
    <dgm:cxn modelId="{2AB70C05-4195-419E-9016-7C2DD8617ACB}" type="presOf" srcId="{50300DB4-EFDA-4320-8DE8-3571D4CE2D42}" destId="{4E54E89E-DE59-4A10-911F-162B34AA1BCC}" srcOrd="0" destOrd="0" presId="urn:microsoft.com/office/officeart/2005/8/layout/hList1"/>
    <dgm:cxn modelId="{68EC6706-2552-42F5-9465-C70DD35951F5}" srcId="{0BE24ABF-68A0-43A2-909A-D18299DC16B1}" destId="{E3185319-404E-4B3D-BE3F-3070877A51EF}" srcOrd="1" destOrd="0" parTransId="{850098CA-2579-4C05-A440-39E368D93208}" sibTransId="{81A85E8A-5E8B-4FEB-821D-ADC818D34EF4}"/>
    <dgm:cxn modelId="{4368BF2B-573C-466E-8145-9C129AA68FA5}" type="presOf" srcId="{51F70617-1245-4C7C-ABB0-61ED146021A3}" destId="{3361ADE6-9F68-4180-B2BC-CCA9B71ABC4C}" srcOrd="0" destOrd="3" presId="urn:microsoft.com/office/officeart/2005/8/layout/hList1"/>
    <dgm:cxn modelId="{A40C49C4-C279-482A-AFC6-C38F33F0943F}" type="presOf" srcId="{50FBDC9C-DD5A-421F-9A4C-2B1C3E9B3E1D}" destId="{0726086A-BFDA-4DCB-8187-05C02EAFF9D8}" srcOrd="0" destOrd="2" presId="urn:microsoft.com/office/officeart/2005/8/layout/hList1"/>
    <dgm:cxn modelId="{97CF5921-85E8-470E-B996-909DF2CFE728}" type="presOf" srcId="{B887BC9C-38E5-4A1A-9205-4CE16C9936A9}" destId="{3361ADE6-9F68-4180-B2BC-CCA9B71ABC4C}" srcOrd="0" destOrd="1" presId="urn:microsoft.com/office/officeart/2005/8/layout/hList1"/>
    <dgm:cxn modelId="{9C28DA1A-A6C6-4D04-979F-278161CBEA6F}" srcId="{E3185319-404E-4B3D-BE3F-3070877A51EF}" destId="{7A702E09-A5DB-4D3D-B612-930893640ACE}" srcOrd="1" destOrd="0" parTransId="{83FEEC83-3E2D-479A-8F72-0B21A1B77D71}" sibTransId="{2226ECD0-060D-4C0D-9DE1-873E6913BF4F}"/>
    <dgm:cxn modelId="{47103B0D-EBCE-4679-8242-77EB0E4B8EEF}" type="presOf" srcId="{E3185319-404E-4B3D-BE3F-3070877A51EF}" destId="{0EB79A7F-93CE-4042-BBEC-CA7DB4A07048}" srcOrd="0" destOrd="0" presId="urn:microsoft.com/office/officeart/2005/8/layout/hList1"/>
    <dgm:cxn modelId="{A2270265-F9BC-4EB9-A01A-B7B9C45E3625}" srcId="{C3B0AA11-0396-4EF2-9CCC-DD2D56EC070C}" destId="{6C28E4F3-E00E-412E-9F12-17D327461C87}" srcOrd="1" destOrd="0" parTransId="{53EFD8FF-5696-4521-BB55-90B078BFBAD8}" sibTransId="{C52A0245-B563-4A0A-BE44-5ABF52C6B5FD}"/>
    <dgm:cxn modelId="{A612D0EB-C173-4A7A-9B98-23C20381E201}" type="presOf" srcId="{10453182-7B7A-4485-9E05-68F9E0FE325E}" destId="{313B7AAF-F6EF-4754-84C8-E2959A19B6C2}" srcOrd="0" destOrd="0" presId="urn:microsoft.com/office/officeart/2005/8/layout/hList1"/>
    <dgm:cxn modelId="{0BC1535D-5277-45AA-A677-F8912B2E4046}" srcId="{C3B0AA11-0396-4EF2-9CCC-DD2D56EC070C}" destId="{50300DB4-EFDA-4320-8DE8-3571D4CE2D42}" srcOrd="0" destOrd="0" parTransId="{ECFC14F9-BC5F-441B-BCDC-11C4DE25605A}" sibTransId="{53C6EF56-909A-4992-A67A-5B7DF5A678AC}"/>
    <dgm:cxn modelId="{6D4B0685-9586-4DE9-8144-238E21A812EA}" srcId="{0BE24ABF-68A0-43A2-909A-D18299DC16B1}" destId="{C3B0AA11-0396-4EF2-9CCC-DD2D56EC070C}" srcOrd="0" destOrd="0" parTransId="{6DA62819-9860-43DA-8691-6A83223CCC77}" sibTransId="{6C2A4857-D76D-45EB-9478-FA33A0FD4A55}"/>
    <dgm:cxn modelId="{0E2268CC-BC89-4A87-B711-2BA50612AEFB}" srcId="{10453182-7B7A-4485-9E05-68F9E0FE325E}" destId="{3CB9E096-41D8-4898-841E-888EBD3E63B4}" srcOrd="4" destOrd="0" parTransId="{AA2524D1-6074-42B1-A84B-C3DB21A611B0}" sibTransId="{0416FDEE-7D6F-4E61-A38C-094C6CB34F0B}"/>
    <dgm:cxn modelId="{06CB05E7-02BF-4208-8958-AD38D0D55B21}" type="presOf" srcId="{67F568CA-32DD-41EC-8418-4AC27526C5E8}" destId="{4E54E89E-DE59-4A10-911F-162B34AA1BCC}" srcOrd="0" destOrd="2" presId="urn:microsoft.com/office/officeart/2005/8/layout/hList1"/>
    <dgm:cxn modelId="{EC8D0A8C-67AF-427E-872A-4C0F5DB7D225}" type="presOf" srcId="{65BC4F03-ED93-41E7-8054-FA6FF2DA6251}" destId="{0726086A-BFDA-4DCB-8187-05C02EAFF9D8}" srcOrd="0" destOrd="3" presId="urn:microsoft.com/office/officeart/2005/8/layout/hList1"/>
    <dgm:cxn modelId="{ECD67933-3879-4A00-B182-3293205E3AB9}" type="presOf" srcId="{6490B68B-91A1-46B9-9E12-689721760140}" destId="{0726086A-BFDA-4DCB-8187-05C02EAFF9D8}" srcOrd="0" destOrd="0" presId="urn:microsoft.com/office/officeart/2005/8/layout/hList1"/>
    <dgm:cxn modelId="{21759CB1-038D-47B8-9894-19678D2C76B4}" srcId="{0BE24ABF-68A0-43A2-909A-D18299DC16B1}" destId="{10453182-7B7A-4485-9E05-68F9E0FE325E}" srcOrd="2" destOrd="0" parTransId="{F8CB7CB3-E27D-44FC-ACB0-6DE4073C0D49}" sibTransId="{AEBD84E1-FA60-4532-B9CC-43D174774791}"/>
    <dgm:cxn modelId="{0A7EAB87-BD2E-424C-9431-C547DF7BA234}" srcId="{10453182-7B7A-4485-9E05-68F9E0FE325E}" destId="{51F70617-1245-4C7C-ABB0-61ED146021A3}" srcOrd="3" destOrd="0" parTransId="{B50AA4C6-C6C6-45F1-9A84-03AAA8453E71}" sibTransId="{2F78C497-8CBB-4868-ADA5-98655E80133D}"/>
    <dgm:cxn modelId="{BDEBDEE2-0EA6-43C8-9211-16BF68CA5749}" type="presOf" srcId="{6C28E4F3-E00E-412E-9F12-17D327461C87}" destId="{4E54E89E-DE59-4A10-911F-162B34AA1BCC}" srcOrd="0" destOrd="1" presId="urn:microsoft.com/office/officeart/2005/8/layout/hList1"/>
    <dgm:cxn modelId="{7B49D5EA-099E-4E1D-A0CB-1EDD234A476F}" type="presParOf" srcId="{F14233CD-8C29-42FD-BADE-1BE17C24503E}" destId="{E8FEB6DD-171F-4369-8E7B-ED98CE96E107}" srcOrd="0" destOrd="0" presId="urn:microsoft.com/office/officeart/2005/8/layout/hList1"/>
    <dgm:cxn modelId="{4EF66BA0-EA16-44B9-8FE7-68A9C7DDF7F8}" type="presParOf" srcId="{E8FEB6DD-171F-4369-8E7B-ED98CE96E107}" destId="{CA78E3F6-F76A-417E-934A-9B3801DA5845}" srcOrd="0" destOrd="0" presId="urn:microsoft.com/office/officeart/2005/8/layout/hList1"/>
    <dgm:cxn modelId="{5DFF67E8-BFD8-4B06-9AC8-F611C9293872}" type="presParOf" srcId="{E8FEB6DD-171F-4369-8E7B-ED98CE96E107}" destId="{4E54E89E-DE59-4A10-911F-162B34AA1BCC}" srcOrd="1" destOrd="0" presId="urn:microsoft.com/office/officeart/2005/8/layout/hList1"/>
    <dgm:cxn modelId="{EFEA4A99-AF5E-4F53-BFDC-AC96859E9334}" type="presParOf" srcId="{F14233CD-8C29-42FD-BADE-1BE17C24503E}" destId="{6D2790D4-E4AB-4587-97C5-8326882D1CD2}" srcOrd="1" destOrd="0" presId="urn:microsoft.com/office/officeart/2005/8/layout/hList1"/>
    <dgm:cxn modelId="{BB56B194-3E13-4135-9C43-228C8D49CD70}" type="presParOf" srcId="{F14233CD-8C29-42FD-BADE-1BE17C24503E}" destId="{A5596ED8-9998-4222-AE06-66259756E24A}" srcOrd="2" destOrd="0" presId="urn:microsoft.com/office/officeart/2005/8/layout/hList1"/>
    <dgm:cxn modelId="{B15AE3BE-4E34-4007-A4AA-14024B599C8E}" type="presParOf" srcId="{A5596ED8-9998-4222-AE06-66259756E24A}" destId="{0EB79A7F-93CE-4042-BBEC-CA7DB4A07048}" srcOrd="0" destOrd="0" presId="urn:microsoft.com/office/officeart/2005/8/layout/hList1"/>
    <dgm:cxn modelId="{E09EE717-EE6D-47DD-879A-A205ACC64D42}" type="presParOf" srcId="{A5596ED8-9998-4222-AE06-66259756E24A}" destId="{0726086A-BFDA-4DCB-8187-05C02EAFF9D8}" srcOrd="1" destOrd="0" presId="urn:microsoft.com/office/officeart/2005/8/layout/hList1"/>
    <dgm:cxn modelId="{C4EDC318-5CCD-4B20-B90C-32DF4E448E9F}" type="presParOf" srcId="{F14233CD-8C29-42FD-BADE-1BE17C24503E}" destId="{F1DB4804-18D4-42B6-8666-67EBB4A16B9E}" srcOrd="3" destOrd="0" presId="urn:microsoft.com/office/officeart/2005/8/layout/hList1"/>
    <dgm:cxn modelId="{5A81D9C0-8140-467D-A2FE-8C07EBAE5EA4}" type="presParOf" srcId="{F14233CD-8C29-42FD-BADE-1BE17C24503E}" destId="{8A434BB1-71EC-492E-AEBD-026A279E7E73}" srcOrd="4" destOrd="0" presId="urn:microsoft.com/office/officeart/2005/8/layout/hList1"/>
    <dgm:cxn modelId="{197A197E-3B47-41EA-B1CF-057B55CA4390}" type="presParOf" srcId="{8A434BB1-71EC-492E-AEBD-026A279E7E73}" destId="{313B7AAF-F6EF-4754-84C8-E2959A19B6C2}" srcOrd="0" destOrd="0" presId="urn:microsoft.com/office/officeart/2005/8/layout/hList1"/>
    <dgm:cxn modelId="{44D70E05-B741-468E-9FD5-A20C20B004C5}" type="presParOf" srcId="{8A434BB1-71EC-492E-AEBD-026A279E7E73}" destId="{3361ADE6-9F68-4180-B2BC-CCA9B71ABC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BB4D8-4D2D-4E1D-8650-38C265EB6127}"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0AD7F-0C90-486C-859B-B7346CA4D4A5}" type="slidenum">
              <a:rPr lang="en-US" smtClean="0"/>
              <a:t>‹#›</a:t>
            </a:fld>
            <a:endParaRPr lang="en-US"/>
          </a:p>
        </p:txBody>
      </p:sp>
    </p:spTree>
    <p:extLst>
      <p:ext uri="{BB962C8B-B14F-4D97-AF65-F5344CB8AC3E}">
        <p14:creationId xmlns:p14="http://schemas.microsoft.com/office/powerpoint/2010/main" val="171377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12</a:t>
            </a:fld>
            <a:endParaRPr lang="en-US"/>
          </a:p>
        </p:txBody>
      </p:sp>
    </p:spTree>
    <p:extLst>
      <p:ext uri="{BB962C8B-B14F-4D97-AF65-F5344CB8AC3E}">
        <p14:creationId xmlns:p14="http://schemas.microsoft.com/office/powerpoint/2010/main" val="171374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19</a:t>
            </a:fld>
            <a:endParaRPr lang="en-US"/>
          </a:p>
        </p:txBody>
      </p:sp>
    </p:spTree>
    <p:extLst>
      <p:ext uri="{BB962C8B-B14F-4D97-AF65-F5344CB8AC3E}">
        <p14:creationId xmlns:p14="http://schemas.microsoft.com/office/powerpoint/2010/main" val="56547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28</a:t>
            </a:fld>
            <a:endParaRPr lang="en-US"/>
          </a:p>
        </p:txBody>
      </p:sp>
    </p:spTree>
    <p:extLst>
      <p:ext uri="{BB962C8B-B14F-4D97-AF65-F5344CB8AC3E}">
        <p14:creationId xmlns:p14="http://schemas.microsoft.com/office/powerpoint/2010/main" val="160013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29</a:t>
            </a:fld>
            <a:endParaRPr lang="en-US"/>
          </a:p>
        </p:txBody>
      </p:sp>
    </p:spTree>
    <p:extLst>
      <p:ext uri="{BB962C8B-B14F-4D97-AF65-F5344CB8AC3E}">
        <p14:creationId xmlns:p14="http://schemas.microsoft.com/office/powerpoint/2010/main" val="36089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92795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71555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008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73263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575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258864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203748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52638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10061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42361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0FAE9-50DD-4999-BDA8-B12879D07AC6}"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265285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60FAE9-50DD-4999-BDA8-B12879D07AC6}"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8425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60FAE9-50DD-4999-BDA8-B12879D07AC6}"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48321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0FAE9-50DD-4999-BDA8-B12879D07AC6}"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416851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60FAE9-50DD-4999-BDA8-B12879D07AC6}"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27458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60FAE9-50DD-4999-BDA8-B12879D07AC6}"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5572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60FAE9-50DD-4999-BDA8-B12879D07AC6}" type="datetimeFigureOut">
              <a:rPr lang="en-US" smtClean="0"/>
              <a:t>10/4/2021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2DBEAF-0A88-407D-848F-5A30474C3EE1}" type="slidenum">
              <a:rPr lang="en-US" smtClean="0"/>
              <a:t>‹#›</a:t>
            </a:fld>
            <a:endParaRPr lang="en-US"/>
          </a:p>
        </p:txBody>
      </p:sp>
    </p:spTree>
    <p:extLst>
      <p:ext uri="{BB962C8B-B14F-4D97-AF65-F5344CB8AC3E}">
        <p14:creationId xmlns:p14="http://schemas.microsoft.com/office/powerpoint/2010/main" val="276418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E0udavx9pKI&amp;t=14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mun.ca/writingcentre/services/graduate/index.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304" y="2404534"/>
            <a:ext cx="9566031" cy="1646302"/>
          </a:xfrm>
        </p:spPr>
        <p:txBody>
          <a:bodyPr/>
          <a:lstStyle/>
          <a:p>
            <a:r>
              <a:rPr lang="en-US" dirty="0" smtClean="0"/>
              <a:t>Canada Graduate Scholarship – Doctoral Writing Workshop</a:t>
            </a:r>
            <a:endParaRPr lang="en-US" dirty="0"/>
          </a:p>
        </p:txBody>
      </p:sp>
      <p:sp>
        <p:nvSpPr>
          <p:cNvPr id="3" name="Subtitle 2"/>
          <p:cNvSpPr>
            <a:spLocks noGrp="1"/>
          </p:cNvSpPr>
          <p:nvPr>
            <p:ph type="subTitle" idx="1"/>
          </p:nvPr>
        </p:nvSpPr>
        <p:spPr>
          <a:xfrm>
            <a:off x="1507067" y="4216296"/>
            <a:ext cx="7766936" cy="1096899"/>
          </a:xfrm>
        </p:spPr>
        <p:txBody>
          <a:bodyPr>
            <a:normAutofit lnSpcReduction="10000"/>
          </a:bodyPr>
          <a:lstStyle/>
          <a:p>
            <a:r>
              <a:rPr lang="en-US" dirty="0" smtClean="0"/>
              <a:t>School of Graduate Studies</a:t>
            </a:r>
          </a:p>
          <a:p>
            <a:r>
              <a:rPr lang="en-US" dirty="0" smtClean="0"/>
              <a:t>The Writing Centre</a:t>
            </a:r>
          </a:p>
          <a:p>
            <a:r>
              <a:rPr lang="en-US" dirty="0" smtClean="0"/>
              <a:t>Memorial University</a:t>
            </a:r>
            <a:endParaRPr lang="en-US" dirty="0"/>
          </a:p>
        </p:txBody>
      </p:sp>
    </p:spTree>
    <p:extLst>
      <p:ext uri="{BB962C8B-B14F-4D97-AF65-F5344CB8AC3E}">
        <p14:creationId xmlns:p14="http://schemas.microsoft.com/office/powerpoint/2010/main" val="53468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42" y="308149"/>
            <a:ext cx="8596668" cy="1320800"/>
          </a:xfrm>
        </p:spPr>
        <p:txBody>
          <a:bodyPr>
            <a:normAutofit/>
          </a:bodyPr>
          <a:lstStyle/>
          <a:p>
            <a:r>
              <a:rPr lang="en-US" sz="4000" dirty="0" smtClean="0">
                <a:latin typeface="Garamond" panose="02020404030301010803" pitchFamily="18" charset="0"/>
              </a:rPr>
              <a:t>Grant writing: Do’s</a:t>
            </a:r>
            <a:endParaRPr lang="en-US" sz="4000" dirty="0">
              <a:latin typeface="Garamond" panose="02020404030301010803" pitchFamily="18" charset="0"/>
            </a:endParaRPr>
          </a:p>
        </p:txBody>
      </p:sp>
      <p:sp>
        <p:nvSpPr>
          <p:cNvPr id="3" name="Content Placeholder 2"/>
          <p:cNvSpPr>
            <a:spLocks noGrp="1"/>
          </p:cNvSpPr>
          <p:nvPr>
            <p:ph idx="1"/>
          </p:nvPr>
        </p:nvSpPr>
        <p:spPr>
          <a:xfrm>
            <a:off x="325642" y="1105512"/>
            <a:ext cx="9340873" cy="5174708"/>
          </a:xfrm>
        </p:spPr>
        <p:txBody>
          <a:bodyPr>
            <a:noAutofit/>
          </a:bodyPr>
          <a:lstStyle/>
          <a:p>
            <a:r>
              <a:rPr lang="en-CA" sz="2400" dirty="0" smtClean="0">
                <a:latin typeface="Garamond" panose="02020404030301010803" pitchFamily="18" charset="0"/>
              </a:rPr>
              <a:t>Become a student of grant; research </a:t>
            </a:r>
            <a:r>
              <a:rPr lang="en-CA" sz="2400" dirty="0">
                <a:latin typeface="Garamond" panose="02020404030301010803" pitchFamily="18" charset="0"/>
              </a:rPr>
              <a:t>what the sponsors strategic </a:t>
            </a:r>
            <a:r>
              <a:rPr lang="en-CA" sz="2400" dirty="0" smtClean="0">
                <a:latin typeface="Garamond" panose="02020404030301010803" pitchFamily="18" charset="0"/>
              </a:rPr>
              <a:t>plan, research their mandate, know there mission statement, learn the grant specific guidelines, understand the eligibility criteria, and research previously funded projects. </a:t>
            </a:r>
          </a:p>
          <a:p>
            <a:pPr lvl="1"/>
            <a:r>
              <a:rPr lang="en-CA" sz="2000" dirty="0">
                <a:latin typeface="Garamond" panose="02020404030301010803" pitchFamily="18" charset="0"/>
              </a:rPr>
              <a:t>It is always smart to give the sponsor their language back (i.e. if grant calls for innovative models, describe how your work includes innovative modeling). </a:t>
            </a:r>
            <a:endParaRPr lang="en-CA" sz="2200" dirty="0" smtClean="0">
              <a:latin typeface="Garamond" panose="02020404030301010803" pitchFamily="18" charset="0"/>
            </a:endParaRPr>
          </a:p>
          <a:p>
            <a:endParaRPr lang="en-CA" sz="100" dirty="0" smtClean="0">
              <a:latin typeface="Garamond" panose="02020404030301010803" pitchFamily="18" charset="0"/>
            </a:endParaRPr>
          </a:p>
          <a:p>
            <a:endParaRPr lang="en-CA" sz="100" dirty="0" smtClean="0">
              <a:latin typeface="Garamond" panose="02020404030301010803" pitchFamily="18" charset="0"/>
            </a:endParaRPr>
          </a:p>
          <a:p>
            <a:pPr>
              <a:spcBef>
                <a:spcPts val="0"/>
              </a:spcBef>
            </a:pPr>
            <a:r>
              <a:rPr lang="en-CA" sz="2400" dirty="0">
                <a:latin typeface="Garamond" panose="02020404030301010803" pitchFamily="18" charset="0"/>
              </a:rPr>
              <a:t>Address fundamental research challenges</a:t>
            </a:r>
          </a:p>
          <a:p>
            <a:pPr>
              <a:spcBef>
                <a:spcPts val="0"/>
              </a:spcBef>
            </a:pPr>
            <a:endParaRPr lang="en-CA" sz="1000" dirty="0">
              <a:latin typeface="Garamond" panose="02020404030301010803" pitchFamily="18" charset="0"/>
            </a:endParaRPr>
          </a:p>
          <a:p>
            <a:pPr>
              <a:spcBef>
                <a:spcPts val="0"/>
              </a:spcBef>
            </a:pPr>
            <a:endParaRPr lang="en-CA" sz="1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r>
              <a:rPr lang="en-US" sz="2400" dirty="0">
                <a:latin typeface="Garamond" panose="02020404030301010803" pitchFamily="18" charset="0"/>
              </a:rPr>
              <a:t>Discuss your quality contributions, when appropriate</a:t>
            </a:r>
          </a:p>
          <a:p>
            <a:pPr marL="0" indent="0">
              <a:spcBef>
                <a:spcPts val="0"/>
              </a:spcBef>
              <a:buNone/>
            </a:pPr>
            <a:endParaRPr lang="en-US" sz="10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r>
              <a:rPr lang="en-US" sz="2400" dirty="0">
                <a:latin typeface="Garamond" panose="02020404030301010803" pitchFamily="18" charset="0"/>
              </a:rPr>
              <a:t>Discuss impact of your research (does it build upon or expand our knowledge? is it capable of making a difference? i.e. breath and scope, advancement of knowledge, betterment of society, etc., </a:t>
            </a:r>
          </a:p>
          <a:p>
            <a:endParaRPr lang="en-US" sz="2400" dirty="0">
              <a:latin typeface="Garamond" panose="02020404030301010803" pitchFamily="18" charset="0"/>
            </a:endParaRPr>
          </a:p>
        </p:txBody>
      </p:sp>
    </p:spTree>
    <p:extLst>
      <p:ext uri="{BB962C8B-B14F-4D97-AF65-F5344CB8AC3E}">
        <p14:creationId xmlns:p14="http://schemas.microsoft.com/office/powerpoint/2010/main" val="148595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normAutofit/>
          </a:bodyPr>
          <a:lstStyle/>
          <a:p>
            <a:r>
              <a:rPr lang="en-US" sz="4000" dirty="0" smtClean="0">
                <a:latin typeface="Garamond" panose="02020404030301010803" pitchFamily="18" charset="0"/>
              </a:rPr>
              <a:t>Grant writing: Do’s</a:t>
            </a:r>
            <a:endParaRPr lang="en-US" sz="4000" dirty="0">
              <a:latin typeface="Garamond" panose="02020404030301010803" pitchFamily="18" charset="0"/>
            </a:endParaRPr>
          </a:p>
        </p:txBody>
      </p:sp>
      <p:sp>
        <p:nvSpPr>
          <p:cNvPr id="3" name="Content Placeholder 2"/>
          <p:cNvSpPr>
            <a:spLocks noGrp="1"/>
          </p:cNvSpPr>
          <p:nvPr>
            <p:ph idx="1"/>
          </p:nvPr>
        </p:nvSpPr>
        <p:spPr>
          <a:xfrm>
            <a:off x="184965" y="1346671"/>
            <a:ext cx="9340873" cy="4320598"/>
          </a:xfrm>
        </p:spPr>
        <p:txBody>
          <a:bodyPr>
            <a:noAutofit/>
          </a:bodyPr>
          <a:lstStyle/>
          <a:p>
            <a:pPr>
              <a:spcBef>
                <a:spcPts val="0"/>
              </a:spcBef>
            </a:pPr>
            <a:endParaRPr lang="en-US" sz="1000" dirty="0" smtClean="0">
              <a:latin typeface="Garamond" panose="02020404030301010803" pitchFamily="18" charset="0"/>
            </a:endParaRPr>
          </a:p>
          <a:p>
            <a:pPr>
              <a:spcBef>
                <a:spcPts val="0"/>
              </a:spcBef>
            </a:pPr>
            <a:endParaRPr lang="en-US" sz="100" dirty="0" smtClean="0">
              <a:latin typeface="Garamond" panose="02020404030301010803" pitchFamily="18" charset="0"/>
            </a:endParaRPr>
          </a:p>
          <a:p>
            <a:pPr>
              <a:spcBef>
                <a:spcPts val="0"/>
              </a:spcBef>
            </a:pPr>
            <a:r>
              <a:rPr lang="en-US" sz="2400" dirty="0" smtClean="0">
                <a:latin typeface="Garamond" panose="02020404030301010803" pitchFamily="18" charset="0"/>
              </a:rPr>
              <a:t>Organize the attachments using the proper formatting standards, and use section headings outlined in the instructions. </a:t>
            </a:r>
          </a:p>
          <a:p>
            <a:pPr>
              <a:spcBef>
                <a:spcPts val="0"/>
              </a:spcBef>
            </a:pPr>
            <a:endParaRPr lang="en-US" sz="1000" dirty="0" smtClean="0">
              <a:latin typeface="Garamond" panose="02020404030301010803" pitchFamily="18" charset="0"/>
            </a:endParaRPr>
          </a:p>
          <a:p>
            <a:pPr>
              <a:spcBef>
                <a:spcPts val="0"/>
              </a:spcBef>
            </a:pPr>
            <a:endParaRPr lang="en-US" sz="100" dirty="0" smtClean="0">
              <a:latin typeface="Garamond" panose="02020404030301010803" pitchFamily="18" charset="0"/>
            </a:endParaRPr>
          </a:p>
          <a:p>
            <a:pPr>
              <a:spcBef>
                <a:spcPts val="0"/>
              </a:spcBef>
            </a:pPr>
            <a:r>
              <a:rPr lang="en-CA" sz="2400" dirty="0" smtClean="0">
                <a:latin typeface="Garamond" panose="02020404030301010803" pitchFamily="18" charset="0"/>
              </a:rPr>
              <a:t>If </a:t>
            </a:r>
            <a:r>
              <a:rPr lang="en-CA" sz="2400" dirty="0">
                <a:latin typeface="Garamond" panose="02020404030301010803" pitchFamily="18" charset="0"/>
              </a:rPr>
              <a:t>it is a team based project, know your team and think though everyone’s responsibilities. </a:t>
            </a:r>
            <a:endParaRPr lang="en-CA" sz="2400" dirty="0" smtClean="0">
              <a:latin typeface="Garamond" panose="02020404030301010803" pitchFamily="18" charset="0"/>
            </a:endParaRPr>
          </a:p>
          <a:p>
            <a:pPr>
              <a:spcBef>
                <a:spcPts val="0"/>
              </a:spcBef>
            </a:pPr>
            <a:endParaRPr lang="en-CA" sz="1000" dirty="0" smtClean="0">
              <a:latin typeface="Garamond" panose="02020404030301010803" pitchFamily="18" charset="0"/>
            </a:endParaRPr>
          </a:p>
          <a:p>
            <a:pPr>
              <a:spcBef>
                <a:spcPts val="0"/>
              </a:spcBef>
            </a:pPr>
            <a:endParaRPr lang="en-CA" sz="1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r>
              <a:rPr lang="en-CA" sz="2400" dirty="0">
                <a:latin typeface="Garamond" panose="02020404030301010803" pitchFamily="18" charset="0"/>
              </a:rPr>
              <a:t>Test the waters by talking with peers, mentors, etc. Peer review should be completely understandable regardless of discipline (i.e. is it understandable, can you follow what is trying to be done, is it fully explained without reliance on high jargon)?</a:t>
            </a:r>
            <a:endParaRPr lang="en-US" sz="2400" dirty="0">
              <a:latin typeface="Garamond" panose="02020404030301010803" pitchFamily="18" charset="0"/>
            </a:endParaRPr>
          </a:p>
          <a:p>
            <a:pPr>
              <a:spcBef>
                <a:spcPts val="0"/>
              </a:spcBef>
            </a:pPr>
            <a:endParaRPr lang="en-CA" sz="1000" dirty="0">
              <a:latin typeface="Garamond" panose="02020404030301010803" pitchFamily="18" charset="0"/>
            </a:endParaRPr>
          </a:p>
          <a:p>
            <a:r>
              <a:rPr lang="en-US" sz="2400" dirty="0">
                <a:latin typeface="Garamond" panose="02020404030301010803" pitchFamily="18" charset="0"/>
              </a:rPr>
              <a:t>Only ever submit your best work – do not do a throw away proposal to see how you would do…</a:t>
            </a: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4256764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93" y="257908"/>
            <a:ext cx="8596668" cy="1320800"/>
          </a:xfrm>
        </p:spPr>
        <p:txBody>
          <a:bodyPr>
            <a:normAutofit/>
          </a:bodyPr>
          <a:lstStyle/>
          <a:p>
            <a:r>
              <a:rPr lang="en-US" sz="4000" dirty="0" smtClean="0">
                <a:latin typeface="Garamond" panose="02020404030301010803" pitchFamily="18" charset="0"/>
              </a:rPr>
              <a:t>Grant writing: Do’s</a:t>
            </a:r>
            <a:endParaRPr lang="en-US" sz="4000" dirty="0">
              <a:latin typeface="Garamond" panose="02020404030301010803" pitchFamily="18" charset="0"/>
            </a:endParaRPr>
          </a:p>
        </p:txBody>
      </p:sp>
      <p:sp>
        <p:nvSpPr>
          <p:cNvPr id="3" name="Content Placeholder 2"/>
          <p:cNvSpPr>
            <a:spLocks noGrp="1"/>
          </p:cNvSpPr>
          <p:nvPr>
            <p:ph idx="1"/>
          </p:nvPr>
        </p:nvSpPr>
        <p:spPr>
          <a:xfrm>
            <a:off x="385932" y="918308"/>
            <a:ext cx="9340873" cy="4320598"/>
          </a:xfrm>
        </p:spPr>
        <p:txBody>
          <a:bodyPr>
            <a:noAutofit/>
          </a:bodyPr>
          <a:lstStyle/>
          <a:p>
            <a:endParaRPr lang="en-US" sz="100" dirty="0">
              <a:latin typeface="Garamond" panose="02020404030301010803" pitchFamily="18" charset="0"/>
            </a:endParaRPr>
          </a:p>
          <a:p>
            <a:r>
              <a:rPr lang="en-CA" sz="2400" dirty="0" smtClean="0">
                <a:latin typeface="Garamond" panose="02020404030301010803" pitchFamily="18" charset="0"/>
              </a:rPr>
              <a:t>If </a:t>
            </a:r>
            <a:r>
              <a:rPr lang="en-CA" sz="2400" dirty="0">
                <a:latin typeface="Garamond" panose="02020404030301010803" pitchFamily="18" charset="0"/>
              </a:rPr>
              <a:t>your research makes a clear contribution to Canada and/or to the betterment of society, make sure to highlight </a:t>
            </a:r>
            <a:r>
              <a:rPr lang="en-CA" sz="2400" dirty="0" smtClean="0">
                <a:latin typeface="Garamond" panose="02020404030301010803" pitchFamily="18" charset="0"/>
              </a:rPr>
              <a:t>it! It is a </a:t>
            </a:r>
            <a:r>
              <a:rPr lang="en-US" sz="2400" dirty="0" smtClean="0">
                <a:latin typeface="Garamond" panose="02020404030301010803" pitchFamily="18" charset="0"/>
              </a:rPr>
              <a:t>good </a:t>
            </a:r>
            <a:r>
              <a:rPr lang="en-US" sz="2400" dirty="0">
                <a:latin typeface="Garamond" panose="02020404030301010803" pitchFamily="18" charset="0"/>
              </a:rPr>
              <a:t>idea to review “Equity, diversity, and inclusion” section </a:t>
            </a:r>
            <a:r>
              <a:rPr lang="en-US" sz="2400" dirty="0" smtClean="0">
                <a:latin typeface="Garamond" panose="02020404030301010803" pitchFamily="18" charset="0"/>
              </a:rPr>
              <a:t>prior to writing your research proposal and addressing those aspects in your own research</a:t>
            </a:r>
            <a:endParaRPr lang="en-CA" sz="2400" dirty="0" smtClean="0">
              <a:latin typeface="Garamond" panose="02020404030301010803" pitchFamily="18" charset="0"/>
            </a:endParaRPr>
          </a:p>
          <a:p>
            <a:endParaRPr lang="en-CA" sz="1000" dirty="0" smtClean="0">
              <a:latin typeface="Garamond" panose="02020404030301010803" pitchFamily="18" charset="0"/>
            </a:endParaRPr>
          </a:p>
          <a:p>
            <a:r>
              <a:rPr lang="en-CA" sz="2400" dirty="0" smtClean="0">
                <a:latin typeface="Garamond" panose="02020404030301010803" pitchFamily="18" charset="0"/>
              </a:rPr>
              <a:t>In the </a:t>
            </a:r>
            <a:r>
              <a:rPr lang="en-CA" sz="2400" b="1" dirty="0" smtClean="0">
                <a:latin typeface="Garamond" panose="02020404030301010803" pitchFamily="18" charset="0"/>
              </a:rPr>
              <a:t>Lay Abstract, s</a:t>
            </a:r>
            <a:r>
              <a:rPr lang="en-CA" sz="2400" dirty="0" smtClean="0">
                <a:latin typeface="Garamond" panose="02020404030301010803" pitchFamily="18" charset="0"/>
              </a:rPr>
              <a:t>ummarize </a:t>
            </a:r>
            <a:r>
              <a:rPr lang="en-CA" sz="2400" dirty="0">
                <a:latin typeface="Garamond" panose="02020404030301010803" pitchFamily="18" charset="0"/>
              </a:rPr>
              <a:t>research in in clear, plain </a:t>
            </a:r>
            <a:r>
              <a:rPr lang="en-CA" sz="2400" dirty="0" smtClean="0">
                <a:latin typeface="Garamond" panose="02020404030301010803" pitchFamily="18" charset="0"/>
              </a:rPr>
              <a:t>language to </a:t>
            </a:r>
            <a:r>
              <a:rPr lang="en-CA" sz="2400" dirty="0">
                <a:latin typeface="Garamond" panose="02020404030301010803" pitchFamily="18" charset="0"/>
              </a:rPr>
              <a:t>describe </a:t>
            </a:r>
            <a:r>
              <a:rPr lang="en-CA" sz="2400" b="1" dirty="0">
                <a:latin typeface="Garamond" panose="02020404030301010803" pitchFamily="18" charset="0"/>
              </a:rPr>
              <a:t>nature of the work </a:t>
            </a:r>
            <a:r>
              <a:rPr lang="en-CA" sz="2400" dirty="0">
                <a:latin typeface="Garamond" panose="02020404030301010803" pitchFamily="18" charset="0"/>
              </a:rPr>
              <a:t>to be done. Indicate why and to whom the research is important, anticipated outcomes, and how the research will contribute to </a:t>
            </a:r>
            <a:r>
              <a:rPr lang="en-CA" sz="2400" dirty="0" smtClean="0">
                <a:latin typeface="Garamond" panose="02020404030301010803" pitchFamily="18" charset="0"/>
              </a:rPr>
              <a:t>field.</a:t>
            </a:r>
          </a:p>
          <a:p>
            <a:pPr lvl="1"/>
            <a:endParaRPr lang="en-US" sz="1000" dirty="0" smtClean="0">
              <a:latin typeface="Garamond" panose="02020404030301010803" pitchFamily="18" charset="0"/>
            </a:endParaRPr>
          </a:p>
          <a:p>
            <a:r>
              <a:rPr lang="en-CA" sz="2400" dirty="0">
                <a:latin typeface="Garamond" panose="02020404030301010803" pitchFamily="18" charset="0"/>
              </a:rPr>
              <a:t>Give yourself the necessary time to construct a strong application</a:t>
            </a:r>
          </a:p>
          <a:p>
            <a:endParaRPr lang="en-US" sz="2000" dirty="0" smtClean="0">
              <a:latin typeface="Garamond" panose="02020404030301010803" pitchFamily="18" charset="0"/>
            </a:endParaRPr>
          </a:p>
          <a:p>
            <a:pPr marL="0" indent="0">
              <a:buNone/>
            </a:pPr>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47076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39" y="247860"/>
            <a:ext cx="8596668" cy="1320800"/>
          </a:xfrm>
        </p:spPr>
        <p:txBody>
          <a:bodyPr>
            <a:normAutofit/>
          </a:bodyPr>
          <a:lstStyle/>
          <a:p>
            <a:r>
              <a:rPr lang="en-US" sz="4000" dirty="0" smtClean="0">
                <a:latin typeface="Garamond" panose="02020404030301010803" pitchFamily="18" charset="0"/>
              </a:rPr>
              <a:t>Grant writing: Don’ts</a:t>
            </a:r>
            <a:endParaRPr lang="en-US" sz="4000" dirty="0">
              <a:latin typeface="Garamond" panose="02020404030301010803" pitchFamily="18" charset="0"/>
            </a:endParaRPr>
          </a:p>
        </p:txBody>
      </p:sp>
      <p:sp>
        <p:nvSpPr>
          <p:cNvPr id="3" name="Content Placeholder 2"/>
          <p:cNvSpPr>
            <a:spLocks noGrp="1"/>
          </p:cNvSpPr>
          <p:nvPr>
            <p:ph idx="1"/>
          </p:nvPr>
        </p:nvSpPr>
        <p:spPr>
          <a:xfrm>
            <a:off x="345739" y="1195946"/>
            <a:ext cx="9340873" cy="4983789"/>
          </a:xfrm>
        </p:spPr>
        <p:txBody>
          <a:bodyPr>
            <a:noAutofit/>
          </a:bodyPr>
          <a:lstStyle/>
          <a:p>
            <a:r>
              <a:rPr lang="en-US" sz="2400" dirty="0" smtClean="0">
                <a:latin typeface="Garamond" panose="02020404030301010803" pitchFamily="18" charset="0"/>
              </a:rPr>
              <a:t>Do not wait until the last minute to start your application – give yourself plenty of time (a month is good, 3 months is better) </a:t>
            </a:r>
          </a:p>
          <a:p>
            <a:endParaRPr lang="en-US" sz="100" dirty="0" smtClean="0">
              <a:latin typeface="Garamond" panose="02020404030301010803" pitchFamily="18" charset="0"/>
            </a:endParaRPr>
          </a:p>
          <a:p>
            <a:r>
              <a:rPr lang="en-US" sz="2400" dirty="0" smtClean="0">
                <a:latin typeface="Garamond" panose="02020404030301010803" pitchFamily="18" charset="0"/>
              </a:rPr>
              <a:t>Do not use jargon</a:t>
            </a:r>
            <a:r>
              <a:rPr lang="en-US" sz="2400" dirty="0">
                <a:latin typeface="Garamond" panose="02020404030301010803" pitchFamily="18" charset="0"/>
              </a:rPr>
              <a:t>. Write for a well-educated person who may not be an expert in your field</a:t>
            </a:r>
            <a:r>
              <a:rPr lang="en-US" sz="2400" dirty="0" smtClean="0">
                <a:latin typeface="Garamond" panose="02020404030301010803" pitchFamily="18" charset="0"/>
              </a:rPr>
              <a:t>.</a:t>
            </a:r>
          </a:p>
          <a:p>
            <a:endParaRPr lang="en-US" sz="100" dirty="0" smtClean="0">
              <a:latin typeface="Garamond" panose="02020404030301010803" pitchFamily="18" charset="0"/>
            </a:endParaRPr>
          </a:p>
          <a:p>
            <a:r>
              <a:rPr lang="en-US" sz="2400" dirty="0" smtClean="0">
                <a:latin typeface="Garamond" panose="02020404030301010803" pitchFamily="18" charset="0"/>
              </a:rPr>
              <a:t>Do </a:t>
            </a:r>
            <a:r>
              <a:rPr lang="en-US" sz="2400" dirty="0">
                <a:latin typeface="Garamond" panose="02020404030301010803" pitchFamily="18" charset="0"/>
              </a:rPr>
              <a:t>not include objectives that are too ambitious in scope and that do not match the objectives of the funding source</a:t>
            </a:r>
            <a:r>
              <a:rPr lang="en-US" sz="2400" dirty="0" smtClean="0">
                <a:latin typeface="Garamond" panose="02020404030301010803" pitchFamily="18" charset="0"/>
              </a:rPr>
              <a:t>.</a:t>
            </a:r>
          </a:p>
          <a:p>
            <a:endParaRPr lang="en-US" sz="100" dirty="0" smtClean="0">
              <a:latin typeface="Garamond" panose="02020404030301010803" pitchFamily="18" charset="0"/>
            </a:endParaRPr>
          </a:p>
          <a:p>
            <a:r>
              <a:rPr lang="en-US" sz="2400" dirty="0" smtClean="0">
                <a:latin typeface="Garamond" panose="02020404030301010803" pitchFamily="18" charset="0"/>
              </a:rPr>
              <a:t>Do </a:t>
            </a:r>
            <a:r>
              <a:rPr lang="en-US" sz="2400" dirty="0">
                <a:latin typeface="Garamond" panose="02020404030301010803" pitchFamily="18" charset="0"/>
              </a:rPr>
              <a:t>not prepare a proposal with fifty pages of single-spaced text in courier font with no subheadings, bullets, or graphic elements that make a proposal look attractive. Make your proposal reader friendly. Use formatting tools to help break the monotony for the reader scoring your proposal</a:t>
            </a:r>
            <a:r>
              <a:rPr lang="en-US" sz="2400" dirty="0" smtClean="0">
                <a:latin typeface="Garamond" panose="02020404030301010803" pitchFamily="18" charset="0"/>
              </a:rPr>
              <a:t>.</a:t>
            </a:r>
          </a:p>
          <a:p>
            <a:endParaRPr lang="en-US" sz="1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p:txBody>
      </p:sp>
    </p:spTree>
    <p:extLst>
      <p:ext uri="{BB962C8B-B14F-4D97-AF65-F5344CB8AC3E}">
        <p14:creationId xmlns:p14="http://schemas.microsoft.com/office/powerpoint/2010/main" val="96938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normAutofit/>
          </a:bodyPr>
          <a:lstStyle/>
          <a:p>
            <a:r>
              <a:rPr lang="en-US" sz="4000" dirty="0" smtClean="0">
                <a:latin typeface="Garamond" panose="02020404030301010803" pitchFamily="18" charset="0"/>
              </a:rPr>
              <a:t>Grant writing: Don’ts</a:t>
            </a:r>
            <a:endParaRPr lang="en-US" sz="4000" dirty="0">
              <a:latin typeface="Garamond" panose="02020404030301010803" pitchFamily="18" charset="0"/>
            </a:endParaRPr>
          </a:p>
        </p:txBody>
      </p:sp>
      <p:sp>
        <p:nvSpPr>
          <p:cNvPr id="3" name="Content Placeholder 2"/>
          <p:cNvSpPr>
            <a:spLocks noGrp="1"/>
          </p:cNvSpPr>
          <p:nvPr>
            <p:ph idx="1"/>
          </p:nvPr>
        </p:nvSpPr>
        <p:spPr>
          <a:xfrm>
            <a:off x="637140" y="1356721"/>
            <a:ext cx="8868601" cy="4320598"/>
          </a:xfrm>
        </p:spPr>
        <p:txBody>
          <a:bodyPr>
            <a:noAutofit/>
          </a:bodyPr>
          <a:lstStyle/>
          <a:p>
            <a:r>
              <a:rPr lang="en-US" sz="2400" dirty="0" smtClean="0">
                <a:latin typeface="Garamond" panose="02020404030301010803" pitchFamily="18" charset="0"/>
              </a:rPr>
              <a:t>Do not embellish the significance or feasibility of your research. Be </a:t>
            </a:r>
            <a:r>
              <a:rPr lang="en-US" sz="2400" dirty="0">
                <a:latin typeface="Garamond" panose="02020404030301010803" pitchFamily="18" charset="0"/>
              </a:rPr>
              <a:t>honest. Be specific. Experienced grant readers will detect when your descriptions are vague or exaggerated. If you use qualifiers such as “significant,” “excellent,” or “extremely,” justify them with examples</a:t>
            </a:r>
            <a:r>
              <a:rPr lang="en-US" sz="2400" dirty="0" smtClean="0">
                <a:latin typeface="Garamond" panose="02020404030301010803" pitchFamily="18" charset="0"/>
              </a:rPr>
              <a:t>. </a:t>
            </a:r>
            <a:endParaRPr lang="en-US" sz="100" dirty="0">
              <a:latin typeface="Garamond" panose="02020404030301010803" pitchFamily="18" charset="0"/>
            </a:endParaRPr>
          </a:p>
          <a:p>
            <a:r>
              <a:rPr lang="en-US" sz="2400" dirty="0" smtClean="0">
                <a:latin typeface="Garamond" panose="02020404030301010803" pitchFamily="18" charset="0"/>
              </a:rPr>
              <a:t>Do </a:t>
            </a:r>
            <a:r>
              <a:rPr lang="en-US" sz="2400" dirty="0">
                <a:latin typeface="Garamond" panose="02020404030301010803" pitchFamily="18" charset="0"/>
              </a:rPr>
              <a:t>not submit proposals full of errors. Funders </a:t>
            </a:r>
            <a:r>
              <a:rPr lang="en-US" sz="2400" dirty="0" smtClean="0">
                <a:latin typeface="Garamond" panose="02020404030301010803" pitchFamily="18" charset="0"/>
              </a:rPr>
              <a:t>may </a:t>
            </a:r>
            <a:r>
              <a:rPr lang="en-US" sz="2400" dirty="0">
                <a:latin typeface="Garamond" panose="02020404030301010803" pitchFamily="18" charset="0"/>
              </a:rPr>
              <a:t>think that your lack of care and attention to detail will also manifest itself in the implementation of the project. Always thoroughly proofread your proposal. Peer review panels are highly encouraged</a:t>
            </a:r>
            <a:r>
              <a:rPr lang="en-US" sz="2400" dirty="0" smtClean="0">
                <a:latin typeface="Garamond" panose="02020404030301010803" pitchFamily="18" charset="0"/>
              </a:rPr>
              <a:t>!</a:t>
            </a:r>
          </a:p>
          <a:p>
            <a:endParaRPr lang="en-US" sz="100" dirty="0" smtClean="0">
              <a:latin typeface="Garamond" panose="02020404030301010803" pitchFamily="18" charset="0"/>
            </a:endParaRPr>
          </a:p>
          <a:p>
            <a:r>
              <a:rPr lang="en-US" sz="2400" dirty="0">
                <a:latin typeface="Garamond" panose="02020404030301010803" pitchFamily="18" charset="0"/>
              </a:rPr>
              <a:t>Do not wait until the last second to submit your application – submit 1-2 days in advance of the deadline to avoid submission issues. </a:t>
            </a:r>
          </a:p>
          <a:p>
            <a:endParaRPr lang="en-US" sz="2400" dirty="0">
              <a:latin typeface="Garamond" panose="02020404030301010803" pitchFamily="18" charset="0"/>
            </a:endParaRPr>
          </a:p>
        </p:txBody>
      </p:sp>
    </p:spTree>
    <p:extLst>
      <p:ext uri="{BB962C8B-B14F-4D97-AF65-F5344CB8AC3E}">
        <p14:creationId xmlns:p14="http://schemas.microsoft.com/office/powerpoint/2010/main" val="142971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87" y="338295"/>
            <a:ext cx="8596668" cy="1320800"/>
          </a:xfrm>
        </p:spPr>
        <p:txBody>
          <a:bodyPr>
            <a:normAutofit/>
          </a:bodyPr>
          <a:lstStyle/>
          <a:p>
            <a:r>
              <a:rPr lang="en-US" sz="4000" dirty="0" smtClean="0">
                <a:latin typeface="Garamond" panose="02020404030301010803" pitchFamily="18" charset="0"/>
              </a:rPr>
              <a:t>Grant writing: Don’ts</a:t>
            </a:r>
            <a:endParaRPr lang="en-US" sz="4000" dirty="0">
              <a:latin typeface="Garamond" panose="02020404030301010803" pitchFamily="18" charset="0"/>
            </a:endParaRPr>
          </a:p>
        </p:txBody>
      </p:sp>
      <p:sp>
        <p:nvSpPr>
          <p:cNvPr id="3" name="Content Placeholder 2"/>
          <p:cNvSpPr>
            <a:spLocks noGrp="1"/>
          </p:cNvSpPr>
          <p:nvPr>
            <p:ph idx="1"/>
          </p:nvPr>
        </p:nvSpPr>
        <p:spPr>
          <a:xfrm>
            <a:off x="707478" y="1115560"/>
            <a:ext cx="8868601" cy="4320598"/>
          </a:xfrm>
        </p:spPr>
        <p:txBody>
          <a:bodyPr>
            <a:noAutofit/>
          </a:bodyPr>
          <a:lstStyle/>
          <a:p>
            <a:endParaRPr lang="en-US" sz="100" dirty="0" smtClean="0">
              <a:latin typeface="Garamond" panose="02020404030301010803" pitchFamily="18" charset="0"/>
            </a:endParaRPr>
          </a:p>
          <a:p>
            <a:r>
              <a:rPr lang="en-US" sz="2400" dirty="0" smtClean="0">
                <a:latin typeface="Garamond" panose="02020404030301010803" pitchFamily="18" charset="0"/>
              </a:rPr>
              <a:t>Do not </a:t>
            </a:r>
            <a:r>
              <a:rPr lang="en-US" sz="2400" dirty="0">
                <a:latin typeface="Garamond" panose="02020404030301010803" pitchFamily="18" charset="0"/>
              </a:rPr>
              <a:t>get discouraged if your proposal is not accepted by the funding source the first time. Reviewer’s comments are often available to help you strengthen your proposal for resubmission. Often you can make some minor revisions and resubmit successfully the next time around</a:t>
            </a:r>
            <a:r>
              <a:rPr lang="en-US" sz="2400" dirty="0" smtClean="0">
                <a:latin typeface="Garamond" panose="02020404030301010803" pitchFamily="18" charset="0"/>
              </a:rPr>
              <a:t>.</a:t>
            </a:r>
          </a:p>
          <a:p>
            <a:endParaRPr lang="en-US" sz="100" b="1"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293919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47" y="227763"/>
            <a:ext cx="8596668" cy="1320800"/>
          </a:xfrm>
        </p:spPr>
        <p:txBody>
          <a:bodyPr>
            <a:normAutofit/>
          </a:bodyPr>
          <a:lstStyle/>
          <a:p>
            <a:r>
              <a:rPr lang="en-US" sz="4000" dirty="0" smtClean="0">
                <a:latin typeface="Garamond" panose="02020404030301010803" pitchFamily="18" charset="0"/>
              </a:rPr>
              <a:t>CGS-D CIHR application: Formatting</a:t>
            </a:r>
            <a:endParaRPr lang="en-US" sz="4000" dirty="0">
              <a:latin typeface="Garamond" panose="02020404030301010803" pitchFamily="18" charset="0"/>
            </a:endParaRPr>
          </a:p>
        </p:txBody>
      </p:sp>
      <p:sp>
        <p:nvSpPr>
          <p:cNvPr id="3" name="Content Placeholder 2"/>
          <p:cNvSpPr>
            <a:spLocks noGrp="1"/>
          </p:cNvSpPr>
          <p:nvPr>
            <p:ph idx="1"/>
          </p:nvPr>
        </p:nvSpPr>
        <p:spPr>
          <a:xfrm>
            <a:off x="285447" y="1230924"/>
            <a:ext cx="8596668" cy="5627076"/>
          </a:xfrm>
        </p:spPr>
        <p:txBody>
          <a:bodyPr>
            <a:noAutofit/>
          </a:bodyPr>
          <a:lstStyle/>
          <a:p>
            <a:r>
              <a:rPr lang="en-US" sz="2200" dirty="0" smtClean="0">
                <a:latin typeface="Garamond" panose="02020404030301010803" pitchFamily="18" charset="0"/>
              </a:rPr>
              <a:t>Arial</a:t>
            </a:r>
            <a:r>
              <a:rPr lang="en-US" sz="2200" dirty="0">
                <a:latin typeface="Garamond" panose="02020404030301010803" pitchFamily="18" charset="0"/>
              </a:rPr>
              <a:t>, Calibri or Times New Roman font size of 12 point, black type (other font may be used, but must be of similar size appearance of those indicated</a:t>
            </a:r>
            <a:r>
              <a:rPr lang="en-US" sz="2200" dirty="0" smtClean="0">
                <a:latin typeface="Garamond" panose="02020404030301010803" pitchFamily="18" charset="0"/>
              </a:rPr>
              <a:t>).</a:t>
            </a:r>
          </a:p>
          <a:p>
            <a:endParaRPr lang="en-US" sz="100" dirty="0" smtClean="0">
              <a:latin typeface="Garamond" panose="02020404030301010803" pitchFamily="18" charset="0"/>
            </a:endParaRPr>
          </a:p>
          <a:p>
            <a:r>
              <a:rPr lang="en-US" sz="2200" dirty="0" smtClean="0">
                <a:latin typeface="Garamond" panose="02020404030301010803" pitchFamily="18" charset="0"/>
              </a:rPr>
              <a:t>Maximum </a:t>
            </a:r>
            <a:r>
              <a:rPr lang="en-US" sz="2200" dirty="0">
                <a:latin typeface="Garamond" panose="02020404030301010803" pitchFamily="18" charset="0"/>
              </a:rPr>
              <a:t>of six lines per inch, margin of 2 cm (3/4 inch) – minimum – around the page. </a:t>
            </a:r>
            <a:endParaRPr lang="en-US" sz="2200" dirty="0" smtClean="0">
              <a:latin typeface="Garamond" panose="02020404030301010803" pitchFamily="18" charset="0"/>
            </a:endParaRPr>
          </a:p>
          <a:p>
            <a:endParaRPr lang="en-US" sz="100" dirty="0" smtClean="0">
              <a:latin typeface="Garamond" panose="02020404030301010803" pitchFamily="18" charset="0"/>
            </a:endParaRPr>
          </a:p>
          <a:p>
            <a:r>
              <a:rPr lang="en-US" sz="2200" dirty="0" smtClean="0">
                <a:latin typeface="Garamond" panose="02020404030301010803" pitchFamily="18" charset="0"/>
              </a:rPr>
              <a:t>Do </a:t>
            </a:r>
            <a:r>
              <a:rPr lang="en-US" sz="2200" dirty="0">
                <a:latin typeface="Garamond" panose="02020404030301010803" pitchFamily="18" charset="0"/>
              </a:rPr>
              <a:t>not use condensed/narrow font sizes, type density, or line spacing. </a:t>
            </a:r>
            <a:endParaRPr lang="en-US" sz="2200" dirty="0" smtClean="0">
              <a:latin typeface="Garamond" panose="02020404030301010803" pitchFamily="18" charset="0"/>
            </a:endParaRPr>
          </a:p>
          <a:p>
            <a:endParaRPr lang="en-US" sz="100" dirty="0" smtClean="0">
              <a:latin typeface="Garamond" panose="02020404030301010803" pitchFamily="18" charset="0"/>
            </a:endParaRPr>
          </a:p>
          <a:p>
            <a:endParaRPr lang="en-US" sz="100" dirty="0" smtClean="0">
              <a:latin typeface="Garamond" panose="02020404030301010803" pitchFamily="18" charset="0"/>
            </a:endParaRPr>
          </a:p>
          <a:p>
            <a:r>
              <a:rPr lang="en-US" sz="2200" dirty="0" smtClean="0">
                <a:latin typeface="Garamond" panose="02020404030301010803" pitchFamily="18" charset="0"/>
              </a:rPr>
              <a:t>Smaller </a:t>
            </a:r>
            <a:r>
              <a:rPr lang="en-US" sz="2200" dirty="0">
                <a:latin typeface="Garamond" panose="02020404030301010803" pitchFamily="18" charset="0"/>
              </a:rPr>
              <a:t>text in tables, charts, figures, graphs, and references (format at discretion of candidates) is acceptable, as long as it is legible when the page is viewed at 100%. </a:t>
            </a:r>
            <a:endParaRPr lang="en-US" sz="2200" dirty="0" smtClean="0">
              <a:latin typeface="Garamond" panose="02020404030301010803" pitchFamily="18" charset="0"/>
            </a:endParaRPr>
          </a:p>
          <a:p>
            <a:endParaRPr lang="en-US" sz="100" dirty="0" smtClean="0">
              <a:latin typeface="Garamond" panose="02020404030301010803" pitchFamily="18" charset="0"/>
            </a:endParaRPr>
          </a:p>
          <a:p>
            <a:r>
              <a:rPr lang="en-US" sz="2200" b="1" dirty="0" smtClean="0">
                <a:latin typeface="Garamond" panose="02020404030301010803" pitchFamily="18" charset="0"/>
              </a:rPr>
              <a:t>Note</a:t>
            </a:r>
            <a:r>
              <a:rPr lang="en-US" sz="2200" b="1" dirty="0">
                <a:latin typeface="Garamond" panose="02020404030301010803" pitchFamily="18" charset="0"/>
              </a:rPr>
              <a:t>:</a:t>
            </a:r>
            <a:r>
              <a:rPr lang="en-US" sz="2200" dirty="0">
                <a:latin typeface="Garamond" panose="02020404030301010803" pitchFamily="18" charset="0"/>
              </a:rPr>
              <a:t> failure to comply with these requirements can negatively impact the status and evaluation of your application in a competition.</a:t>
            </a:r>
          </a:p>
        </p:txBody>
      </p:sp>
    </p:spTree>
    <p:extLst>
      <p:ext uri="{BB962C8B-B14F-4D97-AF65-F5344CB8AC3E}">
        <p14:creationId xmlns:p14="http://schemas.microsoft.com/office/powerpoint/2010/main" val="112340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93" y="288052"/>
            <a:ext cx="8596668" cy="1320800"/>
          </a:xfrm>
        </p:spPr>
        <p:txBody>
          <a:bodyPr>
            <a:normAutofit/>
          </a:bodyPr>
          <a:lstStyle/>
          <a:p>
            <a:r>
              <a:rPr lang="en-US" sz="4000" dirty="0" smtClean="0">
                <a:latin typeface="Garamond" panose="02020404030301010803" pitchFamily="18" charset="0"/>
              </a:rPr>
              <a:t>CGS-D NSERC application: Formatting</a:t>
            </a:r>
            <a:endParaRPr lang="en-US" sz="4000" dirty="0">
              <a:latin typeface="Garamond" panose="02020404030301010803" pitchFamily="18" charset="0"/>
            </a:endParaRPr>
          </a:p>
        </p:txBody>
      </p:sp>
      <p:sp>
        <p:nvSpPr>
          <p:cNvPr id="3" name="Content Placeholder 2"/>
          <p:cNvSpPr>
            <a:spLocks noGrp="1"/>
          </p:cNvSpPr>
          <p:nvPr>
            <p:ph idx="1"/>
          </p:nvPr>
        </p:nvSpPr>
        <p:spPr>
          <a:xfrm>
            <a:off x="315593" y="1331407"/>
            <a:ext cx="8596668" cy="5627076"/>
          </a:xfrm>
        </p:spPr>
        <p:txBody>
          <a:bodyPr>
            <a:noAutofit/>
          </a:bodyPr>
          <a:lstStyle/>
          <a:p>
            <a:r>
              <a:rPr lang="en-US" sz="2200" dirty="0">
                <a:latin typeface="Garamond" panose="02020404030301010803" pitchFamily="18" charset="0"/>
              </a:rPr>
              <a:t>Pages must be 8 ½" x 11" (216 mm x 279 mm</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Insert a minimum margin of 2 cm (3/4 inch) around the page (top, bottom and sides</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Use a minimum font size of 12-point black type. Maximum of six lines per inch. Do not use condensed/narrow font sizes, type density, or line spacing. Smaller text in tables, charts, figures, and graphs is acceptable as long as it is legible when the page is viewed at 100</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Photo-reduce the supporting documents if the originals are larger than 21.25 x 27.5 cm / 8.5" x 11</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Any images, diagrams, technical drawings, or any other image must be contained within allowable page limits</a:t>
            </a:r>
            <a:r>
              <a:rPr lang="en-US" sz="2200" dirty="0" smtClean="0">
                <a:latin typeface="Garamond" panose="02020404030301010803" pitchFamily="18" charset="0"/>
              </a:rPr>
              <a:t>.</a:t>
            </a:r>
            <a:endParaRPr lang="en-US" sz="2200" dirty="0">
              <a:latin typeface="Garamond" panose="02020404030301010803" pitchFamily="18" charset="0"/>
            </a:endParaRPr>
          </a:p>
        </p:txBody>
      </p:sp>
    </p:spTree>
    <p:extLst>
      <p:ext uri="{BB962C8B-B14F-4D97-AF65-F5344CB8AC3E}">
        <p14:creationId xmlns:p14="http://schemas.microsoft.com/office/powerpoint/2010/main" val="205199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97" y="288052"/>
            <a:ext cx="8596668" cy="1320800"/>
          </a:xfrm>
        </p:spPr>
        <p:txBody>
          <a:bodyPr>
            <a:normAutofit/>
          </a:bodyPr>
          <a:lstStyle/>
          <a:p>
            <a:r>
              <a:rPr lang="en-US" sz="4000" dirty="0" smtClean="0">
                <a:latin typeface="Garamond" panose="02020404030301010803" pitchFamily="18" charset="0"/>
              </a:rPr>
              <a:t>CGS-D SSHRC application: Formatting</a:t>
            </a:r>
            <a:endParaRPr lang="en-US" sz="4000" dirty="0">
              <a:latin typeface="Garamond" panose="02020404030301010803" pitchFamily="18" charset="0"/>
            </a:endParaRPr>
          </a:p>
        </p:txBody>
      </p:sp>
      <p:sp>
        <p:nvSpPr>
          <p:cNvPr id="3" name="Content Placeholder 2"/>
          <p:cNvSpPr>
            <a:spLocks noGrp="1"/>
          </p:cNvSpPr>
          <p:nvPr>
            <p:ph idx="1"/>
          </p:nvPr>
        </p:nvSpPr>
        <p:spPr>
          <a:xfrm>
            <a:off x="295497" y="1230924"/>
            <a:ext cx="8596668" cy="5627076"/>
          </a:xfrm>
        </p:spPr>
        <p:txBody>
          <a:bodyPr>
            <a:noAutofit/>
          </a:bodyPr>
          <a:lstStyle/>
          <a:p>
            <a:r>
              <a:rPr lang="en-US" sz="2200" dirty="0">
                <a:latin typeface="Garamond" panose="02020404030301010803" pitchFamily="18" charset="0"/>
              </a:rPr>
              <a:t>Pages must be 8 ½" x 11" (216 mm x 279 mm</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smtClean="0">
                <a:latin typeface="Garamond" panose="02020404030301010803" pitchFamily="18" charset="0"/>
              </a:rPr>
              <a:t>PDF format (.pdf), unprotected</a:t>
            </a:r>
          </a:p>
          <a:p>
            <a:endParaRPr lang="en-US" sz="100" dirty="0" smtClean="0">
              <a:latin typeface="Garamond" panose="02020404030301010803" pitchFamily="18" charset="0"/>
            </a:endParaRPr>
          </a:p>
          <a:p>
            <a:r>
              <a:rPr lang="en-US" sz="2200" dirty="0" smtClean="0">
                <a:latin typeface="Garamond" panose="02020404030301010803" pitchFamily="18" charset="0"/>
              </a:rPr>
              <a:t>Body text in a minimum 12 </a:t>
            </a:r>
            <a:r>
              <a:rPr lang="en-US" sz="2200" dirty="0" err="1" smtClean="0">
                <a:latin typeface="Garamond" panose="02020404030301010803" pitchFamily="18" charset="0"/>
              </a:rPr>
              <a:t>pt</a:t>
            </a:r>
            <a:r>
              <a:rPr lang="en-US" sz="2200" dirty="0" smtClean="0">
                <a:latin typeface="Garamond" panose="02020404030301010803" pitchFamily="18" charset="0"/>
              </a:rPr>
              <a:t> Times New Roman font. </a:t>
            </a:r>
          </a:p>
          <a:p>
            <a:endParaRPr lang="en-US" sz="100" dirty="0" smtClean="0">
              <a:latin typeface="Garamond" panose="02020404030301010803" pitchFamily="18" charset="0"/>
            </a:endParaRPr>
          </a:p>
          <a:p>
            <a:r>
              <a:rPr lang="en-US" sz="2200" dirty="0" smtClean="0">
                <a:latin typeface="Garamond" panose="02020404030301010803" pitchFamily="18" charset="0"/>
              </a:rPr>
              <a:t>Single spaced, maximum </a:t>
            </a:r>
            <a:r>
              <a:rPr lang="en-US" sz="2200" dirty="0">
                <a:latin typeface="Garamond" panose="02020404030301010803" pitchFamily="18" charset="0"/>
              </a:rPr>
              <a:t>of six lines per inch</a:t>
            </a:r>
            <a:r>
              <a:rPr lang="en-US" sz="2200" dirty="0" smtClean="0">
                <a:latin typeface="Garamond" panose="02020404030301010803" pitchFamily="18" charset="0"/>
              </a:rPr>
              <a:t>.</a:t>
            </a:r>
          </a:p>
          <a:p>
            <a:endParaRPr lang="en-US" sz="100" dirty="0" smtClean="0">
              <a:latin typeface="Garamond" panose="02020404030301010803" pitchFamily="18" charset="0"/>
            </a:endParaRPr>
          </a:p>
          <a:p>
            <a:r>
              <a:rPr lang="en-US" sz="2200" dirty="0" smtClean="0">
                <a:latin typeface="Garamond" panose="02020404030301010803" pitchFamily="18" charset="0"/>
              </a:rPr>
              <a:t>All margins set at a minimum of ¾” (1.87cm)</a:t>
            </a:r>
          </a:p>
          <a:p>
            <a:endParaRPr lang="en-US" sz="100" dirty="0" smtClean="0">
              <a:latin typeface="Garamond" panose="02020404030301010803" pitchFamily="18" charset="0"/>
            </a:endParaRPr>
          </a:p>
          <a:p>
            <a:r>
              <a:rPr lang="en-US" sz="2200" dirty="0" smtClean="0">
                <a:latin typeface="Garamond" panose="02020404030301010803" pitchFamily="18" charset="0"/>
              </a:rPr>
              <a:t>Maximum file size for attachments is 500kb</a:t>
            </a:r>
          </a:p>
          <a:p>
            <a:pPr marL="0" indent="0">
              <a:buNone/>
            </a:pPr>
            <a:endParaRPr lang="en-US" sz="100" dirty="0" smtClean="0">
              <a:latin typeface="Garamond" panose="02020404030301010803" pitchFamily="18" charset="0"/>
            </a:endParaRPr>
          </a:p>
          <a:p>
            <a:r>
              <a:rPr lang="en-US" sz="2200" dirty="0" smtClean="0">
                <a:latin typeface="Garamond" panose="02020404030301010803" pitchFamily="18" charset="0"/>
              </a:rPr>
              <a:t>Make sure to review the page length of attachments (2 pages max for research proposals, 5 pages max for bibliography/citations, etc.)</a:t>
            </a:r>
          </a:p>
          <a:p>
            <a:endParaRPr lang="en-US" sz="100" dirty="0">
              <a:latin typeface="Garamond" panose="02020404030301010803" pitchFamily="18" charset="0"/>
            </a:endParaRPr>
          </a:p>
        </p:txBody>
      </p:sp>
    </p:spTree>
    <p:extLst>
      <p:ext uri="{BB962C8B-B14F-4D97-AF65-F5344CB8AC3E}">
        <p14:creationId xmlns:p14="http://schemas.microsoft.com/office/powerpoint/2010/main" val="68972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83" y="336550"/>
            <a:ext cx="8596668" cy="1320800"/>
          </a:xfrm>
        </p:spPr>
        <p:txBody>
          <a:bodyPr>
            <a:normAutofit/>
          </a:bodyPr>
          <a:lstStyle/>
          <a:p>
            <a:r>
              <a:rPr lang="en-US" sz="4000" dirty="0" smtClean="0">
                <a:latin typeface="Garamond" panose="02020404030301010803" pitchFamily="18" charset="0"/>
              </a:rPr>
              <a:t>CGS-D Written Attachments</a:t>
            </a:r>
            <a:endParaRPr lang="en-US" sz="4000" dirty="0">
              <a:latin typeface="Garamond" panose="020204040303010108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1630634"/>
              </p:ext>
            </p:extLst>
          </p:nvPr>
        </p:nvGraphicFramePr>
        <p:xfrm>
          <a:off x="647700" y="996950"/>
          <a:ext cx="10887808" cy="572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150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7DEC28-4B90-1843-B8DB-76F775598F83}"/>
              </a:ext>
            </a:extLst>
          </p:cNvPr>
          <p:cNvSpPr>
            <a:spLocks noGrp="1"/>
          </p:cNvSpPr>
          <p:nvPr>
            <p:ph type="title"/>
          </p:nvPr>
        </p:nvSpPr>
        <p:spPr>
          <a:xfrm>
            <a:off x="321548" y="0"/>
            <a:ext cx="10852220" cy="976938"/>
          </a:xfrm>
        </p:spPr>
        <p:txBody>
          <a:bodyPr anchor="b">
            <a:normAutofit/>
          </a:bodyPr>
          <a:lstStyle/>
          <a:p>
            <a:r>
              <a:rPr lang="en-US" sz="4000" dirty="0">
                <a:latin typeface="Garamond" panose="02020404030301010803" pitchFamily="18" charset="0"/>
              </a:rPr>
              <a:t>Land Acknowledgement</a:t>
            </a:r>
          </a:p>
        </p:txBody>
      </p:sp>
      <p:sp>
        <p:nvSpPr>
          <p:cNvPr id="3" name="Content Placeholder 2">
            <a:extLst>
              <a:ext uri="{FF2B5EF4-FFF2-40B4-BE49-F238E27FC236}">
                <a16:creationId xmlns="" xmlns:a16="http://schemas.microsoft.com/office/drawing/2014/main" id="{9853E44F-121C-E144-875B-9538F7ABFA5F}"/>
              </a:ext>
            </a:extLst>
          </p:cNvPr>
          <p:cNvSpPr>
            <a:spLocks noGrp="1"/>
          </p:cNvSpPr>
          <p:nvPr>
            <p:ph idx="1"/>
          </p:nvPr>
        </p:nvSpPr>
        <p:spPr>
          <a:xfrm>
            <a:off x="190918" y="1488045"/>
            <a:ext cx="6784087" cy="4379014"/>
          </a:xfrm>
        </p:spPr>
        <p:txBody>
          <a:bodyPr>
            <a:noAutofit/>
          </a:bodyPr>
          <a:lstStyle/>
          <a:p>
            <a:r>
              <a:rPr lang="en-US" sz="2300" dirty="0">
                <a:latin typeface="Garamond" panose="02020404030301010803" pitchFamily="18" charset="0"/>
              </a:rPr>
              <a:t>We respectfully acknowledge the territory in which we gather as the ancestral homelands of the Beothuk, and the island of Newfoundland as the ancestral homelands of the Mi’kmaq and Beothuk. We would also like to recognize the Inuit of Nunatsiavut and NunatuKavut and the Innu of Nitassinan, and their ancestors, as the original people of Labrador. We strive for respectful relationships with all the peoples of this province as we search for collective healing and true reconciliation and honour this beautiful land together</a:t>
            </a:r>
            <a:r>
              <a:rPr lang="en-US" sz="2300" dirty="0" smtClean="0">
                <a:latin typeface="Garamond" panose="02020404030301010803" pitchFamily="18" charset="0"/>
              </a:rPr>
              <a:t>. </a:t>
            </a:r>
          </a:p>
          <a:p>
            <a:r>
              <a:rPr lang="en-CA" sz="2300" dirty="0">
                <a:latin typeface="Garamond" panose="02020404030301010803" pitchFamily="18" charset="0"/>
              </a:rPr>
              <a:t>We </a:t>
            </a:r>
            <a:r>
              <a:rPr lang="en-CA" sz="2300" dirty="0" smtClean="0">
                <a:latin typeface="Garamond" panose="02020404030301010803" pitchFamily="18" charset="0"/>
              </a:rPr>
              <a:t>also encourage </a:t>
            </a:r>
            <a:r>
              <a:rPr lang="en-CA" sz="2300" dirty="0">
                <a:latin typeface="Garamond" panose="02020404030301010803" pitchFamily="18" charset="0"/>
              </a:rPr>
              <a:t>everyone </a:t>
            </a:r>
            <a:r>
              <a:rPr lang="en-CA" sz="2300" dirty="0" smtClean="0">
                <a:latin typeface="Garamond" panose="02020404030301010803" pitchFamily="18" charset="0"/>
              </a:rPr>
              <a:t>here today to </a:t>
            </a:r>
            <a:r>
              <a:rPr lang="en-CA" sz="2300" dirty="0">
                <a:latin typeface="Garamond" panose="02020404030301010803" pitchFamily="18" charset="0"/>
              </a:rPr>
              <a:t>reflect on </a:t>
            </a:r>
            <a:r>
              <a:rPr lang="en-CA" sz="2300" dirty="0" smtClean="0">
                <a:latin typeface="Garamond" panose="02020404030301010803" pitchFamily="18" charset="0"/>
              </a:rPr>
              <a:t>the </a:t>
            </a:r>
            <a:r>
              <a:rPr lang="en-CA" sz="2300" dirty="0">
                <a:latin typeface="Garamond" panose="02020404030301010803" pitchFamily="18" charset="0"/>
              </a:rPr>
              <a:t>lands </a:t>
            </a:r>
            <a:r>
              <a:rPr lang="en-CA" sz="2300" dirty="0" smtClean="0">
                <a:latin typeface="Garamond" panose="02020404030301010803" pitchFamily="18" charset="0"/>
              </a:rPr>
              <a:t>where </a:t>
            </a:r>
            <a:r>
              <a:rPr lang="en-CA" sz="2300" dirty="0">
                <a:latin typeface="Garamond" panose="02020404030301010803" pitchFamily="18" charset="0"/>
              </a:rPr>
              <a:t>you are </a:t>
            </a:r>
            <a:r>
              <a:rPr lang="en-CA" sz="2300" dirty="0" smtClean="0">
                <a:latin typeface="Garamond" panose="02020404030301010803" pitchFamily="18" charset="0"/>
              </a:rPr>
              <a:t>located, no matter where in the globe, </a:t>
            </a:r>
            <a:r>
              <a:rPr lang="en-CA" sz="2300" dirty="0">
                <a:latin typeface="Garamond" panose="02020404030301010803" pitchFamily="18" charset="0"/>
              </a:rPr>
              <a:t>and the Indigenous peoples for whom </a:t>
            </a:r>
            <a:r>
              <a:rPr lang="en-CA" sz="2300" dirty="0" smtClean="0">
                <a:latin typeface="Garamond" panose="02020404030301010803" pitchFamily="18" charset="0"/>
              </a:rPr>
              <a:t>those lands </a:t>
            </a:r>
            <a:r>
              <a:rPr lang="en-CA" sz="2300" dirty="0">
                <a:latin typeface="Garamond" panose="02020404030301010803" pitchFamily="18" charset="0"/>
              </a:rPr>
              <a:t>are traditional territory</a:t>
            </a:r>
            <a:endParaRPr lang="en-US" sz="2300" dirty="0">
              <a:latin typeface="Garamond" panose="02020404030301010803" pitchFamily="18" charset="0"/>
            </a:endParaRPr>
          </a:p>
          <a:p>
            <a:endParaRPr lang="en-US" sz="23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036" y="2512540"/>
            <a:ext cx="4690039" cy="3128219"/>
          </a:xfrm>
          <a:prstGeom prst="rect">
            <a:avLst/>
          </a:prstGeom>
        </p:spPr>
      </p:pic>
    </p:spTree>
    <p:extLst>
      <p:ext uri="{BB962C8B-B14F-4D97-AF65-F5344CB8AC3E}">
        <p14:creationId xmlns:p14="http://schemas.microsoft.com/office/powerpoint/2010/main" val="2808758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28" y="389964"/>
            <a:ext cx="8596668" cy="1320800"/>
          </a:xfrm>
        </p:spPr>
        <p:txBody>
          <a:bodyPr>
            <a:normAutofit/>
          </a:bodyPr>
          <a:lstStyle/>
          <a:p>
            <a:r>
              <a:rPr lang="en-US" sz="4000" dirty="0" smtClean="0">
                <a:latin typeface="Garamond" panose="02020404030301010803" pitchFamily="18" charset="0"/>
              </a:rPr>
              <a:t>Cecile </a:t>
            </a:r>
            <a:r>
              <a:rPr lang="en-US" sz="4000" dirty="0" err="1" smtClean="0">
                <a:latin typeface="Garamond" panose="02020404030301010803" pitchFamily="18" charset="0"/>
              </a:rPr>
              <a:t>Bandenhorst</a:t>
            </a:r>
            <a:r>
              <a:rPr lang="en-US" sz="4000" dirty="0" smtClean="0">
                <a:latin typeface="Garamond" panose="02020404030301010803" pitchFamily="18" charset="0"/>
              </a:rPr>
              <a:t> and the Problem Purpose Statement</a:t>
            </a:r>
            <a:endParaRPr lang="en-US" sz="4000" dirty="0">
              <a:latin typeface="Garamond" panose="02020404030301010803" pitchFamily="18" charset="0"/>
            </a:endParaRPr>
          </a:p>
        </p:txBody>
      </p:sp>
      <p:pic>
        <p:nvPicPr>
          <p:cNvPr id="4" name="Content Placeholder 3">
            <a:hlinkClick r:id="rId2"/>
          </p:cNvPr>
          <p:cNvPicPr>
            <a:picLocks noGrp="1" noChangeAspect="1"/>
          </p:cNvPicPr>
          <p:nvPr>
            <p:ph idx="1"/>
          </p:nvPr>
        </p:nvPicPr>
        <p:blipFill rotWithShape="1">
          <a:blip r:embed="rId3"/>
          <a:srcRect l="50061"/>
          <a:stretch/>
        </p:blipFill>
        <p:spPr>
          <a:xfrm>
            <a:off x="1646590" y="2012214"/>
            <a:ext cx="7402286" cy="4168910"/>
          </a:xfrm>
          <a:prstGeom prst="rect">
            <a:avLst/>
          </a:prstGeom>
        </p:spPr>
      </p:pic>
    </p:spTree>
    <p:extLst>
      <p:ext uri="{BB962C8B-B14F-4D97-AF65-F5344CB8AC3E}">
        <p14:creationId xmlns:p14="http://schemas.microsoft.com/office/powerpoint/2010/main" val="2771224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48" y="243952"/>
            <a:ext cx="8596668" cy="1320800"/>
          </a:xfrm>
        </p:spPr>
        <p:txBody>
          <a:bodyPr>
            <a:normAutofit/>
          </a:bodyPr>
          <a:lstStyle/>
          <a:p>
            <a:r>
              <a:rPr lang="en-US" sz="4000" dirty="0">
                <a:latin typeface="Garamond" panose="02020404030301010803" pitchFamily="18" charset="0"/>
              </a:rPr>
              <a:t>How to </a:t>
            </a:r>
            <a:r>
              <a:rPr lang="en-US" sz="4000" dirty="0" smtClean="0">
                <a:latin typeface="Garamond" panose="02020404030301010803" pitchFamily="18" charset="0"/>
              </a:rPr>
              <a:t>build </a:t>
            </a:r>
            <a:r>
              <a:rPr lang="en-US" sz="4000" dirty="0">
                <a:latin typeface="Garamond" panose="02020404030301010803" pitchFamily="18" charset="0"/>
              </a:rPr>
              <a:t>a research proposal</a:t>
            </a:r>
            <a:br>
              <a:rPr lang="en-US" sz="4000" dirty="0">
                <a:latin typeface="Garamond" panose="02020404030301010803" pitchFamily="18" charset="0"/>
              </a:rPr>
            </a:br>
            <a:endParaRPr lang="en-US" sz="4000" dirty="0"/>
          </a:p>
        </p:txBody>
      </p:sp>
      <p:sp>
        <p:nvSpPr>
          <p:cNvPr id="3" name="Content Placeholder 2"/>
          <p:cNvSpPr>
            <a:spLocks noGrp="1"/>
          </p:cNvSpPr>
          <p:nvPr>
            <p:ph idx="1"/>
          </p:nvPr>
        </p:nvSpPr>
        <p:spPr>
          <a:xfrm>
            <a:off x="285448" y="1110345"/>
            <a:ext cx="8596668" cy="5737607"/>
          </a:xfrm>
        </p:spPr>
        <p:txBody>
          <a:bodyPr>
            <a:normAutofit lnSpcReduction="10000"/>
          </a:bodyPr>
          <a:lstStyle/>
          <a:p>
            <a:r>
              <a:rPr lang="en-US" sz="2400" b="1" dirty="0" smtClean="0">
                <a:solidFill>
                  <a:srgbClr val="333333"/>
                </a:solidFill>
                <a:latin typeface="Garamond" panose="02020404030301010803" pitchFamily="18" charset="0"/>
              </a:rPr>
              <a:t>Background: </a:t>
            </a:r>
            <a:r>
              <a:rPr lang="en-US" sz="2400" dirty="0" smtClean="0">
                <a:solidFill>
                  <a:srgbClr val="333333"/>
                </a:solidFill>
                <a:latin typeface="Garamond" panose="02020404030301010803" pitchFamily="18" charset="0"/>
              </a:rPr>
              <a:t>Provide </a:t>
            </a:r>
            <a:r>
              <a:rPr lang="en-US" sz="2400" dirty="0">
                <a:solidFill>
                  <a:srgbClr val="333333"/>
                </a:solidFill>
                <a:latin typeface="Garamond" panose="02020404030301010803" pitchFamily="18" charset="0"/>
              </a:rPr>
              <a:t>background information to position your proposed research within the context of the current knowledge in the field.</a:t>
            </a:r>
          </a:p>
          <a:p>
            <a:pPr lvl="1"/>
            <a:r>
              <a:rPr lang="en-US" sz="2200" dirty="0">
                <a:solidFill>
                  <a:srgbClr val="333333"/>
                </a:solidFill>
                <a:latin typeface="Garamond" panose="02020404030301010803" pitchFamily="18" charset="0"/>
              </a:rPr>
              <a:t>Be as specific as possible while keeping in mind that </a:t>
            </a:r>
            <a:r>
              <a:rPr lang="en-US" sz="2200" dirty="0" smtClean="0">
                <a:solidFill>
                  <a:srgbClr val="333333"/>
                </a:solidFill>
                <a:latin typeface="Garamond" panose="02020404030301010803" pitchFamily="18" charset="0"/>
              </a:rPr>
              <a:t>CGS-D </a:t>
            </a:r>
            <a:r>
              <a:rPr lang="en-US" sz="2200" dirty="0">
                <a:solidFill>
                  <a:srgbClr val="333333"/>
                </a:solidFill>
                <a:latin typeface="Garamond" panose="02020404030301010803" pitchFamily="18" charset="0"/>
              </a:rPr>
              <a:t>selection committees are multi-disciplinary. Wherever possible, use non-technical terms and avoid jargon. Define any technical or discipline-specific terms</a:t>
            </a:r>
            <a:r>
              <a:rPr lang="en-US" sz="2200" dirty="0" smtClean="0">
                <a:solidFill>
                  <a:srgbClr val="333333"/>
                </a:solidFill>
                <a:latin typeface="Garamond" panose="02020404030301010803" pitchFamily="18" charset="0"/>
              </a:rPr>
              <a:t>.</a:t>
            </a:r>
          </a:p>
          <a:p>
            <a:pPr lvl="3"/>
            <a:endParaRPr lang="en-US" sz="100" dirty="0">
              <a:solidFill>
                <a:srgbClr val="333333"/>
              </a:solidFill>
              <a:latin typeface="Garamond" panose="02020404030301010803" pitchFamily="18" charset="0"/>
            </a:endParaRPr>
          </a:p>
          <a:p>
            <a:r>
              <a:rPr lang="en-US" sz="2400" b="1" dirty="0" smtClean="0">
                <a:solidFill>
                  <a:srgbClr val="333333"/>
                </a:solidFill>
                <a:latin typeface="Garamond" panose="02020404030301010803" pitchFamily="18" charset="0"/>
              </a:rPr>
              <a:t>Research questions: </a:t>
            </a:r>
            <a:r>
              <a:rPr lang="en-US" sz="2400" dirty="0" smtClean="0">
                <a:solidFill>
                  <a:srgbClr val="333333"/>
                </a:solidFill>
                <a:latin typeface="Garamond" panose="02020404030301010803" pitchFamily="18" charset="0"/>
              </a:rPr>
              <a:t>State </a:t>
            </a:r>
            <a:r>
              <a:rPr lang="en-US" sz="2400" dirty="0">
                <a:solidFill>
                  <a:srgbClr val="333333"/>
                </a:solidFill>
                <a:latin typeface="Garamond" panose="02020404030301010803" pitchFamily="18" charset="0"/>
              </a:rPr>
              <a:t>the objectives, hypothesis, research question and the roles and responsibilities of the applicant, the supervisor and/or other collaborators in the proposed research. If you are involved in a lab, be sure to outline your specific contributions to the overarching group project</a:t>
            </a:r>
            <a:r>
              <a:rPr lang="en-US" sz="2400" dirty="0" smtClean="0">
                <a:solidFill>
                  <a:srgbClr val="333333"/>
                </a:solidFill>
                <a:latin typeface="Garamond" panose="02020404030301010803" pitchFamily="18" charset="0"/>
              </a:rPr>
              <a:t>.</a:t>
            </a:r>
          </a:p>
          <a:p>
            <a:pPr lvl="1"/>
            <a:r>
              <a:rPr lang="en-US" sz="2200" dirty="0" smtClean="0">
                <a:solidFill>
                  <a:srgbClr val="333333"/>
                </a:solidFill>
                <a:latin typeface="Garamond" panose="02020404030301010803" pitchFamily="18" charset="0"/>
              </a:rPr>
              <a:t>Discuss the significance of the research and how it addresses the knowledge gab you have identified. If possible, link that significance to the council mandate/strategic plan, etc. </a:t>
            </a:r>
            <a:endParaRPr lang="en-US" sz="2200" dirty="0">
              <a:solidFill>
                <a:srgbClr val="333333"/>
              </a:solidFill>
              <a:latin typeface="Garamond" panose="02020404030301010803" pitchFamily="18" charset="0"/>
            </a:endParaRPr>
          </a:p>
          <a:p>
            <a:pPr lvl="1"/>
            <a:endParaRPr lang="en-US" sz="18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397469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8" y="157424"/>
            <a:ext cx="8596668" cy="1320800"/>
          </a:xfrm>
        </p:spPr>
        <p:txBody>
          <a:bodyPr>
            <a:normAutofit/>
          </a:bodyPr>
          <a:lstStyle/>
          <a:p>
            <a:r>
              <a:rPr lang="en-US" sz="4000" dirty="0">
                <a:latin typeface="Garamond" panose="02020404030301010803" pitchFamily="18" charset="0"/>
              </a:rPr>
              <a:t>How to </a:t>
            </a:r>
            <a:r>
              <a:rPr lang="en-US" sz="4000" dirty="0" smtClean="0">
                <a:latin typeface="Garamond" panose="02020404030301010803" pitchFamily="18" charset="0"/>
              </a:rPr>
              <a:t>build </a:t>
            </a:r>
            <a:r>
              <a:rPr lang="en-US" sz="4000" dirty="0">
                <a:latin typeface="Garamond" panose="02020404030301010803" pitchFamily="18" charset="0"/>
              </a:rPr>
              <a:t>a research proposal</a:t>
            </a:r>
            <a:br>
              <a:rPr lang="en-US" sz="4000" dirty="0">
                <a:latin typeface="Garamond" panose="02020404030301010803" pitchFamily="18" charset="0"/>
              </a:rPr>
            </a:br>
            <a:endParaRPr lang="en-US" sz="4000" dirty="0"/>
          </a:p>
        </p:txBody>
      </p:sp>
      <p:sp>
        <p:nvSpPr>
          <p:cNvPr id="3" name="Content Placeholder 2"/>
          <p:cNvSpPr>
            <a:spLocks noGrp="1"/>
          </p:cNvSpPr>
          <p:nvPr>
            <p:ph idx="1"/>
          </p:nvPr>
        </p:nvSpPr>
        <p:spPr>
          <a:xfrm>
            <a:off x="164868" y="1045029"/>
            <a:ext cx="8596668" cy="5953648"/>
          </a:xfrm>
        </p:spPr>
        <p:txBody>
          <a:bodyPr>
            <a:normAutofit lnSpcReduction="10000"/>
          </a:bodyPr>
          <a:lstStyle/>
          <a:p>
            <a:r>
              <a:rPr lang="en-US" sz="2800" b="1" dirty="0" smtClean="0">
                <a:solidFill>
                  <a:srgbClr val="333333"/>
                </a:solidFill>
                <a:latin typeface="Garamond" panose="02020404030301010803" pitchFamily="18" charset="0"/>
              </a:rPr>
              <a:t>Methods and Theory</a:t>
            </a:r>
            <a:r>
              <a:rPr lang="en-US" sz="2800" dirty="0" smtClean="0">
                <a:solidFill>
                  <a:srgbClr val="333333"/>
                </a:solidFill>
                <a:latin typeface="Garamond" panose="02020404030301010803" pitchFamily="18" charset="0"/>
              </a:rPr>
              <a:t>: </a:t>
            </a:r>
            <a:r>
              <a:rPr lang="en-US" sz="2800" dirty="0" smtClean="0">
                <a:solidFill>
                  <a:srgbClr val="333333"/>
                </a:solidFill>
                <a:latin typeface="Garamond" panose="02020404030301010803" pitchFamily="18" charset="0"/>
              </a:rPr>
              <a:t>Outline </a:t>
            </a:r>
            <a:r>
              <a:rPr lang="en-US" sz="2800" dirty="0">
                <a:solidFill>
                  <a:srgbClr val="333333"/>
                </a:solidFill>
                <a:latin typeface="Garamond" panose="02020404030301010803" pitchFamily="18" charset="0"/>
              </a:rPr>
              <a:t>the experimental or theoretical approach to be taken (citing literature pertinent to the proposal), the methodology to be used, and the contribution of the project to the advancement of knowledge.</a:t>
            </a:r>
          </a:p>
          <a:p>
            <a:pPr lvl="1"/>
            <a:r>
              <a:rPr lang="en-US" sz="2500" dirty="0">
                <a:solidFill>
                  <a:srgbClr val="333333"/>
                </a:solidFill>
                <a:latin typeface="Garamond" panose="02020404030301010803" pitchFamily="18" charset="0"/>
              </a:rPr>
              <a:t>Provide as much detail as possible to the committee regarding projected timelines for the research, including community consultation, plans for collaboration, and knowledge translation strategies.</a:t>
            </a:r>
          </a:p>
          <a:p>
            <a:pPr lvl="1"/>
            <a:r>
              <a:rPr lang="en-US" sz="2500" dirty="0" smtClean="0">
                <a:solidFill>
                  <a:srgbClr val="333333"/>
                </a:solidFill>
                <a:latin typeface="Garamond" panose="02020404030301010803" pitchFamily="18" charset="0"/>
              </a:rPr>
              <a:t>Where </a:t>
            </a:r>
            <a:r>
              <a:rPr lang="en-US" sz="2500" dirty="0">
                <a:solidFill>
                  <a:srgbClr val="333333"/>
                </a:solidFill>
                <a:latin typeface="Garamond" panose="02020404030301010803" pitchFamily="18" charset="0"/>
              </a:rPr>
              <a:t>applicable, address how your research complies with established research-related policies and protocols (e.g., protocols for conducting research respectfully involving and engages the First Nations, Inuit and Métis Peoples of Canada; approvals for research involving the use of humans, animals or biohazards, Sex and Gender based analysis</a:t>
            </a:r>
            <a:r>
              <a:rPr lang="en-US" sz="2500" dirty="0" smtClean="0">
                <a:solidFill>
                  <a:srgbClr val="333333"/>
                </a:solidFill>
                <a:latin typeface="Garamond" panose="02020404030301010803" pitchFamily="18" charset="0"/>
              </a:rPr>
              <a:t>) </a:t>
            </a:r>
          </a:p>
          <a:p>
            <a:pPr lvl="3"/>
            <a:endParaRPr lang="en-US" sz="100" dirty="0">
              <a:solidFill>
                <a:srgbClr val="333333"/>
              </a:solidFill>
              <a:latin typeface="Garamond" panose="02020404030301010803" pitchFamily="18" charset="0"/>
            </a:endParaRPr>
          </a:p>
          <a:p>
            <a:pPr marL="457200" lvl="1" indent="0">
              <a:buNone/>
            </a:pPr>
            <a:endParaRPr lang="en-US" sz="18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27183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57" y="207038"/>
            <a:ext cx="8596668" cy="1320800"/>
          </a:xfrm>
        </p:spPr>
        <p:txBody>
          <a:bodyPr>
            <a:normAutofit/>
          </a:bodyPr>
          <a:lstStyle/>
          <a:p>
            <a:r>
              <a:rPr lang="en-US" sz="4000" dirty="0">
                <a:latin typeface="Garamond" panose="02020404030301010803" pitchFamily="18" charset="0"/>
              </a:rPr>
              <a:t>How to </a:t>
            </a:r>
            <a:r>
              <a:rPr lang="en-US" sz="4000" dirty="0" smtClean="0">
                <a:latin typeface="Garamond" panose="02020404030301010803" pitchFamily="18" charset="0"/>
              </a:rPr>
              <a:t>build </a:t>
            </a:r>
            <a:r>
              <a:rPr lang="en-US" sz="4000" dirty="0">
                <a:latin typeface="Garamond" panose="02020404030301010803" pitchFamily="18" charset="0"/>
              </a:rPr>
              <a:t>a research proposal</a:t>
            </a:r>
            <a:br>
              <a:rPr lang="en-US" sz="4000" dirty="0">
                <a:latin typeface="Garamond" panose="02020404030301010803" pitchFamily="18" charset="0"/>
              </a:rPr>
            </a:br>
            <a:endParaRPr lang="en-US" sz="4000" dirty="0"/>
          </a:p>
        </p:txBody>
      </p:sp>
      <p:sp>
        <p:nvSpPr>
          <p:cNvPr id="3" name="Content Placeholder 2"/>
          <p:cNvSpPr>
            <a:spLocks noGrp="1"/>
          </p:cNvSpPr>
          <p:nvPr>
            <p:ph idx="1"/>
          </p:nvPr>
        </p:nvSpPr>
        <p:spPr>
          <a:xfrm>
            <a:off x="385932" y="1118124"/>
            <a:ext cx="8596668" cy="5953648"/>
          </a:xfrm>
        </p:spPr>
        <p:txBody>
          <a:bodyPr>
            <a:normAutofit lnSpcReduction="10000"/>
          </a:bodyPr>
          <a:lstStyle/>
          <a:p>
            <a:pPr lvl="3">
              <a:spcBef>
                <a:spcPts val="0"/>
              </a:spcBef>
            </a:pPr>
            <a:endParaRPr lang="en-US" sz="100" dirty="0">
              <a:solidFill>
                <a:srgbClr val="333333"/>
              </a:solidFill>
              <a:latin typeface="Garamond" panose="02020404030301010803" pitchFamily="18" charset="0"/>
            </a:endParaRPr>
          </a:p>
          <a:p>
            <a:pPr>
              <a:spcBef>
                <a:spcPts val="0"/>
              </a:spcBef>
            </a:pPr>
            <a:r>
              <a:rPr lang="en-US" sz="3000" b="1" dirty="0" smtClean="0">
                <a:solidFill>
                  <a:srgbClr val="333333"/>
                </a:solidFill>
                <a:latin typeface="Garamond" panose="02020404030301010803" pitchFamily="18" charset="0"/>
              </a:rPr>
              <a:t>Statement of Research Significance: </a:t>
            </a:r>
            <a:r>
              <a:rPr lang="en-US" sz="3000" dirty="0">
                <a:latin typeface="Garamond" panose="02020404030301010803" pitchFamily="18" charset="0"/>
              </a:rPr>
              <a:t>Briefly and clearly outline the potential outcomes and significance of your research:</a:t>
            </a:r>
          </a:p>
          <a:p>
            <a:pPr lvl="1">
              <a:spcBef>
                <a:spcPts val="0"/>
              </a:spcBef>
            </a:pPr>
            <a:r>
              <a:rPr lang="en-US" sz="2600" dirty="0">
                <a:latin typeface="Garamond" panose="02020404030301010803" pitchFamily="18" charset="0"/>
              </a:rPr>
              <a:t>Reiterate the knowledge </a:t>
            </a:r>
            <a:r>
              <a:rPr lang="en-US" sz="2600" dirty="0" smtClean="0">
                <a:latin typeface="Garamond" panose="02020404030301010803" pitchFamily="18" charset="0"/>
              </a:rPr>
              <a:t>gab</a:t>
            </a:r>
            <a:endParaRPr lang="en-US" sz="100" dirty="0">
              <a:latin typeface="Garamond" panose="02020404030301010803" pitchFamily="18" charset="0"/>
            </a:endParaRPr>
          </a:p>
          <a:p>
            <a:pPr lvl="1">
              <a:spcBef>
                <a:spcPts val="0"/>
              </a:spcBef>
            </a:pPr>
            <a:r>
              <a:rPr lang="en-US" sz="2600" dirty="0">
                <a:latin typeface="Garamond" panose="02020404030301010803" pitchFamily="18" charset="0"/>
              </a:rPr>
              <a:t>Describe (with slightly more detail than the purpose statement) how your research contributes to addressing that knowledge </a:t>
            </a:r>
            <a:r>
              <a:rPr lang="en-US" sz="2600" dirty="0" smtClean="0">
                <a:latin typeface="Garamond" panose="02020404030301010803" pitchFamily="18" charset="0"/>
              </a:rPr>
              <a:t>gab</a:t>
            </a:r>
            <a:endParaRPr lang="en-US" sz="100" dirty="0">
              <a:latin typeface="Garamond" panose="02020404030301010803" pitchFamily="18" charset="0"/>
            </a:endParaRPr>
          </a:p>
          <a:p>
            <a:pPr lvl="1">
              <a:spcBef>
                <a:spcPts val="0"/>
              </a:spcBef>
            </a:pPr>
            <a:r>
              <a:rPr lang="en-US" sz="2600" dirty="0">
                <a:latin typeface="Garamond" panose="02020404030301010803" pitchFamily="18" charset="0"/>
              </a:rPr>
              <a:t>Identify potential outcomes and their significance at the local, community, national, international, and academic </a:t>
            </a:r>
            <a:r>
              <a:rPr lang="en-US" sz="2600" dirty="0" smtClean="0">
                <a:latin typeface="Garamond" panose="02020404030301010803" pitchFamily="18" charset="0"/>
              </a:rPr>
              <a:t>stages</a:t>
            </a:r>
            <a:endParaRPr lang="en-US" sz="100" dirty="0">
              <a:latin typeface="Garamond" panose="02020404030301010803" pitchFamily="18" charset="0"/>
            </a:endParaRPr>
          </a:p>
          <a:p>
            <a:pPr lvl="1">
              <a:spcBef>
                <a:spcPts val="0"/>
              </a:spcBef>
            </a:pPr>
            <a:r>
              <a:rPr lang="en-US" sz="2600" dirty="0" smtClean="0">
                <a:solidFill>
                  <a:srgbClr val="333333"/>
                </a:solidFill>
                <a:latin typeface="Garamond" panose="02020404030301010803" pitchFamily="18" charset="0"/>
              </a:rPr>
              <a:t>If appropriate, describe </a:t>
            </a:r>
            <a:r>
              <a:rPr lang="en-US" sz="2600" dirty="0">
                <a:solidFill>
                  <a:srgbClr val="333333"/>
                </a:solidFill>
                <a:latin typeface="Garamond" panose="02020404030301010803" pitchFamily="18" charset="0"/>
              </a:rPr>
              <a:t>the benefit conferred by undertaking your research at the nominating institution (e.g. supervisor/departmental specialization, lab facilities, funding opportunities, support structures offered/in place, your own expertise to undertake the research</a:t>
            </a:r>
            <a:r>
              <a:rPr lang="en-US" sz="2600" dirty="0" smtClean="0">
                <a:solidFill>
                  <a:srgbClr val="333333"/>
                </a:solidFill>
                <a:latin typeface="Garamond" panose="02020404030301010803" pitchFamily="18" charset="0"/>
              </a:rPr>
              <a:t>).</a:t>
            </a:r>
            <a:endParaRPr lang="en-US" sz="100" dirty="0">
              <a:solidFill>
                <a:srgbClr val="333333"/>
              </a:solidFill>
              <a:latin typeface="Garamond" panose="02020404030301010803" pitchFamily="18" charset="0"/>
            </a:endParaRPr>
          </a:p>
          <a:p>
            <a:pPr lvl="1">
              <a:spcBef>
                <a:spcPts val="0"/>
              </a:spcBef>
            </a:pPr>
            <a:endParaRPr lang="en-US" sz="1800" dirty="0">
              <a:latin typeface="Garamond" panose="02020404030301010803" pitchFamily="18" charset="0"/>
            </a:endParaRPr>
          </a:p>
          <a:p>
            <a:pPr>
              <a:spcBef>
                <a:spcPts val="0"/>
              </a:spcBef>
            </a:pPr>
            <a:endParaRPr lang="en-US" sz="2000" dirty="0">
              <a:latin typeface="Garamond" panose="02020404030301010803" pitchFamily="18" charset="0"/>
            </a:endParaRPr>
          </a:p>
        </p:txBody>
      </p:sp>
    </p:spTree>
    <p:extLst>
      <p:ext uri="{BB962C8B-B14F-4D97-AF65-F5344CB8AC3E}">
        <p14:creationId xmlns:p14="http://schemas.microsoft.com/office/powerpoint/2010/main" val="100220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97" y="348343"/>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a:t>
            </a:r>
            <a:r>
              <a:rPr lang="en-US" dirty="0" smtClean="0">
                <a:latin typeface="Garamond" panose="02020404030301010803" pitchFamily="18" charset="0"/>
              </a:rPr>
              <a:t>contributions page:</a:t>
            </a:r>
            <a:r>
              <a:rPr lang="en-US" dirty="0">
                <a:latin typeface="Garamond" panose="02020404030301010803" pitchFamily="18" charset="0"/>
              </a:rPr>
              <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77334" y="1120393"/>
            <a:ext cx="8596668" cy="5737607"/>
          </a:xfrm>
        </p:spPr>
        <p:txBody>
          <a:bodyPr>
            <a:normAutofit/>
          </a:bodyPr>
          <a:lstStyle/>
          <a:p>
            <a:pPr marL="0" indent="0">
              <a:buNone/>
            </a:pPr>
            <a:r>
              <a:rPr lang="en-US" sz="2600" dirty="0" smtClean="0">
                <a:latin typeface="Garamond" panose="02020404030301010803" pitchFamily="18" charset="0"/>
              </a:rPr>
              <a:t>CIHR; Training expectations: Applicants </a:t>
            </a:r>
            <a:r>
              <a:rPr lang="en-US" sz="2600" dirty="0">
                <a:latin typeface="Garamond" panose="02020404030301010803" pitchFamily="18" charset="0"/>
              </a:rPr>
              <a:t>are to:</a:t>
            </a:r>
          </a:p>
          <a:p>
            <a:r>
              <a:rPr lang="en-US" sz="2200" dirty="0">
                <a:latin typeface="Garamond" panose="02020404030301010803" pitchFamily="18" charset="0"/>
              </a:rPr>
              <a:t>Describe their professional, academic and extracurricular experiences/achievements and how it will contribute to their training success.</a:t>
            </a:r>
          </a:p>
          <a:p>
            <a:r>
              <a:rPr lang="en-US" sz="2200" dirty="0">
                <a:latin typeface="Garamond" panose="02020404030301010803" pitchFamily="18" charset="0"/>
              </a:rPr>
              <a:t>Describe how the training they expect to acquire will contribute to their productivity and to the research goals they hope to achieve.</a:t>
            </a:r>
          </a:p>
          <a:p>
            <a:r>
              <a:rPr lang="en-US" sz="2200" dirty="0">
                <a:latin typeface="Garamond" panose="02020404030301010803" pitchFamily="18" charset="0"/>
              </a:rPr>
              <a:t>Describe how their expected training strives to foster impacts within and beyond the research environment and will contribute to the Canadian research ecosystem during and beyond the tenure of the award.</a:t>
            </a:r>
          </a:p>
          <a:p>
            <a:r>
              <a:rPr lang="en-US" sz="2200" dirty="0">
                <a:latin typeface="Garamond" panose="02020404030301010803" pitchFamily="18" charset="0"/>
              </a:rPr>
              <a:t>Indicate why they decided upon the proposed training location and what they expect to learn from the training experience.</a:t>
            </a:r>
          </a:p>
          <a:p>
            <a:r>
              <a:rPr lang="en-US" sz="2200" dirty="0">
                <a:latin typeface="Garamond" panose="02020404030301010803" pitchFamily="18" charset="0"/>
              </a:rPr>
              <a:t>If registered in a joint doctoral program (e.g. MD/PhD, DVM/PhD) or a clinically-oriented doctoral program, they must provide a description of how their program contains a significant research component.</a:t>
            </a:r>
          </a:p>
          <a:p>
            <a:pPr lvl="1"/>
            <a:endParaRPr lang="en-US" sz="18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37336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86" y="354484"/>
            <a:ext cx="8596668" cy="1320800"/>
          </a:xfrm>
        </p:spPr>
        <p:txBody>
          <a:bodyPr>
            <a:normAutofit/>
          </a:bodyPr>
          <a:lstStyle/>
          <a:p>
            <a:r>
              <a:rPr lang="en-US" sz="4000" dirty="0">
                <a:latin typeface="Garamond" panose="02020404030301010803" pitchFamily="18" charset="0"/>
              </a:rPr>
              <a:t>How to </a:t>
            </a:r>
            <a:r>
              <a:rPr lang="en-US" sz="4000" dirty="0" smtClean="0">
                <a:latin typeface="Garamond" panose="02020404030301010803" pitchFamily="18" charset="0"/>
              </a:rPr>
              <a:t>build </a:t>
            </a:r>
            <a:r>
              <a:rPr lang="en-US" sz="4000" dirty="0">
                <a:latin typeface="Garamond" panose="02020404030301010803" pitchFamily="18" charset="0"/>
              </a:rPr>
              <a:t>a </a:t>
            </a:r>
            <a:r>
              <a:rPr lang="en-US" sz="4000" dirty="0" smtClean="0">
                <a:latin typeface="Garamond" panose="02020404030301010803" pitchFamily="18" charset="0"/>
              </a:rPr>
              <a:t>contributions page:</a:t>
            </a:r>
            <a:r>
              <a:rPr lang="en-US" sz="4000" dirty="0">
                <a:latin typeface="Garamond" panose="02020404030301010803" pitchFamily="18" charset="0"/>
              </a:rPr>
              <a:t/>
            </a:r>
            <a:br>
              <a:rPr lang="en-US" sz="4000" dirty="0">
                <a:latin typeface="Garamond" panose="02020404030301010803" pitchFamily="18" charset="0"/>
              </a:rPr>
            </a:br>
            <a:endParaRPr lang="en-US" sz="4000" dirty="0"/>
          </a:p>
        </p:txBody>
      </p:sp>
      <p:sp>
        <p:nvSpPr>
          <p:cNvPr id="3" name="Content Placeholder 2"/>
          <p:cNvSpPr>
            <a:spLocks noGrp="1"/>
          </p:cNvSpPr>
          <p:nvPr>
            <p:ph idx="1"/>
          </p:nvPr>
        </p:nvSpPr>
        <p:spPr>
          <a:xfrm>
            <a:off x="355786" y="1120393"/>
            <a:ext cx="9742806" cy="5737607"/>
          </a:xfrm>
        </p:spPr>
        <p:txBody>
          <a:bodyPr>
            <a:normAutofit fontScale="77500" lnSpcReduction="20000"/>
          </a:bodyPr>
          <a:lstStyle/>
          <a:p>
            <a:pPr marL="0" indent="0">
              <a:buNone/>
            </a:pPr>
            <a:r>
              <a:rPr lang="en-US" sz="2600" dirty="0" smtClean="0">
                <a:latin typeface="Garamond" panose="02020404030301010803" pitchFamily="18" charset="0"/>
              </a:rPr>
              <a:t>NSERC; Contributions and Statements, 3 parts</a:t>
            </a:r>
            <a:endParaRPr lang="en-US" sz="2600" dirty="0">
              <a:latin typeface="Garamond" panose="02020404030301010803" pitchFamily="18" charset="0"/>
            </a:endParaRPr>
          </a:p>
          <a:p>
            <a:r>
              <a:rPr lang="en-US" sz="2400" b="1" dirty="0">
                <a:latin typeface="Garamond" panose="02020404030301010803" pitchFamily="18" charset="0"/>
              </a:rPr>
              <a:t>Part I – Contributions to research and </a:t>
            </a:r>
            <a:r>
              <a:rPr lang="en-US" sz="2400" b="1" dirty="0" smtClean="0">
                <a:latin typeface="Garamond" panose="02020404030301010803" pitchFamily="18" charset="0"/>
              </a:rPr>
              <a:t>development: </a:t>
            </a:r>
            <a:r>
              <a:rPr lang="en-US" sz="2400" dirty="0" smtClean="0">
                <a:latin typeface="Garamond" panose="02020404030301010803" pitchFamily="18" charset="0"/>
              </a:rPr>
              <a:t>Begin </a:t>
            </a:r>
            <a:r>
              <a:rPr lang="en-US" sz="2400" dirty="0">
                <a:latin typeface="Garamond" panose="02020404030301010803" pitchFamily="18" charset="0"/>
              </a:rPr>
              <a:t>with your most recent contributions and list each entry on a new line. Do not include any articles that are currently in preparation or those on which you do not appear as an author. Use the following headings in the order </a:t>
            </a:r>
            <a:r>
              <a:rPr lang="en-US" sz="2400" dirty="0" smtClean="0">
                <a:latin typeface="Garamond" panose="02020404030301010803" pitchFamily="18" charset="0"/>
              </a:rPr>
              <a:t>indicated: </a:t>
            </a:r>
          </a:p>
          <a:p>
            <a:pPr lvl="1"/>
            <a:r>
              <a:rPr lang="en-US" sz="2000" dirty="0" smtClean="0">
                <a:latin typeface="Garamond" panose="02020404030301010803" pitchFamily="18" charset="0"/>
              </a:rPr>
              <a:t>Articles </a:t>
            </a:r>
            <a:r>
              <a:rPr lang="en-US" sz="2000" dirty="0">
                <a:latin typeface="Garamond" panose="02020404030301010803" pitchFamily="18" charset="0"/>
              </a:rPr>
              <a:t>published or accepted in peer-reviewed </a:t>
            </a:r>
            <a:r>
              <a:rPr lang="en-US" sz="2000" dirty="0" smtClean="0">
                <a:latin typeface="Garamond" panose="02020404030301010803" pitchFamily="18" charset="0"/>
              </a:rPr>
              <a:t>journals, </a:t>
            </a:r>
          </a:p>
          <a:p>
            <a:pPr lvl="1"/>
            <a:r>
              <a:rPr lang="en-US" sz="2000" dirty="0" smtClean="0">
                <a:latin typeface="Garamond" panose="02020404030301010803" pitchFamily="18" charset="0"/>
              </a:rPr>
              <a:t>Articles </a:t>
            </a:r>
            <a:r>
              <a:rPr lang="en-US" sz="2000" dirty="0">
                <a:latin typeface="Garamond" panose="02020404030301010803" pitchFamily="18" charset="0"/>
              </a:rPr>
              <a:t>submitted to peer-reviewed journals (provide submission number</a:t>
            </a:r>
            <a:r>
              <a:rPr lang="en-US" sz="2000" dirty="0" smtClean="0">
                <a:latin typeface="Garamond" panose="02020404030301010803" pitchFamily="18" charset="0"/>
              </a:rPr>
              <a:t>), </a:t>
            </a:r>
          </a:p>
          <a:p>
            <a:pPr lvl="1"/>
            <a:r>
              <a:rPr lang="en-US" sz="2000" dirty="0" smtClean="0">
                <a:latin typeface="Garamond" panose="02020404030301010803" pitchFamily="18" charset="0"/>
              </a:rPr>
              <a:t>Other </a:t>
            </a:r>
            <a:r>
              <a:rPr lang="en-US" sz="2000" dirty="0">
                <a:latin typeface="Garamond" panose="02020404030301010803" pitchFamily="18" charset="0"/>
              </a:rPr>
              <a:t>peer-reviewed contributions (for example, communications, </a:t>
            </a:r>
            <a:endParaRPr lang="en-US" sz="2000" dirty="0" smtClean="0">
              <a:latin typeface="Garamond" panose="02020404030301010803" pitchFamily="18" charset="0"/>
            </a:endParaRPr>
          </a:p>
          <a:p>
            <a:pPr lvl="1"/>
            <a:r>
              <a:rPr lang="en-US" sz="2000" dirty="0" smtClean="0">
                <a:latin typeface="Garamond" panose="02020404030301010803" pitchFamily="18" charset="0"/>
              </a:rPr>
              <a:t>papers </a:t>
            </a:r>
            <a:r>
              <a:rPr lang="en-US" sz="2000" dirty="0">
                <a:latin typeface="Garamond" panose="02020404030301010803" pitchFamily="18" charset="0"/>
              </a:rPr>
              <a:t>in peer-reviewed conference proceedings, </a:t>
            </a:r>
            <a:r>
              <a:rPr lang="en-US" sz="2000" dirty="0" smtClean="0">
                <a:latin typeface="Garamond" panose="02020404030301010803" pitchFamily="18" charset="0"/>
              </a:rPr>
              <a:t>posters</a:t>
            </a:r>
            <a:r>
              <a:rPr lang="en-US" sz="2000" dirty="0">
                <a:latin typeface="Garamond" panose="02020404030301010803" pitchFamily="18" charset="0"/>
              </a:rPr>
              <a:t>)—do not repeatedly list the same proceeding from </a:t>
            </a:r>
            <a:r>
              <a:rPr lang="en-US" sz="2000" dirty="0" smtClean="0">
                <a:latin typeface="Garamond" panose="02020404030301010803" pitchFamily="18" charset="0"/>
              </a:rPr>
              <a:t>multiple </a:t>
            </a:r>
            <a:r>
              <a:rPr lang="en-US" sz="2000" dirty="0">
                <a:latin typeface="Garamond" panose="02020404030301010803" pitchFamily="18" charset="0"/>
              </a:rPr>
              <a:t>conferences, proceedings for future conferences or your thesis </a:t>
            </a:r>
            <a:r>
              <a:rPr lang="en-US" sz="2000" dirty="0" smtClean="0">
                <a:latin typeface="Garamond" panose="02020404030301010803" pitchFamily="18" charset="0"/>
              </a:rPr>
              <a:t>here, </a:t>
            </a:r>
          </a:p>
          <a:p>
            <a:pPr lvl="1"/>
            <a:r>
              <a:rPr lang="en-US" sz="2000" dirty="0" smtClean="0">
                <a:latin typeface="Garamond" panose="02020404030301010803" pitchFamily="18" charset="0"/>
              </a:rPr>
              <a:t>Non-peer-reviewed </a:t>
            </a:r>
            <a:r>
              <a:rPr lang="en-US" sz="2000" dirty="0">
                <a:latin typeface="Garamond" panose="02020404030301010803" pitchFamily="18" charset="0"/>
              </a:rPr>
              <a:t>contributions (for example, specialized publications, technical reports, conference presentations, posters</a:t>
            </a:r>
            <a:r>
              <a:rPr lang="en-US" sz="2000" dirty="0" smtClean="0">
                <a:latin typeface="Garamond" panose="02020404030301010803" pitchFamily="18" charset="0"/>
              </a:rPr>
              <a:t>), </a:t>
            </a:r>
          </a:p>
          <a:p>
            <a:pPr lvl="1"/>
            <a:r>
              <a:rPr lang="en-US" sz="2000" dirty="0" smtClean="0">
                <a:latin typeface="Garamond" panose="02020404030301010803" pitchFamily="18" charset="0"/>
              </a:rPr>
              <a:t>Technology transfer, </a:t>
            </a:r>
          </a:p>
          <a:p>
            <a:pPr lvl="1"/>
            <a:r>
              <a:rPr lang="en-US" sz="2000" dirty="0" smtClean="0">
                <a:latin typeface="Garamond" panose="02020404030301010803" pitchFamily="18" charset="0"/>
              </a:rPr>
              <a:t>Contributions </a:t>
            </a:r>
            <a:r>
              <a:rPr lang="en-US" sz="2000" dirty="0">
                <a:latin typeface="Garamond" panose="02020404030301010803" pitchFamily="18" charset="0"/>
              </a:rPr>
              <a:t>resulting from your participation in industrially relevant R&amp;D activities</a:t>
            </a:r>
          </a:p>
          <a:p>
            <a:pPr lvl="1"/>
            <a:r>
              <a:rPr lang="en-US" sz="2000" dirty="0">
                <a:latin typeface="Garamond" panose="02020404030301010803" pitchFamily="18" charset="0"/>
              </a:rPr>
              <a:t>Patents and copyrights awarded (for example, software, but not publications)</a:t>
            </a:r>
          </a:p>
          <a:p>
            <a:pPr lvl="1"/>
            <a:r>
              <a:rPr lang="en-US" sz="2000" dirty="0">
                <a:latin typeface="Garamond" panose="02020404030301010803" pitchFamily="18" charset="0"/>
              </a:rPr>
              <a:t>Patents and copyrights submitted</a:t>
            </a:r>
          </a:p>
          <a:p>
            <a:pPr marL="0" indent="0">
              <a:buNone/>
            </a:pPr>
            <a:r>
              <a:rPr lang="en-US" sz="2400" dirty="0">
                <a:latin typeface="Garamond" panose="02020404030301010803" pitchFamily="18" charset="0"/>
              </a:rPr>
              <a:t>Use the following </a:t>
            </a:r>
            <a:r>
              <a:rPr lang="en-US" sz="2400" dirty="0" smtClean="0">
                <a:latin typeface="Garamond" panose="02020404030301010803" pitchFamily="18" charset="0"/>
              </a:rPr>
              <a:t>format: Full </a:t>
            </a:r>
            <a:r>
              <a:rPr lang="en-US" sz="2400" dirty="0">
                <a:latin typeface="Garamond" panose="02020404030301010803" pitchFamily="18" charset="0"/>
              </a:rPr>
              <a:t>authorship as it appears or as it will appear in the original publication (with your name in bold</a:t>
            </a:r>
            <a:r>
              <a:rPr lang="en-US" sz="2400" dirty="0" smtClean="0">
                <a:latin typeface="Garamond" panose="02020404030301010803" pitchFamily="18" charset="0"/>
              </a:rPr>
              <a:t>); Year; Title; Publication </a:t>
            </a:r>
            <a:r>
              <a:rPr lang="en-US" sz="2400" dirty="0">
                <a:latin typeface="Garamond" panose="02020404030301010803" pitchFamily="18" charset="0"/>
              </a:rPr>
              <a:t>name and </a:t>
            </a:r>
            <a:r>
              <a:rPr lang="en-US" sz="2400" dirty="0" smtClean="0">
                <a:latin typeface="Garamond" panose="02020404030301010803" pitchFamily="18" charset="0"/>
              </a:rPr>
              <a:t>volume; First </a:t>
            </a:r>
            <a:r>
              <a:rPr lang="en-US" sz="2400" dirty="0">
                <a:latin typeface="Garamond" panose="02020404030301010803" pitchFamily="18" charset="0"/>
              </a:rPr>
              <a:t>and last page </a:t>
            </a:r>
            <a:r>
              <a:rPr lang="en-US" sz="2400" dirty="0" smtClean="0">
                <a:latin typeface="Garamond" panose="02020404030301010803" pitchFamily="18" charset="0"/>
              </a:rPr>
              <a:t>numbers; </a:t>
            </a:r>
            <a:endParaRPr lang="en-US" sz="2400" dirty="0">
              <a:latin typeface="Garamond" panose="02020404030301010803" pitchFamily="18" charset="0"/>
            </a:endParaRPr>
          </a:p>
        </p:txBody>
      </p:sp>
    </p:spTree>
    <p:extLst>
      <p:ext uri="{BB962C8B-B14F-4D97-AF65-F5344CB8AC3E}">
        <p14:creationId xmlns:p14="http://schemas.microsoft.com/office/powerpoint/2010/main" val="1961049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93" y="368440"/>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a:t>
            </a:r>
            <a:r>
              <a:rPr lang="en-US" dirty="0" smtClean="0">
                <a:latin typeface="Garamond" panose="02020404030301010803" pitchFamily="18" charset="0"/>
              </a:rPr>
              <a:t>contributions page:</a:t>
            </a:r>
            <a:r>
              <a:rPr lang="en-US" dirty="0">
                <a:latin typeface="Garamond" panose="02020404030301010803" pitchFamily="18" charset="0"/>
              </a:rPr>
              <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315593" y="1120393"/>
            <a:ext cx="8596668" cy="5737607"/>
          </a:xfrm>
        </p:spPr>
        <p:txBody>
          <a:bodyPr>
            <a:normAutofit/>
          </a:bodyPr>
          <a:lstStyle/>
          <a:p>
            <a:r>
              <a:rPr lang="en-US" sz="2000" b="1" dirty="0" smtClean="0">
                <a:latin typeface="Garamond" panose="02020404030301010803" pitchFamily="18" charset="0"/>
              </a:rPr>
              <a:t>Part </a:t>
            </a:r>
            <a:r>
              <a:rPr lang="en-US" sz="2000" b="1" dirty="0">
                <a:latin typeface="Garamond" panose="02020404030301010803" pitchFamily="18" charset="0"/>
              </a:rPr>
              <a:t>II – Most significant contributions to research and development</a:t>
            </a:r>
            <a:endParaRPr lang="en-US" sz="2000" dirty="0">
              <a:latin typeface="Garamond" panose="02020404030301010803" pitchFamily="18" charset="0"/>
            </a:endParaRPr>
          </a:p>
          <a:p>
            <a:pPr lvl="1"/>
            <a:r>
              <a:rPr lang="en-US" sz="1800" dirty="0">
                <a:latin typeface="Garamond" panose="02020404030301010803" pitchFamily="18" charset="0"/>
              </a:rPr>
              <a:t>From the contributions listed in Part I, choose up to three that you judge to be your most significant contributions to research and development. Comment on the importance of these contributions to the research </a:t>
            </a:r>
            <a:r>
              <a:rPr lang="en-US" sz="1800" dirty="0" smtClean="0">
                <a:latin typeface="Garamond" panose="02020404030301010803" pitchFamily="18" charset="0"/>
              </a:rPr>
              <a:t>area. For </a:t>
            </a:r>
            <a:r>
              <a:rPr lang="en-US" sz="1800" dirty="0">
                <a:latin typeface="Garamond" panose="02020404030301010803" pitchFamily="18" charset="0"/>
              </a:rPr>
              <a:t>each </a:t>
            </a:r>
            <a:r>
              <a:rPr lang="en-US" sz="1800" dirty="0" smtClean="0">
                <a:latin typeface="Garamond" panose="02020404030301010803" pitchFamily="18" charset="0"/>
              </a:rPr>
              <a:t>contribution:</a:t>
            </a:r>
            <a:endParaRPr lang="en-US" sz="1800" dirty="0">
              <a:latin typeface="Garamond" panose="02020404030301010803" pitchFamily="18" charset="0"/>
            </a:endParaRPr>
          </a:p>
          <a:p>
            <a:pPr lvl="2"/>
            <a:r>
              <a:rPr lang="en-US" sz="1800" dirty="0">
                <a:latin typeface="Garamond" panose="02020404030301010803" pitchFamily="18" charset="0"/>
              </a:rPr>
              <a:t>describe your role in the research; clarify your contribution to collaborative research and to the actual writing of joint publications</a:t>
            </a:r>
          </a:p>
          <a:p>
            <a:pPr lvl="2"/>
            <a:r>
              <a:rPr lang="en-US" sz="1800" dirty="0">
                <a:latin typeface="Garamond" panose="02020404030301010803" pitchFamily="18" charset="0"/>
              </a:rPr>
              <a:t>discuss the reasons for publishing in certain journals (for example, target audiences, review procedures)</a:t>
            </a:r>
          </a:p>
          <a:p>
            <a:pPr lvl="2"/>
            <a:r>
              <a:rPr lang="en-US" sz="1800" dirty="0">
                <a:latin typeface="Garamond" panose="02020404030301010803" pitchFamily="18" charset="0"/>
              </a:rPr>
              <a:t>provide details, as appropriate, on the significance of technical reports and original research reported in books or technical reports</a:t>
            </a:r>
          </a:p>
          <a:p>
            <a:pPr lvl="2"/>
            <a:r>
              <a:rPr lang="en-US" sz="1800" dirty="0">
                <a:latin typeface="Garamond" panose="02020404030301010803" pitchFamily="18" charset="0"/>
              </a:rPr>
              <a:t>indicate any collaboration with other researchers</a:t>
            </a:r>
          </a:p>
          <a:p>
            <a:pPr lvl="2"/>
            <a:r>
              <a:rPr lang="en-US" sz="1800" dirty="0">
                <a:latin typeface="Garamond" panose="02020404030301010803" pitchFamily="18" charset="0"/>
              </a:rPr>
              <a:t>discuss the relevance of your work to engineering practice or industrial processes if </a:t>
            </a:r>
            <a:r>
              <a:rPr lang="en-US" sz="1800" dirty="0" smtClean="0">
                <a:latin typeface="Garamond" panose="02020404030301010803" pitchFamily="18" charset="0"/>
              </a:rPr>
              <a:t>appropriate</a:t>
            </a:r>
            <a:endParaRPr lang="en-US" sz="1800" dirty="0">
              <a:latin typeface="Garamond" panose="02020404030301010803" pitchFamily="18" charset="0"/>
            </a:endParaRPr>
          </a:p>
        </p:txBody>
      </p:sp>
    </p:spTree>
    <p:extLst>
      <p:ext uri="{BB962C8B-B14F-4D97-AF65-F5344CB8AC3E}">
        <p14:creationId xmlns:p14="http://schemas.microsoft.com/office/powerpoint/2010/main" val="379451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8" y="157424"/>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a:t>
            </a:r>
            <a:r>
              <a:rPr lang="en-US" dirty="0" smtClean="0">
                <a:latin typeface="Garamond" panose="02020404030301010803" pitchFamily="18" charset="0"/>
              </a:rPr>
              <a:t>contributions page:</a:t>
            </a:r>
            <a:r>
              <a:rPr lang="en-US" dirty="0">
                <a:latin typeface="Garamond" panose="02020404030301010803" pitchFamily="18" charset="0"/>
              </a:rPr>
              <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385931" y="904352"/>
            <a:ext cx="9582033" cy="5953648"/>
          </a:xfrm>
        </p:spPr>
        <p:txBody>
          <a:bodyPr>
            <a:normAutofit lnSpcReduction="10000"/>
          </a:bodyPr>
          <a:lstStyle/>
          <a:p>
            <a:r>
              <a:rPr lang="en-US" b="1" dirty="0" smtClean="0">
                <a:latin typeface="Garamond" panose="02020404030301010803" pitchFamily="18" charset="0"/>
              </a:rPr>
              <a:t>Part </a:t>
            </a:r>
            <a:r>
              <a:rPr lang="en-US" b="1" dirty="0">
                <a:latin typeface="Garamond" panose="02020404030301010803" pitchFamily="18" charset="0"/>
              </a:rPr>
              <a:t>III – Applicant’s </a:t>
            </a:r>
            <a:r>
              <a:rPr lang="en-US" b="1" dirty="0" smtClean="0">
                <a:latin typeface="Garamond" panose="02020404030301010803" pitchFamily="18" charset="0"/>
              </a:rPr>
              <a:t>statement; </a:t>
            </a:r>
            <a:r>
              <a:rPr lang="en-US" dirty="0" smtClean="0">
                <a:latin typeface="Garamond" panose="02020404030301010803" pitchFamily="18" charset="0"/>
              </a:rPr>
              <a:t>In </a:t>
            </a:r>
            <a:r>
              <a:rPr lang="en-US" dirty="0">
                <a:latin typeface="Garamond" panose="02020404030301010803" pitchFamily="18" charset="0"/>
              </a:rPr>
              <a:t>this section, group your comments under the following headings:</a:t>
            </a:r>
          </a:p>
          <a:p>
            <a:pPr lvl="1"/>
            <a:r>
              <a:rPr lang="en-US" b="1" dirty="0">
                <a:latin typeface="Garamond" panose="02020404030301010803" pitchFamily="18" charset="0"/>
              </a:rPr>
              <a:t>Research </a:t>
            </a:r>
            <a:r>
              <a:rPr lang="en-US" b="1" dirty="0" smtClean="0">
                <a:latin typeface="Garamond" panose="02020404030301010803" pitchFamily="18" charset="0"/>
              </a:rPr>
              <a:t>experience: </a:t>
            </a:r>
            <a:r>
              <a:rPr lang="en-US" dirty="0" smtClean="0">
                <a:latin typeface="Garamond" panose="02020404030301010803" pitchFamily="18" charset="0"/>
              </a:rPr>
              <a:t>Describe </a:t>
            </a:r>
            <a:r>
              <a:rPr lang="en-US" dirty="0">
                <a:latin typeface="Garamond" panose="02020404030301010803" pitchFamily="18" charset="0"/>
              </a:rPr>
              <a:t>the scientific or engineering abilities that you have gained through your past research experience, including special projects, </a:t>
            </a:r>
            <a:r>
              <a:rPr lang="en-US" dirty="0" err="1" smtClean="0">
                <a:latin typeface="Garamond" panose="02020404030301010803" pitchFamily="18" charset="0"/>
              </a:rPr>
              <a:t>honours</a:t>
            </a:r>
            <a:r>
              <a:rPr lang="en-US" dirty="0" smtClean="0">
                <a:latin typeface="Garamond" panose="02020404030301010803" pitchFamily="18" charset="0"/>
              </a:rPr>
              <a:t> </a:t>
            </a:r>
            <a:r>
              <a:rPr lang="en-US" dirty="0">
                <a:latin typeface="Garamond" panose="02020404030301010803" pitchFamily="18" charset="0"/>
              </a:rPr>
              <a:t>thesis and co-op reports. If you have relevant work experience, discuss the relevance of that experience to your proposed field of study or research and any benefits you gained from it. Do not repeat any information you provided in Part </a:t>
            </a:r>
            <a:r>
              <a:rPr lang="en-US" dirty="0" smtClean="0">
                <a:latin typeface="Garamond" panose="02020404030301010803" pitchFamily="18" charset="0"/>
              </a:rPr>
              <a:t>II.</a:t>
            </a:r>
            <a:endParaRPr lang="en-US" dirty="0">
              <a:latin typeface="Garamond" panose="02020404030301010803" pitchFamily="18" charset="0"/>
            </a:endParaRPr>
          </a:p>
          <a:p>
            <a:pPr lvl="1"/>
            <a:r>
              <a:rPr lang="en-US" b="1" dirty="0" smtClean="0">
                <a:latin typeface="Garamond" panose="02020404030301010803" pitchFamily="18" charset="0"/>
              </a:rPr>
              <a:t>Relevant activities: </a:t>
            </a:r>
            <a:r>
              <a:rPr lang="en-US" dirty="0" smtClean="0">
                <a:latin typeface="Garamond" panose="02020404030301010803" pitchFamily="18" charset="0"/>
              </a:rPr>
              <a:t>Describe </a:t>
            </a:r>
            <a:r>
              <a:rPr lang="en-US" dirty="0">
                <a:latin typeface="Garamond" panose="02020404030301010803" pitchFamily="18" charset="0"/>
              </a:rPr>
              <a:t>your professional, academic and extracurricular activities, interactions and collaborations that best demonstrate your communication, interpersonal and leadership skills. Examples of these include:</a:t>
            </a:r>
          </a:p>
          <a:p>
            <a:pPr lvl="2"/>
            <a:r>
              <a:rPr lang="en-US" sz="1600" dirty="0" smtClean="0">
                <a:latin typeface="Garamond" panose="02020404030301010803" pitchFamily="18" charset="0"/>
              </a:rPr>
              <a:t>teaching</a:t>
            </a:r>
            <a:r>
              <a:rPr lang="en-US" sz="1600" dirty="0">
                <a:latin typeface="Garamond" panose="02020404030301010803" pitchFamily="18" charset="0"/>
              </a:rPr>
              <a:t>, mentoring, supervising or coaching</a:t>
            </a:r>
          </a:p>
          <a:p>
            <a:pPr lvl="2"/>
            <a:r>
              <a:rPr lang="en-US" sz="1600" dirty="0">
                <a:latin typeface="Garamond" panose="02020404030301010803" pitchFamily="18" charset="0"/>
              </a:rPr>
              <a:t>managing projects</a:t>
            </a:r>
          </a:p>
          <a:p>
            <a:pPr lvl="2"/>
            <a:r>
              <a:rPr lang="en-US" sz="1600" dirty="0">
                <a:latin typeface="Garamond" panose="02020404030301010803" pitchFamily="18" charset="0"/>
              </a:rPr>
              <a:t>participating in science promotion, community outreach, volunteer work or civic engagement</a:t>
            </a:r>
          </a:p>
          <a:p>
            <a:pPr lvl="2"/>
            <a:r>
              <a:rPr lang="en-US" sz="1600" dirty="0">
                <a:latin typeface="Garamond" panose="02020404030301010803" pitchFamily="18" charset="0"/>
              </a:rPr>
              <a:t>chairing committees or organizing conferences and meetings</a:t>
            </a:r>
          </a:p>
          <a:p>
            <a:pPr lvl="2"/>
            <a:r>
              <a:rPr lang="en-US" sz="1600" dirty="0">
                <a:latin typeface="Garamond" panose="02020404030301010803" pitchFamily="18" charset="0"/>
              </a:rPr>
              <a:t>participating in departmental or institutional organizations, associations, safety committees, societies or clubs</a:t>
            </a:r>
          </a:p>
          <a:p>
            <a:pPr lvl="2"/>
            <a:r>
              <a:rPr lang="en-US" sz="1600" dirty="0">
                <a:latin typeface="Garamond" panose="02020404030301010803" pitchFamily="18" charset="0"/>
              </a:rPr>
              <a:t>industrial work experience</a:t>
            </a:r>
          </a:p>
          <a:p>
            <a:pPr lvl="2"/>
            <a:r>
              <a:rPr lang="en-US" sz="1600" dirty="0">
                <a:latin typeface="Garamond" panose="02020404030301010803" pitchFamily="18" charset="0"/>
              </a:rPr>
              <a:t>awards for papers, reports, posters, oral presentations, teaching or volunteer and outreach work</a:t>
            </a:r>
          </a:p>
          <a:p>
            <a:pPr lvl="2"/>
            <a:r>
              <a:rPr lang="en-US" sz="1600" dirty="0">
                <a:latin typeface="Garamond" panose="02020404030301010803" pitchFamily="18" charset="0"/>
              </a:rPr>
              <a:t>showing leadership and active participation in the area of safety, including laboratory safety</a:t>
            </a:r>
          </a:p>
          <a:p>
            <a:pPr marL="0" indent="0">
              <a:buNone/>
            </a:pPr>
            <a:r>
              <a:rPr lang="en-US" dirty="0">
                <a:latin typeface="Garamond" panose="02020404030301010803" pitchFamily="18" charset="0"/>
              </a:rPr>
              <a:t>For uploading purposes, all the documents in this section must be saved into a single PDF file.</a:t>
            </a:r>
          </a:p>
        </p:txBody>
      </p:sp>
    </p:spTree>
    <p:extLst>
      <p:ext uri="{BB962C8B-B14F-4D97-AF65-F5344CB8AC3E}">
        <p14:creationId xmlns:p14="http://schemas.microsoft.com/office/powerpoint/2010/main" val="252449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8" y="157424"/>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a:t>
            </a:r>
            <a:r>
              <a:rPr lang="en-US" dirty="0" smtClean="0">
                <a:latin typeface="Garamond" panose="02020404030301010803" pitchFamily="18" charset="0"/>
              </a:rPr>
              <a:t>contributions page:</a:t>
            </a:r>
            <a:r>
              <a:rPr lang="en-US" dirty="0">
                <a:latin typeface="Garamond" panose="02020404030301010803" pitchFamily="18" charset="0"/>
              </a:rPr>
              <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275399" y="817824"/>
            <a:ext cx="9240389" cy="5914572"/>
          </a:xfrm>
        </p:spPr>
        <p:txBody>
          <a:bodyPr>
            <a:normAutofit/>
          </a:bodyPr>
          <a:lstStyle/>
          <a:p>
            <a:pPr marL="0" indent="0">
              <a:buNone/>
            </a:pPr>
            <a:r>
              <a:rPr lang="en-US" sz="2200" dirty="0" smtClean="0">
                <a:latin typeface="Garamond" panose="02020404030301010803" pitchFamily="18" charset="0"/>
              </a:rPr>
              <a:t>SSHRC; Contributions and Statements, 2 parts</a:t>
            </a:r>
            <a:endParaRPr lang="en-US" dirty="0">
              <a:latin typeface="Garamond" panose="02020404030301010803" pitchFamily="18" charset="0"/>
            </a:endParaRPr>
          </a:p>
          <a:p>
            <a:r>
              <a:rPr lang="en-US" b="1" dirty="0">
                <a:latin typeface="Garamond" panose="02020404030301010803" pitchFamily="18" charset="0"/>
              </a:rPr>
              <a:t>Part I—Research </a:t>
            </a:r>
            <a:r>
              <a:rPr lang="en-US" b="1" dirty="0" smtClean="0">
                <a:latin typeface="Garamond" panose="02020404030301010803" pitchFamily="18" charset="0"/>
              </a:rPr>
              <a:t>contributions: </a:t>
            </a:r>
            <a:r>
              <a:rPr lang="en-US" dirty="0" smtClean="0">
                <a:latin typeface="Garamond" panose="02020404030301010803" pitchFamily="18" charset="0"/>
              </a:rPr>
              <a:t>Provide </a:t>
            </a:r>
            <a:r>
              <a:rPr lang="en-US" dirty="0">
                <a:latin typeface="Garamond" panose="02020404030301010803" pitchFamily="18" charset="0"/>
              </a:rPr>
              <a:t>details, as appropriate, on the contributions you list, as follows:</a:t>
            </a:r>
          </a:p>
          <a:p>
            <a:pPr lvl="1"/>
            <a:r>
              <a:rPr lang="en-US" sz="1800" dirty="0">
                <a:latin typeface="Garamond" panose="02020404030301010803" pitchFamily="18" charset="0"/>
              </a:rPr>
              <a:t>Identify refereed publications </a:t>
            </a:r>
            <a:endParaRPr lang="en-US" sz="1800" dirty="0" smtClean="0">
              <a:latin typeface="Garamond" panose="02020404030301010803" pitchFamily="18" charset="0"/>
            </a:endParaRPr>
          </a:p>
          <a:p>
            <a:pPr lvl="1"/>
            <a:r>
              <a:rPr lang="en-US" sz="1800" dirty="0" smtClean="0">
                <a:latin typeface="Garamond" panose="02020404030301010803" pitchFamily="18" charset="0"/>
              </a:rPr>
              <a:t>Specify </a:t>
            </a:r>
            <a:r>
              <a:rPr lang="en-US" sz="1800" dirty="0">
                <a:latin typeface="Garamond" panose="02020404030301010803" pitchFamily="18" charset="0"/>
              </a:rPr>
              <a:t>your role in co-authored publications.</a:t>
            </a:r>
          </a:p>
          <a:p>
            <a:pPr lvl="1"/>
            <a:r>
              <a:rPr lang="en-US" sz="1800" dirty="0">
                <a:latin typeface="Garamond" panose="02020404030301010803" pitchFamily="18" charset="0"/>
              </a:rPr>
              <a:t>For published contributions, provide complete bibliographic details as they appear in the original publication (including co-authors, title, publisher, journal, volume, date of publication, page numbers, number of pages, etc.).</a:t>
            </a:r>
          </a:p>
          <a:p>
            <a:pPr lvl="1"/>
            <a:r>
              <a:rPr lang="en-US" sz="1800" dirty="0">
                <a:latin typeface="Garamond" panose="02020404030301010803" pitchFamily="18" charset="0"/>
              </a:rPr>
              <a:t>For publications in languages other than English or French, provide a translation of the title and the name of the </a:t>
            </a:r>
            <a:r>
              <a:rPr lang="en-US" sz="1800" dirty="0" smtClean="0">
                <a:latin typeface="Garamond" panose="02020404030301010803" pitchFamily="18" charset="0"/>
              </a:rPr>
              <a:t>publication.</a:t>
            </a:r>
          </a:p>
          <a:p>
            <a:pPr marL="57150" indent="0">
              <a:buNone/>
            </a:pPr>
            <a:r>
              <a:rPr lang="en-US" dirty="0" smtClean="0">
                <a:latin typeface="Garamond" panose="02020404030301010803" pitchFamily="18" charset="0"/>
              </a:rPr>
              <a:t>Possible contributions include: Referred contributions, other refereed contributions, non-refereed contributions, forthcoming contributions, and creative outputs</a:t>
            </a:r>
            <a:endParaRPr lang="en-US" dirty="0">
              <a:latin typeface="Garamond" panose="02020404030301010803" pitchFamily="18" charset="0"/>
            </a:endParaRPr>
          </a:p>
        </p:txBody>
      </p:sp>
    </p:spTree>
    <p:extLst>
      <p:ext uri="{BB962C8B-B14F-4D97-AF65-F5344CB8AC3E}">
        <p14:creationId xmlns:p14="http://schemas.microsoft.com/office/powerpoint/2010/main" val="204224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8" y="157424"/>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a:t>
            </a:r>
            <a:r>
              <a:rPr lang="en-US" dirty="0" smtClean="0">
                <a:latin typeface="Garamond" panose="02020404030301010803" pitchFamily="18" charset="0"/>
              </a:rPr>
              <a:t>contributions page:</a:t>
            </a:r>
            <a:r>
              <a:rPr lang="en-US" dirty="0">
                <a:latin typeface="Garamond" panose="02020404030301010803" pitchFamily="18" charset="0"/>
              </a:rPr>
              <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235207" y="817824"/>
            <a:ext cx="9290630" cy="5737607"/>
          </a:xfrm>
        </p:spPr>
        <p:txBody>
          <a:bodyPr>
            <a:normAutofit lnSpcReduction="10000"/>
          </a:bodyPr>
          <a:lstStyle/>
          <a:p>
            <a:r>
              <a:rPr lang="en-US" b="1" dirty="0" smtClean="0">
                <a:latin typeface="Garamond" panose="02020404030301010803" pitchFamily="18" charset="0"/>
              </a:rPr>
              <a:t>Part</a:t>
            </a:r>
            <a:r>
              <a:rPr lang="en-US" b="1" dirty="0">
                <a:latin typeface="Garamond" panose="02020404030301010803" pitchFamily="18" charset="0"/>
              </a:rPr>
              <a:t> II—Applicant’s </a:t>
            </a:r>
            <a:r>
              <a:rPr lang="en-US" b="1" dirty="0" smtClean="0">
                <a:latin typeface="Garamond" panose="02020404030301010803" pitchFamily="18" charset="0"/>
              </a:rPr>
              <a:t>statement: </a:t>
            </a:r>
            <a:r>
              <a:rPr lang="en-US" dirty="0" smtClean="0">
                <a:latin typeface="Garamond" panose="02020404030301010803" pitchFamily="18" charset="0"/>
              </a:rPr>
              <a:t>In </a:t>
            </a:r>
            <a:r>
              <a:rPr lang="en-US" dirty="0">
                <a:latin typeface="Garamond" panose="02020404030301010803" pitchFamily="18" charset="0"/>
              </a:rPr>
              <a:t>this section, group your comments under the following headings:</a:t>
            </a:r>
          </a:p>
          <a:p>
            <a:pPr lvl="1"/>
            <a:r>
              <a:rPr lang="en-US" sz="1800" b="1" dirty="0" smtClean="0">
                <a:latin typeface="Garamond" panose="02020404030301010803" pitchFamily="18" charset="0"/>
              </a:rPr>
              <a:t>Relevant experience: </a:t>
            </a:r>
            <a:r>
              <a:rPr lang="en-US" sz="1800" dirty="0" smtClean="0">
                <a:latin typeface="Garamond" panose="02020404030301010803" pitchFamily="18" charset="0"/>
              </a:rPr>
              <a:t>Describe </a:t>
            </a:r>
            <a:r>
              <a:rPr lang="en-US" sz="1800" dirty="0">
                <a:latin typeface="Garamond" panose="02020404030301010803" pitchFamily="18" charset="0"/>
              </a:rPr>
              <a:t>the research abilities that you have gained through your past research experience, including special projects, </a:t>
            </a:r>
            <a:r>
              <a:rPr lang="en-US" sz="1800" dirty="0" err="1">
                <a:latin typeface="Garamond" panose="02020404030301010803" pitchFamily="18" charset="0"/>
              </a:rPr>
              <a:t>honours</a:t>
            </a:r>
            <a:r>
              <a:rPr lang="en-US" sz="1800" dirty="0">
                <a:latin typeface="Garamond" panose="02020404030301010803" pitchFamily="18" charset="0"/>
              </a:rPr>
              <a:t>/master’s thesis, co-op reports, etc. If you have relevant work experience, discuss the relevance of that experience to your proposed field of study/research and any benefits you gained from </a:t>
            </a:r>
            <a:r>
              <a:rPr lang="en-US" sz="1800" dirty="0" smtClean="0">
                <a:latin typeface="Garamond" panose="02020404030301010803" pitchFamily="18" charset="0"/>
              </a:rPr>
              <a:t>it. This </a:t>
            </a:r>
            <a:r>
              <a:rPr lang="en-US" sz="1800" dirty="0">
                <a:latin typeface="Garamond" panose="02020404030301010803" pitchFamily="18" charset="0"/>
              </a:rPr>
              <a:t>section may also be used to describe your training relative to your proposed research, such as knowledge gained through lived experience and traditional teachings.</a:t>
            </a:r>
          </a:p>
          <a:p>
            <a:pPr lvl="1"/>
            <a:r>
              <a:rPr lang="en-US" sz="1800" b="1" dirty="0">
                <a:latin typeface="Garamond" panose="02020404030301010803" pitchFamily="18" charset="0"/>
              </a:rPr>
              <a:t>Relevant </a:t>
            </a:r>
            <a:r>
              <a:rPr lang="en-US" sz="1800" b="1" dirty="0" smtClean="0">
                <a:latin typeface="Garamond" panose="02020404030301010803" pitchFamily="18" charset="0"/>
              </a:rPr>
              <a:t>activities: </a:t>
            </a:r>
            <a:r>
              <a:rPr lang="en-US" sz="1800" dirty="0" smtClean="0">
                <a:latin typeface="Garamond" panose="02020404030301010803" pitchFamily="18" charset="0"/>
              </a:rPr>
              <a:t>Describe </a:t>
            </a:r>
            <a:r>
              <a:rPr lang="en-US" sz="1800" dirty="0">
                <a:latin typeface="Garamond" panose="02020404030301010803" pitchFamily="18" charset="0"/>
              </a:rPr>
              <a:t>your participation in relevant professional, academic and extracurricular activities as well as collaborations with supervisors, colleagues, peers, students and members of the community, such as:</a:t>
            </a:r>
          </a:p>
          <a:p>
            <a:pPr lvl="2"/>
            <a:r>
              <a:rPr lang="en-US" sz="1800" dirty="0">
                <a:latin typeface="Garamond" panose="02020404030301010803" pitchFamily="18" charset="0"/>
              </a:rPr>
              <a:t>teaching, mentoring, supervising and/or coaching;</a:t>
            </a:r>
          </a:p>
          <a:p>
            <a:pPr lvl="2"/>
            <a:r>
              <a:rPr lang="en-US" sz="1800" dirty="0">
                <a:latin typeface="Garamond" panose="02020404030301010803" pitchFamily="18" charset="0"/>
              </a:rPr>
              <a:t>managing projects;</a:t>
            </a:r>
          </a:p>
          <a:p>
            <a:pPr lvl="2"/>
            <a:r>
              <a:rPr lang="en-US" sz="1800" dirty="0">
                <a:latin typeface="Garamond" panose="02020404030301010803" pitchFamily="18" charset="0"/>
              </a:rPr>
              <a:t>participating in science and/or research promotion;</a:t>
            </a:r>
          </a:p>
          <a:p>
            <a:pPr lvl="2"/>
            <a:r>
              <a:rPr lang="en-US" sz="1800" dirty="0">
                <a:latin typeface="Garamond" panose="02020404030301010803" pitchFamily="18" charset="0"/>
              </a:rPr>
              <a:t>community outreach, volunteer work and/or civic engagement;</a:t>
            </a:r>
          </a:p>
          <a:p>
            <a:pPr lvl="2"/>
            <a:r>
              <a:rPr lang="en-US" sz="1800" dirty="0">
                <a:latin typeface="Garamond" panose="02020404030301010803" pitchFamily="18" charset="0"/>
              </a:rPr>
              <a:t>chairing committees and/or organizing conferences and meetings; and</a:t>
            </a:r>
          </a:p>
          <a:p>
            <a:pPr lvl="2"/>
            <a:r>
              <a:rPr lang="en-US" sz="1800" dirty="0">
                <a:latin typeface="Garamond" panose="02020404030301010803" pitchFamily="18" charset="0"/>
              </a:rPr>
              <a:t>participating in departmental or institutional organizations, associations, societies and/or clubs.</a:t>
            </a:r>
          </a:p>
        </p:txBody>
      </p:sp>
    </p:spTree>
    <p:extLst>
      <p:ext uri="{BB962C8B-B14F-4D97-AF65-F5344CB8AC3E}">
        <p14:creationId xmlns:p14="http://schemas.microsoft.com/office/powerpoint/2010/main" val="153521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93" y="221064"/>
            <a:ext cx="9720072" cy="870728"/>
          </a:xfrm>
        </p:spPr>
        <p:txBody>
          <a:bodyPr>
            <a:normAutofit/>
          </a:bodyPr>
          <a:lstStyle/>
          <a:p>
            <a:r>
              <a:rPr lang="en-US" sz="4000" dirty="0" smtClean="0">
                <a:latin typeface="Garamond" panose="02020404030301010803" pitchFamily="18" charset="0"/>
              </a:rPr>
              <a:t>Welcome</a:t>
            </a:r>
            <a:endParaRPr lang="en-US" sz="4000" dirty="0">
              <a:latin typeface="Garamond" panose="02020404030301010803" pitchFamily="18" charset="0"/>
            </a:endParaRPr>
          </a:p>
        </p:txBody>
      </p:sp>
      <p:sp>
        <p:nvSpPr>
          <p:cNvPr id="3" name="Content Placeholder 2"/>
          <p:cNvSpPr>
            <a:spLocks noGrp="1"/>
          </p:cNvSpPr>
          <p:nvPr>
            <p:ph idx="1"/>
          </p:nvPr>
        </p:nvSpPr>
        <p:spPr>
          <a:xfrm>
            <a:off x="647188" y="1265752"/>
            <a:ext cx="8748021" cy="5001096"/>
          </a:xfrm>
        </p:spPr>
        <p:txBody>
          <a:bodyPr>
            <a:noAutofit/>
          </a:bodyPr>
          <a:lstStyle/>
          <a:p>
            <a:pPr marL="0" indent="0">
              <a:buNone/>
            </a:pPr>
            <a:r>
              <a:rPr lang="en-US" sz="2800" dirty="0" smtClean="0">
                <a:latin typeface="Garamond" panose="02020404030301010803" pitchFamily="18" charset="0"/>
              </a:rPr>
              <a:t>Who we are:</a:t>
            </a:r>
          </a:p>
          <a:p>
            <a:pPr marL="0" indent="0">
              <a:buNone/>
            </a:pPr>
            <a:endParaRPr lang="en-US" sz="100" dirty="0" smtClean="0">
              <a:latin typeface="Garamond" panose="02020404030301010803" pitchFamily="18" charset="0"/>
            </a:endParaRPr>
          </a:p>
          <a:p>
            <a:pPr lvl="1"/>
            <a:r>
              <a:rPr lang="en-US" sz="2400" dirty="0" smtClean="0">
                <a:latin typeface="Garamond" panose="02020404030301010803" pitchFamily="18" charset="0"/>
              </a:rPr>
              <a:t>Jacinda Sinclair, Writing Centre graduate peer tutor, Masters Candidate in Archaeology</a:t>
            </a:r>
            <a:endParaRPr lang="en-US" sz="100" dirty="0" smtClean="0">
              <a:latin typeface="Garamond" panose="02020404030301010803" pitchFamily="18" charset="0"/>
            </a:endParaRPr>
          </a:p>
          <a:p>
            <a:pPr lvl="1"/>
            <a:r>
              <a:rPr lang="en-US" sz="2400" dirty="0" smtClean="0">
                <a:latin typeface="Garamond" panose="02020404030301010803" pitchFamily="18" charset="0"/>
              </a:rPr>
              <a:t>Bryan Heystee, PhD candidate in Philosophy</a:t>
            </a:r>
            <a:endParaRPr lang="en-US" sz="100" dirty="0">
              <a:latin typeface="Garamond" panose="02020404030301010803" pitchFamily="18" charset="0"/>
            </a:endParaRPr>
          </a:p>
          <a:p>
            <a:pPr lvl="1"/>
            <a:r>
              <a:rPr lang="en-US" sz="2400" dirty="0" smtClean="0">
                <a:latin typeface="Garamond" panose="02020404030301010803" pitchFamily="18" charset="0"/>
              </a:rPr>
              <a:t>Chelsee </a:t>
            </a:r>
            <a:r>
              <a:rPr lang="en-US" sz="2400" dirty="0">
                <a:latin typeface="Garamond" panose="02020404030301010803" pitchFamily="18" charset="0"/>
              </a:rPr>
              <a:t>Arbour, Special Projects Coordinator, </a:t>
            </a:r>
            <a:r>
              <a:rPr lang="en-US" sz="2400" dirty="0" smtClean="0">
                <a:latin typeface="Garamond" panose="02020404030301010803" pitchFamily="18" charset="0"/>
              </a:rPr>
              <a:t>School of Graduate Studies (SGS)</a:t>
            </a:r>
            <a:endParaRPr lang="en-US" sz="2400" dirty="0">
              <a:latin typeface="Garamond" panose="02020404030301010803" pitchFamily="18" charset="0"/>
            </a:endParaRPr>
          </a:p>
        </p:txBody>
      </p:sp>
    </p:spTree>
    <p:extLst>
      <p:ext uri="{BB962C8B-B14F-4D97-AF65-F5344CB8AC3E}">
        <p14:creationId xmlns:p14="http://schemas.microsoft.com/office/powerpoint/2010/main" val="1577776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2" y="151752"/>
            <a:ext cx="8596668" cy="1320800"/>
          </a:xfrm>
        </p:spPr>
        <p:txBody>
          <a:bodyPr/>
          <a:lstStyle/>
          <a:p>
            <a:r>
              <a:rPr lang="en-US" dirty="0" smtClean="0"/>
              <a:t>Editing Tips: </a:t>
            </a:r>
            <a:endParaRPr lang="en-US" dirty="0"/>
          </a:p>
        </p:txBody>
      </p:sp>
      <p:sp>
        <p:nvSpPr>
          <p:cNvPr id="3" name="Content Placeholder 2"/>
          <p:cNvSpPr>
            <a:spLocks noGrp="1"/>
          </p:cNvSpPr>
          <p:nvPr>
            <p:ph idx="1"/>
          </p:nvPr>
        </p:nvSpPr>
        <p:spPr>
          <a:xfrm>
            <a:off x="321547" y="1103554"/>
            <a:ext cx="9405257" cy="5315578"/>
          </a:xfrm>
        </p:spPr>
        <p:txBody>
          <a:bodyPr>
            <a:noAutofit/>
          </a:bodyPr>
          <a:lstStyle/>
          <a:p>
            <a:pPr lvl="1"/>
            <a:r>
              <a:rPr lang="en-US" sz="2200" dirty="0" smtClean="0">
                <a:latin typeface="Garamond" panose="02020404030301010803" pitchFamily="18" charset="0"/>
              </a:rPr>
              <a:t>Make sure to give yourself a few days just for editing. If possible, put aside your final draft for at least 24 hours, and re-read it after the break with fresh eyes. </a:t>
            </a:r>
          </a:p>
          <a:p>
            <a:pPr lvl="1"/>
            <a:endParaRPr lang="en-US" sz="100" dirty="0" smtClean="0">
              <a:latin typeface="Garamond" panose="02020404030301010803" pitchFamily="18" charset="0"/>
            </a:endParaRPr>
          </a:p>
          <a:p>
            <a:pPr lvl="1"/>
            <a:r>
              <a:rPr lang="en-US" sz="2200" dirty="0" smtClean="0">
                <a:latin typeface="Garamond" panose="02020404030301010803" pitchFamily="18" charset="0"/>
              </a:rPr>
              <a:t>Print your written work and read it slowly, out loud, pausing with the punctuation (half breath for commas, full breath for periods). This will help you to identify run-on sentences, improper punctuation, or incomplete ideas.</a:t>
            </a:r>
          </a:p>
          <a:p>
            <a:pPr lvl="1"/>
            <a:endParaRPr lang="en-US" sz="100" dirty="0">
              <a:latin typeface="Garamond" panose="02020404030301010803" pitchFamily="18" charset="0"/>
            </a:endParaRPr>
          </a:p>
          <a:p>
            <a:pPr lvl="1"/>
            <a:r>
              <a:rPr lang="en-US" sz="2200" dirty="0" smtClean="0">
                <a:latin typeface="Garamond" panose="02020404030301010803" pitchFamily="18" charset="0"/>
              </a:rPr>
              <a:t>‘Tell it to Grandma’: </a:t>
            </a:r>
            <a:r>
              <a:rPr lang="en-CA" sz="2200" dirty="0">
                <a:latin typeface="Garamond" panose="02020404030301010803" pitchFamily="18" charset="0"/>
              </a:rPr>
              <a:t>This is the practice of refining your work using easily accessible language that a public audience, or grandma, or a child, would understand - put simply, stating your ideas or arguments in the clearest possible terms. Applying a ‘tell it to grandma’ approach </a:t>
            </a:r>
            <a:r>
              <a:rPr lang="en-CA" sz="2200" dirty="0" smtClean="0">
                <a:latin typeface="Garamond" panose="02020404030301010803" pitchFamily="18" charset="0"/>
              </a:rPr>
              <a:t>can </a:t>
            </a:r>
            <a:r>
              <a:rPr lang="en-CA" sz="2200" dirty="0">
                <a:latin typeface="Garamond" panose="02020404030301010803" pitchFamily="18" charset="0"/>
              </a:rPr>
              <a:t>help you to better articulate your research findings to a larger audience but it also has the added benefit of helping you refine your own ideas about what you are doing. </a:t>
            </a:r>
            <a:endParaRPr lang="en-CA" sz="2200" dirty="0" smtClean="0">
              <a:latin typeface="Garamond" panose="02020404030301010803" pitchFamily="18" charset="0"/>
            </a:endParaRPr>
          </a:p>
          <a:p>
            <a:pPr lvl="1"/>
            <a:endParaRPr lang="en-CA" sz="100" dirty="0">
              <a:latin typeface="Garamond" panose="02020404030301010803" pitchFamily="18" charset="0"/>
            </a:endParaRPr>
          </a:p>
          <a:p>
            <a:pPr lvl="1"/>
            <a:r>
              <a:rPr lang="en-CA" sz="2200" dirty="0" smtClean="0">
                <a:latin typeface="Garamond" panose="02020404030301010803" pitchFamily="18" charset="0"/>
              </a:rPr>
              <a:t>Get feedback!!!</a:t>
            </a:r>
          </a:p>
          <a:p>
            <a:pPr lvl="1"/>
            <a:endParaRPr lang="en-CA" sz="2200" dirty="0">
              <a:latin typeface="Garamond" panose="02020404030301010803" pitchFamily="18" charset="0"/>
            </a:endParaRPr>
          </a:p>
        </p:txBody>
      </p:sp>
    </p:spTree>
    <p:extLst>
      <p:ext uri="{BB962C8B-B14F-4D97-AF65-F5344CB8AC3E}">
        <p14:creationId xmlns:p14="http://schemas.microsoft.com/office/powerpoint/2010/main" val="1319206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2" y="151752"/>
            <a:ext cx="8596668" cy="1320800"/>
          </a:xfrm>
        </p:spPr>
        <p:txBody>
          <a:bodyPr/>
          <a:lstStyle/>
          <a:p>
            <a:r>
              <a:rPr lang="en-US" dirty="0" smtClean="0"/>
              <a:t>Reminders:</a:t>
            </a:r>
            <a:endParaRPr lang="en-US" dirty="0"/>
          </a:p>
        </p:txBody>
      </p:sp>
      <p:sp>
        <p:nvSpPr>
          <p:cNvPr id="3" name="Content Placeholder 2"/>
          <p:cNvSpPr>
            <a:spLocks noGrp="1"/>
          </p:cNvSpPr>
          <p:nvPr>
            <p:ph idx="1"/>
          </p:nvPr>
        </p:nvSpPr>
        <p:spPr>
          <a:xfrm>
            <a:off x="703297" y="1195754"/>
            <a:ext cx="9013459" cy="4845817"/>
          </a:xfrm>
        </p:spPr>
        <p:txBody>
          <a:bodyPr>
            <a:normAutofit/>
          </a:bodyPr>
          <a:lstStyle/>
          <a:p>
            <a:r>
              <a:rPr lang="en-CA" sz="2600" dirty="0">
                <a:latin typeface="Garamond" panose="02020404030301010803" pitchFamily="18" charset="0"/>
              </a:rPr>
              <a:t>Always keep in mind the plethora of external funding outside of the Tri-council – they may not be prestigious but they can sometimes be easier to secure and money begets money. </a:t>
            </a:r>
            <a:endParaRPr lang="en-CA" sz="2600" dirty="0" smtClean="0">
              <a:latin typeface="Garamond" panose="02020404030301010803" pitchFamily="18" charset="0"/>
            </a:endParaRPr>
          </a:p>
          <a:p>
            <a:endParaRPr lang="en-US" sz="2600" dirty="0">
              <a:latin typeface="Garamond" panose="02020404030301010803" pitchFamily="18" charset="0"/>
            </a:endParaRPr>
          </a:p>
          <a:p>
            <a:r>
              <a:rPr lang="en-US" sz="2600" dirty="0" smtClean="0">
                <a:latin typeface="Garamond" panose="02020404030301010803" pitchFamily="18" charset="0"/>
              </a:rPr>
              <a:t>You will fall off the horse, you will get dusty, get back up and try again = the more you apply, the more likely you will be to succeed</a:t>
            </a:r>
          </a:p>
          <a:p>
            <a:endParaRPr lang="en-US" sz="2600" dirty="0" smtClean="0">
              <a:latin typeface="Garamond" panose="02020404030301010803" pitchFamily="18" charset="0"/>
            </a:endParaRPr>
          </a:p>
          <a:p>
            <a:r>
              <a:rPr lang="en-US" sz="2600" dirty="0" smtClean="0">
                <a:latin typeface="Garamond" panose="02020404030301010803" pitchFamily="18" charset="0"/>
              </a:rPr>
              <a:t>Writing numerous applications builds grant writing skills – also requires that you get really clear about your research</a:t>
            </a:r>
          </a:p>
          <a:p>
            <a:pPr lvl="1"/>
            <a:endParaRPr lang="en-US" sz="2600" dirty="0">
              <a:latin typeface="Garamond" panose="02020404030301010803" pitchFamily="18" charset="0"/>
            </a:endParaRPr>
          </a:p>
        </p:txBody>
      </p:sp>
    </p:spTree>
    <p:extLst>
      <p:ext uri="{BB962C8B-B14F-4D97-AF65-F5344CB8AC3E}">
        <p14:creationId xmlns:p14="http://schemas.microsoft.com/office/powerpoint/2010/main" val="2998163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4852" y="683290"/>
            <a:ext cx="4048859" cy="6252378"/>
          </a:xfrm>
        </p:spPr>
        <p:txBody>
          <a:bodyPr>
            <a:normAutofit/>
          </a:bodyPr>
          <a:lstStyle/>
          <a:p>
            <a:r>
              <a:rPr lang="en-US" sz="2200" dirty="0" smtClean="0">
                <a:latin typeface="Garamond" panose="02020404030301010803" pitchFamily="18" charset="0"/>
              </a:rPr>
              <a:t>The Writing Centre offers peer writing tutoring sessions. </a:t>
            </a:r>
          </a:p>
          <a:p>
            <a:r>
              <a:rPr lang="en-US" sz="2200" dirty="0" smtClean="0">
                <a:latin typeface="Garamond" panose="02020404030301010803" pitchFamily="18" charset="0"/>
              </a:rPr>
              <a:t>It is </a:t>
            </a:r>
            <a:r>
              <a:rPr lang="en-US" sz="2200" dirty="0">
                <a:latin typeface="Garamond" panose="02020404030301010803" pitchFamily="18" charset="0"/>
              </a:rPr>
              <a:t>a free facility for all Memorial University undergraduate and graduate students who want help with their writing. </a:t>
            </a:r>
            <a:r>
              <a:rPr lang="en-US" sz="2200" dirty="0" smtClean="0">
                <a:latin typeface="Garamond" panose="02020404030301010803" pitchFamily="18" charset="0"/>
              </a:rPr>
              <a:t>Their </a:t>
            </a:r>
            <a:r>
              <a:rPr lang="en-US" sz="2200" dirty="0">
                <a:latin typeface="Garamond" panose="02020404030301010803" pitchFamily="18" charset="0"/>
              </a:rPr>
              <a:t>tutors can help students at every stage of the writing </a:t>
            </a:r>
            <a:r>
              <a:rPr lang="en-US" sz="2200" dirty="0" smtClean="0">
                <a:latin typeface="Garamond" panose="02020404030301010803" pitchFamily="18" charset="0"/>
              </a:rPr>
              <a:t>process, from brainstorming</a:t>
            </a:r>
            <a:r>
              <a:rPr lang="en-US" sz="2200" dirty="0">
                <a:latin typeface="Garamond" panose="02020404030301010803" pitchFamily="18" charset="0"/>
              </a:rPr>
              <a:t>, </a:t>
            </a:r>
            <a:r>
              <a:rPr lang="en-US" sz="2200" dirty="0" smtClean="0">
                <a:latin typeface="Garamond" panose="02020404030301010803" pitchFamily="18" charset="0"/>
              </a:rPr>
              <a:t>to revisions</a:t>
            </a:r>
            <a:r>
              <a:rPr lang="en-US" sz="2200" dirty="0">
                <a:latin typeface="Garamond" panose="02020404030301010803" pitchFamily="18" charset="0"/>
              </a:rPr>
              <a:t>, style, and </a:t>
            </a:r>
            <a:r>
              <a:rPr lang="en-US" sz="2200" dirty="0" smtClean="0">
                <a:latin typeface="Garamond" panose="02020404030301010803" pitchFamily="18" charset="0"/>
              </a:rPr>
              <a:t>more.</a:t>
            </a:r>
          </a:p>
          <a:p>
            <a:r>
              <a:rPr lang="en-US" sz="2200" dirty="0" smtClean="0">
                <a:latin typeface="Garamond" panose="02020404030301010803" pitchFamily="18" charset="0"/>
              </a:rPr>
              <a:t>Book your appointment through the online booking system on the </a:t>
            </a:r>
            <a:r>
              <a:rPr lang="en-US" sz="2200" dirty="0" smtClean="0">
                <a:latin typeface="Garamond" panose="02020404030301010803" pitchFamily="18" charset="0"/>
                <a:hlinkClick r:id="rId2"/>
              </a:rPr>
              <a:t>Writing Centre website</a:t>
            </a:r>
            <a:r>
              <a:rPr lang="en-US" sz="2200" dirty="0" smtClean="0">
                <a:latin typeface="Garamond" panose="02020404030301010803" pitchFamily="18" charset="0"/>
              </a:rPr>
              <a:t>!</a:t>
            </a:r>
          </a:p>
          <a:p>
            <a:endParaRPr lang="en-US" sz="2200" dirty="0">
              <a:latin typeface="Garamond" panose="02020404030301010803" pitchFamily="18" charset="0"/>
            </a:endParaRPr>
          </a:p>
        </p:txBody>
      </p:sp>
      <p:pic>
        <p:nvPicPr>
          <p:cNvPr id="5" name="Picture 4" descr="Writing Teacher Memes - Amanda Write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91" y="1004836"/>
            <a:ext cx="4391498" cy="504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055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372" y="422031"/>
            <a:ext cx="9379948" cy="6179735"/>
          </a:xfrm>
        </p:spPr>
        <p:txBody>
          <a:bodyPr>
            <a:normAutofit/>
          </a:bodyPr>
          <a:lstStyle/>
          <a:p>
            <a:r>
              <a:rPr lang="en-US" sz="2400" dirty="0" smtClean="0">
                <a:latin typeface="Garamond" panose="02020404030301010803" pitchFamily="18" charset="0"/>
              </a:rPr>
              <a:t>Thank you for joining us and all the best with your application preparation!</a:t>
            </a: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pPr marL="0" indent="0">
              <a:buNone/>
            </a:pPr>
            <a:endParaRPr lang="en-US" sz="2400" dirty="0">
              <a:latin typeface="Garamond" panose="02020404030301010803" pitchFamily="18" charset="0"/>
            </a:endParaRPr>
          </a:p>
          <a:p>
            <a:pPr>
              <a:buFont typeface="Wingdings" panose="05000000000000000000" pitchFamily="2" charset="2"/>
              <a:buChar char="Ø"/>
            </a:pPr>
            <a:endParaRPr lang="en-US" sz="2400" dirty="0">
              <a:latin typeface="Garamond" panose="02020404030301010803" pitchFamily="18" charset="0"/>
            </a:endParaRPr>
          </a:p>
        </p:txBody>
      </p:sp>
      <p:pic>
        <p:nvPicPr>
          <p:cNvPr id="5" name="Picture 2" descr="Getting out those ideas in writing - bodyLITERATE Resear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05" y="1504663"/>
            <a:ext cx="6017242" cy="375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2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23" y="282527"/>
            <a:ext cx="8596668" cy="1320800"/>
          </a:xfrm>
        </p:spPr>
        <p:txBody>
          <a:bodyPr>
            <a:normAutofit/>
          </a:bodyPr>
          <a:lstStyle/>
          <a:p>
            <a:r>
              <a:rPr lang="en-US" sz="4000" dirty="0" smtClean="0">
                <a:latin typeface="Garamond" panose="02020404030301010803" pitchFamily="18" charset="0"/>
              </a:rPr>
              <a:t>Overview</a:t>
            </a:r>
            <a:endParaRPr lang="en-US" sz="4000" dirty="0">
              <a:latin typeface="Garamond" panose="02020404030301010803" pitchFamily="18" charset="0"/>
            </a:endParaRPr>
          </a:p>
        </p:txBody>
      </p:sp>
      <p:sp>
        <p:nvSpPr>
          <p:cNvPr id="3" name="Content Placeholder 2"/>
          <p:cNvSpPr>
            <a:spLocks noGrp="1"/>
          </p:cNvSpPr>
          <p:nvPr>
            <p:ph idx="1"/>
          </p:nvPr>
        </p:nvSpPr>
        <p:spPr>
          <a:xfrm>
            <a:off x="301023" y="1332021"/>
            <a:ext cx="8596668" cy="4548567"/>
          </a:xfrm>
        </p:spPr>
        <p:txBody>
          <a:bodyPr>
            <a:normAutofit fontScale="92500"/>
          </a:bodyPr>
          <a:lstStyle/>
          <a:p>
            <a:r>
              <a:rPr lang="en-US" sz="2800" dirty="0" smtClean="0">
                <a:latin typeface="Garamond" panose="02020404030301010803" pitchFamily="18" charset="0"/>
              </a:rPr>
              <a:t>Eligibility and the Canada Graduate Scholarship – Doctoral</a:t>
            </a:r>
          </a:p>
          <a:p>
            <a:endParaRPr lang="en-US" sz="100" dirty="0" smtClean="0">
              <a:latin typeface="Garamond" panose="02020404030301010803" pitchFamily="18" charset="0"/>
            </a:endParaRPr>
          </a:p>
          <a:p>
            <a:r>
              <a:rPr lang="en-US" sz="2800" dirty="0" smtClean="0">
                <a:latin typeface="Garamond" panose="02020404030301010803" pitchFamily="18" charset="0"/>
              </a:rPr>
              <a:t>Grant do’s and don’ts</a:t>
            </a:r>
          </a:p>
          <a:p>
            <a:endParaRPr lang="en-US" sz="100" dirty="0" smtClean="0">
              <a:latin typeface="Garamond" panose="02020404030301010803" pitchFamily="18" charset="0"/>
            </a:endParaRPr>
          </a:p>
          <a:p>
            <a:r>
              <a:rPr lang="en-US" sz="2800" dirty="0">
                <a:latin typeface="Garamond" panose="02020404030301010803" pitchFamily="18" charset="0"/>
              </a:rPr>
              <a:t>Canada Graduate Scholarship - </a:t>
            </a:r>
            <a:r>
              <a:rPr lang="en-US" sz="2800" dirty="0" smtClean="0">
                <a:latin typeface="Garamond" panose="02020404030301010803" pitchFamily="18" charset="0"/>
              </a:rPr>
              <a:t>Doctoral application package</a:t>
            </a:r>
          </a:p>
          <a:p>
            <a:endParaRPr lang="en-US" sz="100" dirty="0" smtClean="0">
              <a:latin typeface="Garamond" panose="02020404030301010803" pitchFamily="18" charset="0"/>
            </a:endParaRPr>
          </a:p>
          <a:p>
            <a:r>
              <a:rPr lang="en-US" sz="2800" dirty="0">
                <a:latin typeface="Garamond" panose="02020404030301010803" pitchFamily="18" charset="0"/>
              </a:rPr>
              <a:t>Canada Graduate Scholarship - </a:t>
            </a:r>
            <a:r>
              <a:rPr lang="en-US" sz="2800" dirty="0" smtClean="0">
                <a:latin typeface="Garamond" panose="02020404030301010803" pitchFamily="18" charset="0"/>
              </a:rPr>
              <a:t>Doctoral formatting criteria</a:t>
            </a:r>
          </a:p>
          <a:p>
            <a:endParaRPr lang="en-US" sz="100" dirty="0" smtClean="0">
              <a:latin typeface="Garamond" panose="02020404030301010803" pitchFamily="18" charset="0"/>
            </a:endParaRPr>
          </a:p>
          <a:p>
            <a:r>
              <a:rPr lang="en-US" sz="2800" dirty="0" smtClean="0">
                <a:latin typeface="Garamond" panose="02020404030301010803" pitchFamily="18" charset="0"/>
              </a:rPr>
              <a:t>How to build a research proposal</a:t>
            </a:r>
          </a:p>
          <a:p>
            <a:endParaRPr lang="en-US" sz="100" dirty="0" smtClean="0">
              <a:latin typeface="Garamond" panose="02020404030301010803" pitchFamily="18" charset="0"/>
            </a:endParaRPr>
          </a:p>
          <a:p>
            <a:r>
              <a:rPr lang="en-US" sz="2800" dirty="0" smtClean="0">
                <a:latin typeface="Garamond" panose="02020404030301010803" pitchFamily="18" charset="0"/>
              </a:rPr>
              <a:t>What goes into a research contributions page</a:t>
            </a:r>
          </a:p>
          <a:p>
            <a:endParaRPr lang="en-US" sz="100" dirty="0" smtClean="0">
              <a:latin typeface="Garamond" panose="02020404030301010803" pitchFamily="18" charset="0"/>
            </a:endParaRPr>
          </a:p>
          <a:p>
            <a:r>
              <a:rPr lang="en-US" sz="2800" dirty="0" smtClean="0">
                <a:latin typeface="Garamond" panose="02020404030301010803" pitchFamily="18" charset="0"/>
              </a:rPr>
              <a:t>Editing tips and tricks</a:t>
            </a:r>
          </a:p>
          <a:p>
            <a:endParaRPr lang="en-US" sz="2800" dirty="0" smtClean="0">
              <a:latin typeface="Garamond" panose="02020404030301010803" pitchFamily="18" charset="0"/>
            </a:endParaRPr>
          </a:p>
          <a:p>
            <a:endParaRPr lang="en-US" sz="2800" dirty="0" smtClean="0">
              <a:latin typeface="Garamond" panose="02020404030301010803" pitchFamily="18" charset="0"/>
            </a:endParaRPr>
          </a:p>
          <a:p>
            <a:endParaRPr lang="en-US" sz="2800" dirty="0">
              <a:latin typeface="Garamond" panose="02020404030301010803" pitchFamily="18" charset="0"/>
            </a:endParaRPr>
          </a:p>
        </p:txBody>
      </p:sp>
    </p:spTree>
    <p:extLst>
      <p:ext uri="{BB962C8B-B14F-4D97-AF65-F5344CB8AC3E}">
        <p14:creationId xmlns:p14="http://schemas.microsoft.com/office/powerpoint/2010/main" val="161187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45" y="199481"/>
            <a:ext cx="8596668" cy="1320800"/>
          </a:xfrm>
        </p:spPr>
        <p:txBody>
          <a:bodyPr>
            <a:normAutofit/>
          </a:bodyPr>
          <a:lstStyle/>
          <a:p>
            <a:r>
              <a:rPr lang="en-US" sz="4000" dirty="0" smtClean="0">
                <a:latin typeface="Garamond" panose="02020404030301010803" pitchFamily="18" charset="0"/>
              </a:rPr>
              <a:t>Eligibility:</a:t>
            </a:r>
            <a:endParaRPr lang="en-US" sz="4000" dirty="0">
              <a:latin typeface="Garamond" panose="02020404030301010803" pitchFamily="18" charset="0"/>
            </a:endParaRPr>
          </a:p>
        </p:txBody>
      </p:sp>
      <p:sp>
        <p:nvSpPr>
          <p:cNvPr id="3" name="Content Placeholder 2"/>
          <p:cNvSpPr>
            <a:spLocks noGrp="1"/>
          </p:cNvSpPr>
          <p:nvPr>
            <p:ph idx="1"/>
          </p:nvPr>
        </p:nvSpPr>
        <p:spPr>
          <a:xfrm>
            <a:off x="318445" y="1194498"/>
            <a:ext cx="9218423" cy="6044084"/>
          </a:xfrm>
        </p:spPr>
        <p:txBody>
          <a:bodyPr>
            <a:noAutofit/>
          </a:bodyPr>
          <a:lstStyle/>
          <a:p>
            <a:pPr lvl="0"/>
            <a:r>
              <a:rPr lang="en-CA" sz="2800" dirty="0">
                <a:latin typeface="Garamond" panose="02020404030301010803" pitchFamily="18" charset="0"/>
              </a:rPr>
              <a:t>Canadian citizens/permanent </a:t>
            </a:r>
            <a:r>
              <a:rPr lang="en-CA" sz="2800" dirty="0" smtClean="0">
                <a:latin typeface="Garamond" panose="02020404030301010803" pitchFamily="18" charset="0"/>
              </a:rPr>
              <a:t>residents and protected persons</a:t>
            </a:r>
          </a:p>
          <a:p>
            <a:pPr lvl="0"/>
            <a:endParaRPr lang="en-US" sz="100" dirty="0">
              <a:latin typeface="Garamond" panose="02020404030301010803" pitchFamily="18" charset="0"/>
            </a:endParaRPr>
          </a:p>
          <a:p>
            <a:pPr lvl="0"/>
            <a:r>
              <a:rPr lang="en-CA" sz="2800" dirty="0">
                <a:latin typeface="Garamond" panose="02020404030301010803" pitchFamily="18" charset="0"/>
              </a:rPr>
              <a:t>Completed no more than 24 months of doctoral studies (as of December 1</a:t>
            </a:r>
            <a:r>
              <a:rPr lang="en-CA" sz="2800" baseline="30000" dirty="0">
                <a:latin typeface="Garamond" panose="02020404030301010803" pitchFamily="18" charset="0"/>
              </a:rPr>
              <a:t>st</a:t>
            </a:r>
            <a:r>
              <a:rPr lang="en-CA" sz="2800" dirty="0">
                <a:latin typeface="Garamond" panose="02020404030301010803" pitchFamily="18" charset="0"/>
              </a:rPr>
              <a:t>, 2021) or no more than 36 months of a joint program (MA/PhD, MD/PhD, BA/PhD, </a:t>
            </a:r>
            <a:r>
              <a:rPr lang="en-CA" sz="2800" dirty="0" smtClean="0">
                <a:latin typeface="Garamond" panose="02020404030301010803" pitchFamily="18" charset="0"/>
              </a:rPr>
              <a:t>BSc/PhD</a:t>
            </a:r>
            <a:endParaRPr lang="en-CA" sz="2800" dirty="0" smtClean="0">
              <a:solidFill>
                <a:schemeClr val="tx1"/>
              </a:solidFill>
              <a:latin typeface="Garamond" panose="02020404030301010803" pitchFamily="18" charset="0"/>
            </a:endParaRPr>
          </a:p>
          <a:p>
            <a:pPr lvl="0"/>
            <a:endParaRPr lang="en-US" sz="100" dirty="0">
              <a:latin typeface="Garamond" panose="02020404030301010803" pitchFamily="18" charset="0"/>
            </a:endParaRPr>
          </a:p>
          <a:p>
            <a:pPr lvl="0"/>
            <a:r>
              <a:rPr lang="en-CA" sz="2800" dirty="0">
                <a:solidFill>
                  <a:schemeClr val="tx1"/>
                </a:solidFill>
                <a:latin typeface="Garamond" panose="02020404030301010803" pitchFamily="18" charset="0"/>
              </a:rPr>
              <a:t>Cannot hold, or have held, doctoral funding from CIHR, NSERC, or SSHRC to pursue a doctoral </a:t>
            </a:r>
            <a:r>
              <a:rPr lang="en-CA" sz="2800" dirty="0" smtClean="0">
                <a:solidFill>
                  <a:schemeClr val="tx1"/>
                </a:solidFill>
                <a:latin typeface="Garamond" panose="02020404030301010803" pitchFamily="18" charset="0"/>
              </a:rPr>
              <a:t>degree</a:t>
            </a:r>
          </a:p>
          <a:p>
            <a:pPr lvl="0"/>
            <a:endParaRPr lang="en-CA" sz="100" dirty="0">
              <a:solidFill>
                <a:schemeClr val="tx1"/>
              </a:solidFill>
              <a:latin typeface="Garamond" panose="02020404030301010803" pitchFamily="18" charset="0"/>
            </a:endParaRPr>
          </a:p>
          <a:p>
            <a:pPr lvl="0"/>
            <a:r>
              <a:rPr lang="en-US" sz="2800" dirty="0" smtClean="0">
                <a:solidFill>
                  <a:srgbClr val="333333"/>
                </a:solidFill>
                <a:latin typeface="Garamond" panose="02020404030301010803" pitchFamily="18" charset="0"/>
              </a:rPr>
              <a:t>Can </a:t>
            </a:r>
            <a:r>
              <a:rPr lang="en-US" sz="2800" dirty="0">
                <a:solidFill>
                  <a:srgbClr val="333333"/>
                </a:solidFill>
                <a:latin typeface="Garamond" panose="02020404030301010803" pitchFamily="18" charset="0"/>
              </a:rPr>
              <a:t>only submit a maximum of one scholarship application per academic year to either CIHR, NSERC or </a:t>
            </a:r>
            <a:r>
              <a:rPr lang="en-US" sz="2800" dirty="0" smtClean="0">
                <a:solidFill>
                  <a:srgbClr val="333333"/>
                </a:solidFill>
                <a:latin typeface="Garamond" panose="02020404030301010803" pitchFamily="18" charset="0"/>
              </a:rPr>
              <a:t>SSHRC</a:t>
            </a:r>
          </a:p>
          <a:p>
            <a:pPr marL="0" lvl="0" indent="0">
              <a:buNone/>
            </a:pPr>
            <a:endParaRPr lang="en-US" sz="100" dirty="0">
              <a:latin typeface="Garamond" panose="02020404030301010803" pitchFamily="18" charset="0"/>
            </a:endParaRPr>
          </a:p>
          <a:p>
            <a:pPr lvl="0"/>
            <a:r>
              <a:rPr lang="en-CA" sz="2800" dirty="0" smtClean="0">
                <a:solidFill>
                  <a:schemeClr val="tx1"/>
                </a:solidFill>
                <a:latin typeface="Garamond" panose="02020404030301010803" pitchFamily="18" charset="0"/>
              </a:rPr>
              <a:t>Registered full-time</a:t>
            </a:r>
            <a:endParaRPr lang="en-US" sz="2800" dirty="0">
              <a:latin typeface="Garamond" panose="02020404030301010803" pitchFamily="18" charset="0"/>
            </a:endParaRPr>
          </a:p>
        </p:txBody>
      </p:sp>
    </p:spTree>
    <p:extLst>
      <p:ext uri="{BB962C8B-B14F-4D97-AF65-F5344CB8AC3E}">
        <p14:creationId xmlns:p14="http://schemas.microsoft.com/office/powerpoint/2010/main" val="199891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280851"/>
            <a:ext cx="8596668" cy="1320800"/>
          </a:xfrm>
        </p:spPr>
        <p:txBody>
          <a:bodyPr>
            <a:normAutofit/>
          </a:bodyPr>
          <a:lstStyle/>
          <a:p>
            <a:r>
              <a:rPr lang="en-US" sz="4000" dirty="0" smtClean="0">
                <a:latin typeface="Garamond" panose="02020404030301010803" pitchFamily="18" charset="0"/>
              </a:rPr>
              <a:t>Reminders:</a:t>
            </a:r>
            <a:endParaRPr lang="en-US" sz="4000" dirty="0">
              <a:latin typeface="Garamond" panose="02020404030301010803" pitchFamily="18" charset="0"/>
            </a:endParaRPr>
          </a:p>
        </p:txBody>
      </p:sp>
      <p:sp>
        <p:nvSpPr>
          <p:cNvPr id="3" name="Content Placeholder 2"/>
          <p:cNvSpPr>
            <a:spLocks noGrp="1"/>
          </p:cNvSpPr>
          <p:nvPr>
            <p:ph idx="1"/>
          </p:nvPr>
        </p:nvSpPr>
        <p:spPr>
          <a:xfrm>
            <a:off x="295835" y="1601651"/>
            <a:ext cx="10011461" cy="4439920"/>
          </a:xfrm>
        </p:spPr>
        <p:txBody>
          <a:bodyPr>
            <a:normAutofit/>
          </a:bodyPr>
          <a:lstStyle/>
          <a:p>
            <a:r>
              <a:rPr lang="en-US" sz="3200" dirty="0" smtClean="0">
                <a:latin typeface="Garamond" panose="02020404030301010803" pitchFamily="18" charset="0"/>
              </a:rPr>
              <a:t>It is important to remember that departmental or SGS base funding will be replaced by the CGS-D yearly funding as well </a:t>
            </a:r>
            <a:r>
              <a:rPr lang="en-US" sz="3200" dirty="0">
                <a:latin typeface="Garamond" panose="02020404030301010803" pitchFamily="18" charset="0"/>
              </a:rPr>
              <a:t>as a $5000.00 yearly Dean’s </a:t>
            </a:r>
            <a:r>
              <a:rPr lang="en-US" sz="3200" dirty="0" smtClean="0">
                <a:latin typeface="Garamond" panose="02020404030301010803" pitchFamily="18" charset="0"/>
              </a:rPr>
              <a:t>Excellence Award for successful candidates</a:t>
            </a:r>
          </a:p>
          <a:p>
            <a:endParaRPr lang="en-US" sz="3200" dirty="0" smtClean="0">
              <a:latin typeface="Garamond" panose="02020404030301010803" pitchFamily="18" charset="0"/>
            </a:endParaRPr>
          </a:p>
          <a:p>
            <a:r>
              <a:rPr lang="en-US" sz="3200" dirty="0" smtClean="0">
                <a:latin typeface="Garamond" panose="02020404030301010803" pitchFamily="18" charset="0"/>
              </a:rPr>
              <a:t>You cannot hold MUN base funding in addition to the CGS-D award and the Dean’s Excellence Award</a:t>
            </a:r>
            <a:endParaRPr lang="en-US" sz="3200" dirty="0">
              <a:latin typeface="Garamond" panose="02020404030301010803" pitchFamily="18" charset="0"/>
            </a:endParaRPr>
          </a:p>
        </p:txBody>
      </p:sp>
    </p:spTree>
    <p:extLst>
      <p:ext uri="{BB962C8B-B14F-4D97-AF65-F5344CB8AC3E}">
        <p14:creationId xmlns:p14="http://schemas.microsoft.com/office/powerpoint/2010/main" val="75768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32" y="280851"/>
            <a:ext cx="9089325" cy="1320800"/>
          </a:xfrm>
        </p:spPr>
        <p:txBody>
          <a:bodyPr>
            <a:normAutofit/>
          </a:bodyPr>
          <a:lstStyle/>
          <a:p>
            <a:r>
              <a:rPr lang="en-US" sz="4000" dirty="0" smtClean="0">
                <a:latin typeface="Garamond" panose="02020404030301010803" pitchFamily="18" charset="0"/>
              </a:rPr>
              <a:t>Why do some applications receive funding over others?</a:t>
            </a:r>
            <a:endParaRPr lang="en-US" sz="4000" dirty="0">
              <a:latin typeface="Garamond" panose="02020404030301010803" pitchFamily="18" charset="0"/>
            </a:endParaRPr>
          </a:p>
        </p:txBody>
      </p:sp>
      <p:sp>
        <p:nvSpPr>
          <p:cNvPr id="3" name="Content Placeholder 2"/>
          <p:cNvSpPr>
            <a:spLocks noGrp="1"/>
          </p:cNvSpPr>
          <p:nvPr>
            <p:ph idx="1"/>
          </p:nvPr>
        </p:nvSpPr>
        <p:spPr>
          <a:xfrm>
            <a:off x="315932" y="1903101"/>
            <a:ext cx="9857521" cy="4439920"/>
          </a:xfrm>
        </p:spPr>
        <p:txBody>
          <a:bodyPr>
            <a:normAutofit lnSpcReduction="10000"/>
          </a:bodyPr>
          <a:lstStyle/>
          <a:p>
            <a:r>
              <a:rPr lang="en-US" sz="3200" dirty="0" smtClean="0">
                <a:latin typeface="Garamond" panose="02020404030301010803" pitchFamily="18" charset="0"/>
              </a:rPr>
              <a:t>Things you </a:t>
            </a:r>
            <a:r>
              <a:rPr lang="en-US" sz="3200" u="sng" dirty="0" smtClean="0">
                <a:latin typeface="Garamond" panose="02020404030301010803" pitchFamily="18" charset="0"/>
              </a:rPr>
              <a:t>cannot</a:t>
            </a:r>
            <a:r>
              <a:rPr lang="en-US" sz="3200" dirty="0" smtClean="0">
                <a:latin typeface="Garamond" panose="02020404030301010803" pitchFamily="18" charset="0"/>
              </a:rPr>
              <a:t> control:</a:t>
            </a:r>
          </a:p>
          <a:p>
            <a:pPr lvl="1"/>
            <a:r>
              <a:rPr lang="en-US" sz="3000" dirty="0" smtClean="0">
                <a:latin typeface="Garamond" panose="02020404030301010803" pitchFamily="18" charset="0"/>
              </a:rPr>
              <a:t>Who is on the CGS-D review committee</a:t>
            </a:r>
          </a:p>
          <a:p>
            <a:pPr lvl="1"/>
            <a:endParaRPr lang="en-US" sz="100" dirty="0">
              <a:latin typeface="Garamond" panose="02020404030301010803" pitchFamily="18" charset="0"/>
            </a:endParaRPr>
          </a:p>
          <a:p>
            <a:pPr lvl="1"/>
            <a:r>
              <a:rPr lang="en-US" sz="2800" dirty="0" smtClean="0">
                <a:latin typeface="Garamond" panose="02020404030301010803" pitchFamily="18" charset="0"/>
              </a:rPr>
              <a:t>Whether they are in a positive state of mind when they review your application</a:t>
            </a:r>
          </a:p>
          <a:p>
            <a:pPr lvl="1"/>
            <a:endParaRPr lang="en-US" sz="100" dirty="0" smtClean="0">
              <a:latin typeface="Garamond" panose="02020404030301010803" pitchFamily="18" charset="0"/>
            </a:endParaRPr>
          </a:p>
          <a:p>
            <a:pPr lvl="1"/>
            <a:r>
              <a:rPr lang="en-US" sz="2800" dirty="0" smtClean="0">
                <a:latin typeface="Garamond" panose="02020404030301010803" pitchFamily="18" charset="0"/>
              </a:rPr>
              <a:t>Whether they have the discipline specific knowledge to critique your application on presentation, idea, and disciplinary knowledge</a:t>
            </a:r>
          </a:p>
          <a:p>
            <a:pPr lvl="1"/>
            <a:endParaRPr lang="en-US" sz="100" dirty="0" smtClean="0">
              <a:latin typeface="Garamond" panose="02020404030301010803" pitchFamily="18" charset="0"/>
            </a:endParaRPr>
          </a:p>
          <a:p>
            <a:pPr lvl="1"/>
            <a:r>
              <a:rPr lang="en-US" sz="2800" dirty="0" smtClean="0">
                <a:latin typeface="Garamond" panose="02020404030301010803" pitchFamily="18" charset="0"/>
              </a:rPr>
              <a:t>Whether your research is considered a ‘hot topic’</a:t>
            </a:r>
          </a:p>
          <a:p>
            <a:pPr marL="457200" lvl="1" indent="0">
              <a:buNone/>
            </a:pPr>
            <a:endParaRPr lang="en-US" sz="2800" dirty="0" smtClean="0">
              <a:latin typeface="Garamond" panose="02020404030301010803" pitchFamily="18" charset="0"/>
            </a:endParaRPr>
          </a:p>
          <a:p>
            <a:pPr lvl="1"/>
            <a:endParaRPr lang="en-US" sz="3000" dirty="0" smtClean="0">
              <a:latin typeface="Garamond" panose="02020404030301010803" pitchFamily="18" charset="0"/>
            </a:endParaRPr>
          </a:p>
        </p:txBody>
      </p:sp>
    </p:spTree>
    <p:extLst>
      <p:ext uri="{BB962C8B-B14F-4D97-AF65-F5344CB8AC3E}">
        <p14:creationId xmlns:p14="http://schemas.microsoft.com/office/powerpoint/2010/main" val="1986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73" y="280851"/>
            <a:ext cx="9089325" cy="1320800"/>
          </a:xfrm>
        </p:spPr>
        <p:txBody>
          <a:bodyPr>
            <a:normAutofit/>
          </a:bodyPr>
          <a:lstStyle/>
          <a:p>
            <a:r>
              <a:rPr lang="en-US" sz="4000" dirty="0" smtClean="0">
                <a:latin typeface="Garamond" panose="02020404030301010803" pitchFamily="18" charset="0"/>
              </a:rPr>
              <a:t>Why do some applications receive funding over others?</a:t>
            </a:r>
            <a:endParaRPr lang="en-US" sz="4000" dirty="0">
              <a:latin typeface="Garamond" panose="02020404030301010803" pitchFamily="18" charset="0"/>
            </a:endParaRPr>
          </a:p>
        </p:txBody>
      </p:sp>
      <p:sp>
        <p:nvSpPr>
          <p:cNvPr id="3" name="Content Placeholder 2"/>
          <p:cNvSpPr>
            <a:spLocks noGrp="1"/>
          </p:cNvSpPr>
          <p:nvPr>
            <p:ph idx="1"/>
          </p:nvPr>
        </p:nvSpPr>
        <p:spPr>
          <a:xfrm>
            <a:off x="366173" y="1842812"/>
            <a:ext cx="9521405" cy="4439920"/>
          </a:xfrm>
        </p:spPr>
        <p:txBody>
          <a:bodyPr>
            <a:normAutofit lnSpcReduction="10000"/>
          </a:bodyPr>
          <a:lstStyle/>
          <a:p>
            <a:r>
              <a:rPr lang="en-US" sz="3200" dirty="0" smtClean="0">
                <a:latin typeface="Garamond" panose="02020404030301010803" pitchFamily="18" charset="0"/>
              </a:rPr>
              <a:t>Things you </a:t>
            </a:r>
            <a:r>
              <a:rPr lang="en-US" sz="3200" b="1" dirty="0" smtClean="0">
                <a:latin typeface="Garamond" panose="02020404030301010803" pitchFamily="18" charset="0"/>
              </a:rPr>
              <a:t>can</a:t>
            </a:r>
            <a:r>
              <a:rPr lang="en-US" sz="3200" dirty="0" smtClean="0">
                <a:latin typeface="Garamond" panose="02020404030301010803" pitchFamily="18" charset="0"/>
              </a:rPr>
              <a:t> control:</a:t>
            </a:r>
          </a:p>
          <a:p>
            <a:pPr lvl="1"/>
            <a:r>
              <a:rPr lang="en-US" sz="3000" dirty="0" smtClean="0">
                <a:latin typeface="Garamond" panose="02020404030301010803" pitchFamily="18" charset="0"/>
              </a:rPr>
              <a:t>Whether you present your idea clearly and with sufficient detail</a:t>
            </a:r>
          </a:p>
          <a:p>
            <a:pPr lvl="1"/>
            <a:endParaRPr lang="en-US" sz="100" dirty="0" smtClean="0">
              <a:latin typeface="Garamond" panose="02020404030301010803" pitchFamily="18" charset="0"/>
            </a:endParaRPr>
          </a:p>
          <a:p>
            <a:pPr lvl="1"/>
            <a:r>
              <a:rPr lang="en-US" sz="3000" dirty="0" smtClean="0">
                <a:latin typeface="Garamond" panose="02020404030301010803" pitchFamily="18" charset="0"/>
              </a:rPr>
              <a:t>Whether your application is complete</a:t>
            </a:r>
          </a:p>
          <a:p>
            <a:pPr lvl="1"/>
            <a:endParaRPr lang="en-US" sz="100" dirty="0" smtClean="0">
              <a:latin typeface="Garamond" panose="02020404030301010803" pitchFamily="18" charset="0"/>
            </a:endParaRPr>
          </a:p>
          <a:p>
            <a:pPr lvl="1"/>
            <a:r>
              <a:rPr lang="en-US" sz="3000" dirty="0" smtClean="0">
                <a:latin typeface="Garamond" panose="02020404030301010803" pitchFamily="18" charset="0"/>
              </a:rPr>
              <a:t>Whether you have a unique idea that is achievable in the timeframe allotted (i.e. schedule)</a:t>
            </a:r>
          </a:p>
          <a:p>
            <a:pPr lvl="1"/>
            <a:endParaRPr lang="en-US" sz="100" dirty="0" smtClean="0">
              <a:latin typeface="Garamond" panose="02020404030301010803" pitchFamily="18" charset="0"/>
            </a:endParaRPr>
          </a:p>
          <a:p>
            <a:pPr lvl="1"/>
            <a:r>
              <a:rPr lang="en-US" sz="3000" dirty="0" smtClean="0">
                <a:latin typeface="Garamond" panose="02020404030301010803" pitchFamily="18" charset="0"/>
              </a:rPr>
              <a:t>Whether you have the necessary resources to complete the project in that time (i.e. resources and budget)</a:t>
            </a:r>
            <a:endParaRPr lang="en-US" sz="2800" dirty="0" smtClean="0">
              <a:latin typeface="Garamond" panose="02020404030301010803" pitchFamily="18" charset="0"/>
            </a:endParaRPr>
          </a:p>
          <a:p>
            <a:pPr marL="457200" lvl="1" indent="0">
              <a:buNone/>
            </a:pPr>
            <a:endParaRPr lang="en-US" sz="2800" dirty="0" smtClean="0">
              <a:latin typeface="Garamond" panose="02020404030301010803" pitchFamily="18" charset="0"/>
            </a:endParaRPr>
          </a:p>
          <a:p>
            <a:pPr lvl="1"/>
            <a:endParaRPr lang="en-US" sz="3000" dirty="0" smtClean="0">
              <a:latin typeface="Garamond" panose="02020404030301010803" pitchFamily="18" charset="0"/>
            </a:endParaRPr>
          </a:p>
        </p:txBody>
      </p:sp>
    </p:spTree>
    <p:extLst>
      <p:ext uri="{BB962C8B-B14F-4D97-AF65-F5344CB8AC3E}">
        <p14:creationId xmlns:p14="http://schemas.microsoft.com/office/powerpoint/2010/main" val="269627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42" y="358391"/>
            <a:ext cx="8596668" cy="1320800"/>
          </a:xfrm>
        </p:spPr>
        <p:txBody>
          <a:bodyPr>
            <a:normAutofit/>
          </a:bodyPr>
          <a:lstStyle/>
          <a:p>
            <a:r>
              <a:rPr lang="en-US" sz="4000" dirty="0" smtClean="0">
                <a:latin typeface="Garamond" panose="02020404030301010803" pitchFamily="18" charset="0"/>
              </a:rPr>
              <a:t>Grant writing: Do’s</a:t>
            </a:r>
            <a:endParaRPr lang="en-US" sz="4000" dirty="0">
              <a:latin typeface="Garamond" panose="02020404030301010803" pitchFamily="18" charset="0"/>
            </a:endParaRPr>
          </a:p>
        </p:txBody>
      </p:sp>
      <p:sp>
        <p:nvSpPr>
          <p:cNvPr id="3" name="Content Placeholder 2"/>
          <p:cNvSpPr>
            <a:spLocks noGrp="1"/>
          </p:cNvSpPr>
          <p:nvPr>
            <p:ph idx="1"/>
          </p:nvPr>
        </p:nvSpPr>
        <p:spPr>
          <a:xfrm>
            <a:off x="325642" y="1095463"/>
            <a:ext cx="9340873" cy="4320598"/>
          </a:xfrm>
        </p:spPr>
        <p:txBody>
          <a:bodyPr>
            <a:noAutofit/>
          </a:bodyPr>
          <a:lstStyle/>
          <a:p>
            <a:r>
              <a:rPr lang="en-CA" sz="2400" dirty="0" smtClean="0">
                <a:latin typeface="Garamond" panose="02020404030301010803" pitchFamily="18" charset="0"/>
              </a:rPr>
              <a:t>The </a:t>
            </a:r>
            <a:r>
              <a:rPr lang="en-CA" sz="2400" dirty="0">
                <a:latin typeface="Garamond" panose="02020404030301010803" pitchFamily="18" charset="0"/>
              </a:rPr>
              <a:t>easier you make it for the reviewers, the more they want to fund </a:t>
            </a:r>
            <a:r>
              <a:rPr lang="en-CA" sz="2400" dirty="0" smtClean="0">
                <a:latin typeface="Garamond" panose="02020404030301010803" pitchFamily="18" charset="0"/>
              </a:rPr>
              <a:t>you; Clarity </a:t>
            </a:r>
            <a:r>
              <a:rPr lang="en-CA" sz="2400" dirty="0">
                <a:latin typeface="Garamond" panose="02020404030301010803" pitchFamily="18" charset="0"/>
              </a:rPr>
              <a:t>is hugely </a:t>
            </a:r>
            <a:r>
              <a:rPr lang="en-CA" sz="2400" dirty="0" smtClean="0">
                <a:latin typeface="Garamond" panose="02020404030301010803" pitchFamily="18" charset="0"/>
              </a:rPr>
              <a:t>important; Focus (avoid vagueness); Do-able/realistic idea (avoid overambitious research designs)</a:t>
            </a:r>
            <a:endParaRPr lang="en-US" sz="2400" dirty="0">
              <a:latin typeface="Garamond" panose="02020404030301010803" pitchFamily="18" charset="0"/>
            </a:endParaRPr>
          </a:p>
          <a:p>
            <a:r>
              <a:rPr lang="en-CA" sz="2400" dirty="0">
                <a:latin typeface="Garamond" panose="02020404030301010803" pitchFamily="18" charset="0"/>
              </a:rPr>
              <a:t>Captivate: something that will engage the reader (memorable); bring them in.</a:t>
            </a:r>
          </a:p>
          <a:p>
            <a:endParaRPr lang="en-US" sz="100" dirty="0">
              <a:latin typeface="Garamond" panose="02020404030301010803" pitchFamily="18" charset="0"/>
            </a:endParaRPr>
          </a:p>
          <a:p>
            <a:r>
              <a:rPr lang="en-CA" sz="2400" dirty="0">
                <a:latin typeface="Garamond" panose="02020404030301010803" pitchFamily="18" charset="0"/>
              </a:rPr>
              <a:t>Should be a short narrative, but one that can be followed from beginning to the end (research narrative)</a:t>
            </a:r>
          </a:p>
          <a:p>
            <a:endParaRPr lang="en-US" sz="100" dirty="0">
              <a:latin typeface="Garamond" panose="02020404030301010803" pitchFamily="18" charset="0"/>
            </a:endParaRPr>
          </a:p>
          <a:p>
            <a:r>
              <a:rPr lang="en-CA" sz="2400" dirty="0">
                <a:latin typeface="Garamond" panose="02020404030301010803" pitchFamily="18" charset="0"/>
              </a:rPr>
              <a:t>There must be order to the process: clear structure according to the selection criteria of the </a:t>
            </a:r>
            <a:r>
              <a:rPr lang="en-CA" sz="2400" dirty="0" smtClean="0">
                <a:latin typeface="Garamond" panose="02020404030301010803" pitchFamily="18" charset="0"/>
              </a:rPr>
              <a:t>grant</a:t>
            </a:r>
          </a:p>
          <a:p>
            <a:endParaRPr lang="en-CA" sz="100" dirty="0">
              <a:latin typeface="Garamond" panose="02020404030301010803" pitchFamily="18" charset="0"/>
            </a:endParaRPr>
          </a:p>
          <a:p>
            <a:r>
              <a:rPr lang="en-CA" sz="2400" dirty="0" smtClean="0">
                <a:latin typeface="Garamond" panose="02020404030301010803" pitchFamily="18" charset="0"/>
              </a:rPr>
              <a:t>In </a:t>
            </a:r>
            <a:r>
              <a:rPr lang="en-CA" sz="2400" dirty="0">
                <a:latin typeface="Garamond" panose="02020404030301010803" pitchFamily="18" charset="0"/>
              </a:rPr>
              <a:t>short, it should be a realistic, do-able topic that is highly focused and clear to the reviewers</a:t>
            </a:r>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4091760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1108</TotalTime>
  <Words>3128</Words>
  <Application>Microsoft Office PowerPoint</Application>
  <PresentationFormat>Widescreen</PresentationFormat>
  <Paragraphs>279</Paragraphs>
  <Slides>33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Garamond</vt:lpstr>
      <vt:lpstr>Trebuchet MS</vt:lpstr>
      <vt:lpstr>Wingdings</vt:lpstr>
      <vt:lpstr>Wingdings 3</vt:lpstr>
      <vt:lpstr>Facet</vt:lpstr>
      <vt:lpstr>Canada Graduate Scholarship – Doctoral Writing Workshop</vt:lpstr>
      <vt:lpstr>Land Acknowledgement</vt:lpstr>
      <vt:lpstr>Welcome</vt:lpstr>
      <vt:lpstr>Overview</vt:lpstr>
      <vt:lpstr>Eligibility:</vt:lpstr>
      <vt:lpstr>Reminders:</vt:lpstr>
      <vt:lpstr>Why do some applications receive funding over others?</vt:lpstr>
      <vt:lpstr>Why do some applications receive funding over others?</vt:lpstr>
      <vt:lpstr>Grant writing: Do’s</vt:lpstr>
      <vt:lpstr>Grant writing: Do’s</vt:lpstr>
      <vt:lpstr>Grant writing: Do’s</vt:lpstr>
      <vt:lpstr>Grant writing: Do’s</vt:lpstr>
      <vt:lpstr>Grant writing: Don’ts</vt:lpstr>
      <vt:lpstr>Grant writing: Don’ts</vt:lpstr>
      <vt:lpstr>Grant writing: Don’ts</vt:lpstr>
      <vt:lpstr>CGS-D CIHR application: Formatting</vt:lpstr>
      <vt:lpstr>CGS-D NSERC application: Formatting</vt:lpstr>
      <vt:lpstr>CGS-D SSHRC application: Formatting</vt:lpstr>
      <vt:lpstr>CGS-D Written Attachments</vt:lpstr>
      <vt:lpstr>Cecile Bandenhorst and the Problem Purpose Statement</vt:lpstr>
      <vt:lpstr>How to build a research proposal </vt:lpstr>
      <vt:lpstr>How to build a research proposal </vt:lpstr>
      <vt:lpstr>How to build a research proposal </vt:lpstr>
      <vt:lpstr>How to build a contributions page: </vt:lpstr>
      <vt:lpstr>How to build a contributions page: </vt:lpstr>
      <vt:lpstr>How to build a contributions page: </vt:lpstr>
      <vt:lpstr>How to build a contributions page: </vt:lpstr>
      <vt:lpstr>How to build a contributions page: </vt:lpstr>
      <vt:lpstr>How to build a contributions page: </vt:lpstr>
      <vt:lpstr>Editing Tips: </vt:lpstr>
      <vt:lpstr>Reminders:</vt:lpstr>
      <vt:lpstr>PowerPoint Presentation</vt:lpstr>
      <vt:lpstr>PowerPoint Presentation</vt:lpstr>
    </vt:vector>
  </TitlesOfParts>
  <Company>Memorial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Vanier Grant Writing Workshop</dc:title>
  <dc:creator>Arbour, Chelsee</dc:creator>
  <cp:lastModifiedBy>Arbour, Chelsee</cp:lastModifiedBy>
  <cp:revision>69</cp:revision>
  <dcterms:created xsi:type="dcterms:W3CDTF">2021-07-26T16:52:07Z</dcterms:created>
  <dcterms:modified xsi:type="dcterms:W3CDTF">2021-10-04T12:16:24Z</dcterms:modified>
</cp:coreProperties>
</file>