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67DF5-D3D6-482A-9314-D4301C0F94FA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C7FEECA-510B-49CD-866C-B6C67B3AF3BD}">
      <dgm:prSet/>
      <dgm:spPr/>
      <dgm:t>
        <a:bodyPr/>
        <a:lstStyle/>
        <a:p>
          <a:r>
            <a:rPr lang="en-US"/>
            <a:t>Major categories </a:t>
          </a:r>
        </a:p>
      </dgm:t>
    </dgm:pt>
    <dgm:pt modelId="{7C1321B7-F809-4714-B626-628ACB2F1FED}" type="parTrans" cxnId="{E543AB33-4EEA-4F41-83A5-7196382D6ACC}">
      <dgm:prSet/>
      <dgm:spPr/>
      <dgm:t>
        <a:bodyPr/>
        <a:lstStyle/>
        <a:p>
          <a:endParaRPr lang="en-US"/>
        </a:p>
      </dgm:t>
    </dgm:pt>
    <dgm:pt modelId="{14E12DF0-3400-49EF-B1C0-0E27792314FD}" type="sibTrans" cxnId="{E543AB33-4EEA-4F41-83A5-7196382D6ACC}">
      <dgm:prSet/>
      <dgm:spPr/>
      <dgm:t>
        <a:bodyPr/>
        <a:lstStyle/>
        <a:p>
          <a:endParaRPr lang="en-US"/>
        </a:p>
      </dgm:t>
    </dgm:pt>
    <dgm:pt modelId="{91E13DB9-6203-47A7-8BD0-54A676F6E87E}">
      <dgm:prSet/>
      <dgm:spPr/>
      <dgm:t>
        <a:bodyPr/>
        <a:lstStyle/>
        <a:p>
          <a:r>
            <a:rPr lang="en-US"/>
            <a:t>General medical journals </a:t>
          </a:r>
        </a:p>
      </dgm:t>
    </dgm:pt>
    <dgm:pt modelId="{1BA51893-B930-4608-BBB2-C3702294910F}" type="parTrans" cxnId="{4A72DF79-9896-4C76-9624-914478DFE989}">
      <dgm:prSet/>
      <dgm:spPr/>
      <dgm:t>
        <a:bodyPr/>
        <a:lstStyle/>
        <a:p>
          <a:endParaRPr lang="en-US"/>
        </a:p>
      </dgm:t>
    </dgm:pt>
    <dgm:pt modelId="{3EFE1A04-CB5E-4F9C-830D-841D0E791DE7}" type="sibTrans" cxnId="{4A72DF79-9896-4C76-9624-914478DFE989}">
      <dgm:prSet/>
      <dgm:spPr/>
      <dgm:t>
        <a:bodyPr/>
        <a:lstStyle/>
        <a:p>
          <a:endParaRPr lang="en-US"/>
        </a:p>
      </dgm:t>
    </dgm:pt>
    <dgm:pt modelId="{BD1CCD5D-6B84-4C1F-84E3-800FE301E468}">
      <dgm:prSet/>
      <dgm:spPr/>
      <dgm:t>
        <a:bodyPr/>
        <a:lstStyle/>
        <a:p>
          <a:r>
            <a:rPr lang="en-US"/>
            <a:t>Subspecialty journals </a:t>
          </a:r>
        </a:p>
      </dgm:t>
    </dgm:pt>
    <dgm:pt modelId="{79C4EAA7-F190-4696-8D8F-F2E860D95311}" type="parTrans" cxnId="{A0E476EE-414E-4246-8C46-5E6761D10D54}">
      <dgm:prSet/>
      <dgm:spPr/>
      <dgm:t>
        <a:bodyPr/>
        <a:lstStyle/>
        <a:p>
          <a:endParaRPr lang="en-US"/>
        </a:p>
      </dgm:t>
    </dgm:pt>
    <dgm:pt modelId="{86390D71-2251-4AEE-8703-A77EEF926D08}" type="sibTrans" cxnId="{A0E476EE-414E-4246-8C46-5E6761D10D54}">
      <dgm:prSet/>
      <dgm:spPr/>
      <dgm:t>
        <a:bodyPr/>
        <a:lstStyle/>
        <a:p>
          <a:endParaRPr lang="en-US"/>
        </a:p>
      </dgm:t>
    </dgm:pt>
    <dgm:pt modelId="{9178A2C5-6502-4A12-8F37-8DFB74FCEFAF}">
      <dgm:prSet/>
      <dgm:spPr/>
      <dgm:t>
        <a:bodyPr/>
        <a:lstStyle/>
        <a:p>
          <a:r>
            <a:rPr lang="en-US"/>
            <a:t>Methodologically-oriented journals </a:t>
          </a:r>
        </a:p>
      </dgm:t>
    </dgm:pt>
    <dgm:pt modelId="{5F03EA83-4A42-4455-9F47-DC1B0D157AB9}" type="parTrans" cxnId="{24E19501-1F2A-4371-955B-2EFA566E7624}">
      <dgm:prSet/>
      <dgm:spPr/>
      <dgm:t>
        <a:bodyPr/>
        <a:lstStyle/>
        <a:p>
          <a:endParaRPr lang="en-US"/>
        </a:p>
      </dgm:t>
    </dgm:pt>
    <dgm:pt modelId="{8739C0C9-50BD-410C-AF8A-FE74B77B9F80}" type="sibTrans" cxnId="{24E19501-1F2A-4371-955B-2EFA566E7624}">
      <dgm:prSet/>
      <dgm:spPr/>
      <dgm:t>
        <a:bodyPr/>
        <a:lstStyle/>
        <a:p>
          <a:endParaRPr lang="en-US"/>
        </a:p>
      </dgm:t>
    </dgm:pt>
    <dgm:pt modelId="{8A5F3F59-72C7-47A3-AD9E-247FEB8680CB}">
      <dgm:prSet/>
      <dgm:spPr/>
      <dgm:t>
        <a:bodyPr/>
        <a:lstStyle/>
        <a:p>
          <a:r>
            <a:rPr lang="en-US"/>
            <a:t>Writing should be targeted to the journal </a:t>
          </a:r>
        </a:p>
      </dgm:t>
    </dgm:pt>
    <dgm:pt modelId="{A17A7BCF-4136-413C-A83E-FD1654101702}" type="parTrans" cxnId="{1A834EA6-0370-4381-A708-5A3C0DE351D0}">
      <dgm:prSet/>
      <dgm:spPr/>
      <dgm:t>
        <a:bodyPr/>
        <a:lstStyle/>
        <a:p>
          <a:endParaRPr lang="en-US"/>
        </a:p>
      </dgm:t>
    </dgm:pt>
    <dgm:pt modelId="{EB7CA120-8A7B-4D12-8231-572A9ED7D4A9}" type="sibTrans" cxnId="{1A834EA6-0370-4381-A708-5A3C0DE351D0}">
      <dgm:prSet/>
      <dgm:spPr/>
      <dgm:t>
        <a:bodyPr/>
        <a:lstStyle/>
        <a:p>
          <a:endParaRPr lang="en-US"/>
        </a:p>
      </dgm:t>
    </dgm:pt>
    <dgm:pt modelId="{3DF30683-8F97-489F-ACCA-AE251360836B}" type="pres">
      <dgm:prSet presAssocID="{5E767DF5-D3D6-482A-9314-D4301C0F94FA}" presName="Name0" presStyleCnt="0">
        <dgm:presLayoutVars>
          <dgm:dir/>
          <dgm:animLvl val="lvl"/>
          <dgm:resizeHandles val="exact"/>
        </dgm:presLayoutVars>
      </dgm:prSet>
      <dgm:spPr/>
    </dgm:pt>
    <dgm:pt modelId="{5DAD4ED6-F924-4545-A6D4-3443376453D5}" type="pres">
      <dgm:prSet presAssocID="{8A5F3F59-72C7-47A3-AD9E-247FEB8680CB}" presName="boxAndChildren" presStyleCnt="0"/>
      <dgm:spPr/>
    </dgm:pt>
    <dgm:pt modelId="{A7825604-5BB2-4F5D-9D7B-D0BB765EF6E9}" type="pres">
      <dgm:prSet presAssocID="{8A5F3F59-72C7-47A3-AD9E-247FEB8680CB}" presName="parentTextBox" presStyleLbl="node1" presStyleIdx="0" presStyleCnt="2"/>
      <dgm:spPr/>
    </dgm:pt>
    <dgm:pt modelId="{C1AB2B0F-ADFA-4DA2-B542-2463DC96CCF2}" type="pres">
      <dgm:prSet presAssocID="{14E12DF0-3400-49EF-B1C0-0E27792314FD}" presName="sp" presStyleCnt="0"/>
      <dgm:spPr/>
    </dgm:pt>
    <dgm:pt modelId="{C5340802-E245-4D29-B9DE-FBE5E544D043}" type="pres">
      <dgm:prSet presAssocID="{EC7FEECA-510B-49CD-866C-B6C67B3AF3BD}" presName="arrowAndChildren" presStyleCnt="0"/>
      <dgm:spPr/>
    </dgm:pt>
    <dgm:pt modelId="{9B0B07C7-A364-43F2-989E-E6ED58A3E688}" type="pres">
      <dgm:prSet presAssocID="{EC7FEECA-510B-49CD-866C-B6C67B3AF3BD}" presName="parentTextArrow" presStyleLbl="node1" presStyleIdx="0" presStyleCnt="2"/>
      <dgm:spPr/>
    </dgm:pt>
    <dgm:pt modelId="{98598540-B86B-43AE-9E7F-012A06733C73}" type="pres">
      <dgm:prSet presAssocID="{EC7FEECA-510B-49CD-866C-B6C67B3AF3BD}" presName="arrow" presStyleLbl="node1" presStyleIdx="1" presStyleCnt="2"/>
      <dgm:spPr/>
    </dgm:pt>
    <dgm:pt modelId="{8F3C087C-E280-4F1F-9A05-064CA521A3DF}" type="pres">
      <dgm:prSet presAssocID="{EC7FEECA-510B-49CD-866C-B6C67B3AF3BD}" presName="descendantArrow" presStyleCnt="0"/>
      <dgm:spPr/>
    </dgm:pt>
    <dgm:pt modelId="{0642E887-530C-4FAA-ABFB-055D3245A215}" type="pres">
      <dgm:prSet presAssocID="{91E13DB9-6203-47A7-8BD0-54A676F6E87E}" presName="childTextArrow" presStyleLbl="fgAccFollowNode1" presStyleIdx="0" presStyleCnt="3">
        <dgm:presLayoutVars>
          <dgm:bulletEnabled val="1"/>
        </dgm:presLayoutVars>
      </dgm:prSet>
      <dgm:spPr/>
    </dgm:pt>
    <dgm:pt modelId="{01E46A42-BBE2-4CC4-89A3-76212F54DABD}" type="pres">
      <dgm:prSet presAssocID="{BD1CCD5D-6B84-4C1F-84E3-800FE301E468}" presName="childTextArrow" presStyleLbl="fgAccFollowNode1" presStyleIdx="1" presStyleCnt="3">
        <dgm:presLayoutVars>
          <dgm:bulletEnabled val="1"/>
        </dgm:presLayoutVars>
      </dgm:prSet>
      <dgm:spPr/>
    </dgm:pt>
    <dgm:pt modelId="{D996068B-B2BA-4049-B355-D9567CB49971}" type="pres">
      <dgm:prSet presAssocID="{9178A2C5-6502-4A12-8F37-8DFB74FCEFAF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24E19501-1F2A-4371-955B-2EFA566E7624}" srcId="{EC7FEECA-510B-49CD-866C-B6C67B3AF3BD}" destId="{9178A2C5-6502-4A12-8F37-8DFB74FCEFAF}" srcOrd="2" destOrd="0" parTransId="{5F03EA83-4A42-4455-9F47-DC1B0D157AB9}" sibTransId="{8739C0C9-50BD-410C-AF8A-FE74B77B9F80}"/>
    <dgm:cxn modelId="{16D70511-3E9F-45C1-A41B-09D8DD48FEF8}" type="presOf" srcId="{9178A2C5-6502-4A12-8F37-8DFB74FCEFAF}" destId="{D996068B-B2BA-4049-B355-D9567CB49971}" srcOrd="0" destOrd="0" presId="urn:microsoft.com/office/officeart/2005/8/layout/process4"/>
    <dgm:cxn modelId="{30BAEC1F-4025-4E07-AE36-103602E0F4BB}" type="presOf" srcId="{91E13DB9-6203-47A7-8BD0-54A676F6E87E}" destId="{0642E887-530C-4FAA-ABFB-055D3245A215}" srcOrd="0" destOrd="0" presId="urn:microsoft.com/office/officeart/2005/8/layout/process4"/>
    <dgm:cxn modelId="{3542232D-79BB-4A95-94B0-9F436BF7E5FE}" type="presOf" srcId="{EC7FEECA-510B-49CD-866C-B6C67B3AF3BD}" destId="{9B0B07C7-A364-43F2-989E-E6ED58A3E688}" srcOrd="0" destOrd="0" presId="urn:microsoft.com/office/officeart/2005/8/layout/process4"/>
    <dgm:cxn modelId="{E543AB33-4EEA-4F41-83A5-7196382D6ACC}" srcId="{5E767DF5-D3D6-482A-9314-D4301C0F94FA}" destId="{EC7FEECA-510B-49CD-866C-B6C67B3AF3BD}" srcOrd="0" destOrd="0" parTransId="{7C1321B7-F809-4714-B626-628ACB2F1FED}" sibTransId="{14E12DF0-3400-49EF-B1C0-0E27792314FD}"/>
    <dgm:cxn modelId="{4A72DF79-9896-4C76-9624-914478DFE989}" srcId="{EC7FEECA-510B-49CD-866C-B6C67B3AF3BD}" destId="{91E13DB9-6203-47A7-8BD0-54A676F6E87E}" srcOrd="0" destOrd="0" parTransId="{1BA51893-B930-4608-BBB2-C3702294910F}" sibTransId="{3EFE1A04-CB5E-4F9C-830D-841D0E791DE7}"/>
    <dgm:cxn modelId="{6DBA4E8C-52C7-403A-9B2C-3E7BC6ABEAB6}" type="presOf" srcId="{8A5F3F59-72C7-47A3-AD9E-247FEB8680CB}" destId="{A7825604-5BB2-4F5D-9D7B-D0BB765EF6E9}" srcOrd="0" destOrd="0" presId="urn:microsoft.com/office/officeart/2005/8/layout/process4"/>
    <dgm:cxn modelId="{1A834EA6-0370-4381-A708-5A3C0DE351D0}" srcId="{5E767DF5-D3D6-482A-9314-D4301C0F94FA}" destId="{8A5F3F59-72C7-47A3-AD9E-247FEB8680CB}" srcOrd="1" destOrd="0" parTransId="{A17A7BCF-4136-413C-A83E-FD1654101702}" sibTransId="{EB7CA120-8A7B-4D12-8231-572A9ED7D4A9}"/>
    <dgm:cxn modelId="{0EF590A9-2182-4408-9F5B-1400968E4F06}" type="presOf" srcId="{5E767DF5-D3D6-482A-9314-D4301C0F94FA}" destId="{3DF30683-8F97-489F-ACCA-AE251360836B}" srcOrd="0" destOrd="0" presId="urn:microsoft.com/office/officeart/2005/8/layout/process4"/>
    <dgm:cxn modelId="{7C5825C2-2E92-425A-A3C3-01A92B35FB11}" type="presOf" srcId="{BD1CCD5D-6B84-4C1F-84E3-800FE301E468}" destId="{01E46A42-BBE2-4CC4-89A3-76212F54DABD}" srcOrd="0" destOrd="0" presId="urn:microsoft.com/office/officeart/2005/8/layout/process4"/>
    <dgm:cxn modelId="{7559BBCB-8CED-4B1E-BB19-91F723B97834}" type="presOf" srcId="{EC7FEECA-510B-49CD-866C-B6C67B3AF3BD}" destId="{98598540-B86B-43AE-9E7F-012A06733C73}" srcOrd="1" destOrd="0" presId="urn:microsoft.com/office/officeart/2005/8/layout/process4"/>
    <dgm:cxn modelId="{A0E476EE-414E-4246-8C46-5E6761D10D54}" srcId="{EC7FEECA-510B-49CD-866C-B6C67B3AF3BD}" destId="{BD1CCD5D-6B84-4C1F-84E3-800FE301E468}" srcOrd="1" destOrd="0" parTransId="{79C4EAA7-F190-4696-8D8F-F2E860D95311}" sibTransId="{86390D71-2251-4AEE-8703-A77EEF926D08}"/>
    <dgm:cxn modelId="{27FB51C8-45F9-4321-9BDF-2BA046BD0A91}" type="presParOf" srcId="{3DF30683-8F97-489F-ACCA-AE251360836B}" destId="{5DAD4ED6-F924-4545-A6D4-3443376453D5}" srcOrd="0" destOrd="0" presId="urn:microsoft.com/office/officeart/2005/8/layout/process4"/>
    <dgm:cxn modelId="{8893024F-4640-4507-9AE5-F1FC4F28C276}" type="presParOf" srcId="{5DAD4ED6-F924-4545-A6D4-3443376453D5}" destId="{A7825604-5BB2-4F5D-9D7B-D0BB765EF6E9}" srcOrd="0" destOrd="0" presId="urn:microsoft.com/office/officeart/2005/8/layout/process4"/>
    <dgm:cxn modelId="{0C2B17C9-FC81-4C87-A194-B335C9DC4FD0}" type="presParOf" srcId="{3DF30683-8F97-489F-ACCA-AE251360836B}" destId="{C1AB2B0F-ADFA-4DA2-B542-2463DC96CCF2}" srcOrd="1" destOrd="0" presId="urn:microsoft.com/office/officeart/2005/8/layout/process4"/>
    <dgm:cxn modelId="{9AA52AD8-A1EC-4083-A805-9BC9FD1C915E}" type="presParOf" srcId="{3DF30683-8F97-489F-ACCA-AE251360836B}" destId="{C5340802-E245-4D29-B9DE-FBE5E544D043}" srcOrd="2" destOrd="0" presId="urn:microsoft.com/office/officeart/2005/8/layout/process4"/>
    <dgm:cxn modelId="{6130A097-4039-4241-9A22-4A87C8E48149}" type="presParOf" srcId="{C5340802-E245-4D29-B9DE-FBE5E544D043}" destId="{9B0B07C7-A364-43F2-989E-E6ED58A3E688}" srcOrd="0" destOrd="0" presId="urn:microsoft.com/office/officeart/2005/8/layout/process4"/>
    <dgm:cxn modelId="{F684CD50-6A61-41CE-B553-FB7C492A0219}" type="presParOf" srcId="{C5340802-E245-4D29-B9DE-FBE5E544D043}" destId="{98598540-B86B-43AE-9E7F-012A06733C73}" srcOrd="1" destOrd="0" presId="urn:microsoft.com/office/officeart/2005/8/layout/process4"/>
    <dgm:cxn modelId="{5D06273B-AEC2-4334-8656-A8AC09C78AEF}" type="presParOf" srcId="{C5340802-E245-4D29-B9DE-FBE5E544D043}" destId="{8F3C087C-E280-4F1F-9A05-064CA521A3DF}" srcOrd="2" destOrd="0" presId="urn:microsoft.com/office/officeart/2005/8/layout/process4"/>
    <dgm:cxn modelId="{33579413-D6D0-4769-A392-1F0FB447C1D5}" type="presParOf" srcId="{8F3C087C-E280-4F1F-9A05-064CA521A3DF}" destId="{0642E887-530C-4FAA-ABFB-055D3245A215}" srcOrd="0" destOrd="0" presId="urn:microsoft.com/office/officeart/2005/8/layout/process4"/>
    <dgm:cxn modelId="{4E8DC0EC-D9CD-476B-91D7-53055ADCE2F4}" type="presParOf" srcId="{8F3C087C-E280-4F1F-9A05-064CA521A3DF}" destId="{01E46A42-BBE2-4CC4-89A3-76212F54DABD}" srcOrd="1" destOrd="0" presId="urn:microsoft.com/office/officeart/2005/8/layout/process4"/>
    <dgm:cxn modelId="{6586435C-5958-4E9F-9853-7C4348FBCDB2}" type="presParOf" srcId="{8F3C087C-E280-4F1F-9A05-064CA521A3DF}" destId="{D996068B-B2BA-4049-B355-D9567CB4997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9D8B1F-2A17-4913-A3DA-ED60448EE1D2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4DCD50-B015-40B7-B3CA-98EB30CBA780}">
      <dgm:prSet/>
      <dgm:spPr/>
      <dgm:t>
        <a:bodyPr/>
        <a:lstStyle/>
        <a:p>
          <a:r>
            <a:rPr lang="en-US"/>
            <a:t>Generally, the first author is responsible for the majority of the writing, especially the first draft </a:t>
          </a:r>
        </a:p>
      </dgm:t>
    </dgm:pt>
    <dgm:pt modelId="{0B819A41-20FE-4978-AE82-B9D736D99F79}" type="parTrans" cxnId="{B980553D-8C63-4F8F-81DA-38FB0E3C509C}">
      <dgm:prSet/>
      <dgm:spPr/>
      <dgm:t>
        <a:bodyPr/>
        <a:lstStyle/>
        <a:p>
          <a:endParaRPr lang="en-US"/>
        </a:p>
      </dgm:t>
    </dgm:pt>
    <dgm:pt modelId="{AE30CF40-97C1-4955-A690-BD3A4EA2601C}" type="sibTrans" cxnId="{B980553D-8C63-4F8F-81DA-38FB0E3C509C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8BD1E395-7385-4BF9-A182-A1196D3D3E60}">
      <dgm:prSet/>
      <dgm:spPr/>
      <dgm:t>
        <a:bodyPr/>
        <a:lstStyle/>
        <a:p>
          <a:r>
            <a:rPr lang="en-US" dirty="0"/>
            <a:t>Generally, the senior author is the supervisor or mentor of the first author and is last</a:t>
          </a:r>
        </a:p>
      </dgm:t>
    </dgm:pt>
    <dgm:pt modelId="{0DA2A78C-801A-4F7F-B1B7-D41834F77F6A}" type="parTrans" cxnId="{E34083E6-10B1-486B-9E1F-C8A2792F98A9}">
      <dgm:prSet/>
      <dgm:spPr/>
      <dgm:t>
        <a:bodyPr/>
        <a:lstStyle/>
        <a:p>
          <a:endParaRPr lang="en-US"/>
        </a:p>
      </dgm:t>
    </dgm:pt>
    <dgm:pt modelId="{12EDEF35-FE3A-49B0-A28A-8C26AF47069C}" type="sibTrans" cxnId="{E34083E6-10B1-486B-9E1F-C8A2792F98A9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681A90FE-ECD6-4105-99AD-704147996626}">
      <dgm:prSet/>
      <dgm:spPr/>
      <dgm:t>
        <a:bodyPr/>
        <a:lstStyle/>
        <a:p>
          <a:r>
            <a:rPr lang="en-US"/>
            <a:t>The middle authors should have provided intellectual input that justifies being listed as an author </a:t>
          </a:r>
        </a:p>
      </dgm:t>
    </dgm:pt>
    <dgm:pt modelId="{6D056188-B754-4068-86D3-A5D6298AC97A}" type="parTrans" cxnId="{B0EFBF28-FF6F-4D88-A474-DDF5B2DCAE00}">
      <dgm:prSet/>
      <dgm:spPr/>
      <dgm:t>
        <a:bodyPr/>
        <a:lstStyle/>
        <a:p>
          <a:endParaRPr lang="en-US"/>
        </a:p>
      </dgm:t>
    </dgm:pt>
    <dgm:pt modelId="{D32FC180-039F-451C-AC83-B2A82732279F}" type="sibTrans" cxnId="{B0EFBF28-FF6F-4D88-A474-DDF5B2DCAE00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90724132-5F7C-454F-B958-B907BA1D8258}">
      <dgm:prSet/>
      <dgm:spPr/>
      <dgm:t>
        <a:bodyPr/>
        <a:lstStyle/>
        <a:p>
          <a:r>
            <a:rPr lang="en-US"/>
            <a:t>In the event of equal contributions, you may ask to include “Authors X and Y contributed equally”</a:t>
          </a:r>
        </a:p>
      </dgm:t>
    </dgm:pt>
    <dgm:pt modelId="{EC32144F-4668-4447-BF6D-CEC41A12B7F3}" type="parTrans" cxnId="{AFA9C0CD-B72A-4D49-9913-49AA3E553C6D}">
      <dgm:prSet/>
      <dgm:spPr/>
      <dgm:t>
        <a:bodyPr/>
        <a:lstStyle/>
        <a:p>
          <a:endParaRPr lang="en-US"/>
        </a:p>
      </dgm:t>
    </dgm:pt>
    <dgm:pt modelId="{4252EE53-CAC7-46EB-A520-4D52A3A8FA62}" type="sibTrans" cxnId="{AFA9C0CD-B72A-4D49-9913-49AA3E553C6D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489E6CEB-489A-4C0F-ADF6-31AB40A2545A}" type="pres">
      <dgm:prSet presAssocID="{489D8B1F-2A17-4913-A3DA-ED60448EE1D2}" presName="Name0" presStyleCnt="0">
        <dgm:presLayoutVars>
          <dgm:animLvl val="lvl"/>
          <dgm:resizeHandles val="exact"/>
        </dgm:presLayoutVars>
      </dgm:prSet>
      <dgm:spPr/>
    </dgm:pt>
    <dgm:pt modelId="{6D241302-C632-4EAA-AAAE-0EB857549D55}" type="pres">
      <dgm:prSet presAssocID="{A94DCD50-B015-40B7-B3CA-98EB30CBA780}" presName="compositeNode" presStyleCnt="0">
        <dgm:presLayoutVars>
          <dgm:bulletEnabled val="1"/>
        </dgm:presLayoutVars>
      </dgm:prSet>
      <dgm:spPr/>
    </dgm:pt>
    <dgm:pt modelId="{B9282FFD-6D3D-4B6B-9A4B-2F1307DD3C14}" type="pres">
      <dgm:prSet presAssocID="{A94DCD50-B015-40B7-B3CA-98EB30CBA780}" presName="bgRect" presStyleLbl="bgAccFollowNode1" presStyleIdx="0" presStyleCnt="4"/>
      <dgm:spPr/>
    </dgm:pt>
    <dgm:pt modelId="{4B2BDA28-9A5E-451E-A55E-AF624981CBE9}" type="pres">
      <dgm:prSet presAssocID="{AE30CF40-97C1-4955-A690-BD3A4EA2601C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EBB4C43D-143A-4210-97D6-D6ECCDC31A12}" type="pres">
      <dgm:prSet presAssocID="{A94DCD50-B015-40B7-B3CA-98EB30CBA780}" presName="bottomLine" presStyleLbl="alignNode1" presStyleIdx="1" presStyleCnt="8">
        <dgm:presLayoutVars/>
      </dgm:prSet>
      <dgm:spPr/>
    </dgm:pt>
    <dgm:pt modelId="{780B3981-257C-4BD1-B79A-F6A1A3FE2484}" type="pres">
      <dgm:prSet presAssocID="{A94DCD50-B015-40B7-B3CA-98EB30CBA780}" presName="nodeText" presStyleLbl="bgAccFollowNode1" presStyleIdx="0" presStyleCnt="4">
        <dgm:presLayoutVars>
          <dgm:bulletEnabled val="1"/>
        </dgm:presLayoutVars>
      </dgm:prSet>
      <dgm:spPr/>
    </dgm:pt>
    <dgm:pt modelId="{71815D6F-F5AF-41A7-A25E-5AA15FC6C6E4}" type="pres">
      <dgm:prSet presAssocID="{AE30CF40-97C1-4955-A690-BD3A4EA2601C}" presName="sibTrans" presStyleCnt="0"/>
      <dgm:spPr/>
    </dgm:pt>
    <dgm:pt modelId="{259CC605-B97E-4F48-B03E-D4DFF0B01C96}" type="pres">
      <dgm:prSet presAssocID="{8BD1E395-7385-4BF9-A182-A1196D3D3E60}" presName="compositeNode" presStyleCnt="0">
        <dgm:presLayoutVars>
          <dgm:bulletEnabled val="1"/>
        </dgm:presLayoutVars>
      </dgm:prSet>
      <dgm:spPr/>
    </dgm:pt>
    <dgm:pt modelId="{C91474DD-4EC7-4CA1-A392-60F0B8C3210F}" type="pres">
      <dgm:prSet presAssocID="{8BD1E395-7385-4BF9-A182-A1196D3D3E60}" presName="bgRect" presStyleLbl="bgAccFollowNode1" presStyleIdx="1" presStyleCnt="4"/>
      <dgm:spPr/>
    </dgm:pt>
    <dgm:pt modelId="{BA4B36A2-F14A-4B0C-A6BE-9ECC3DF4D75D}" type="pres">
      <dgm:prSet presAssocID="{12EDEF35-FE3A-49B0-A28A-8C26AF47069C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2F90F1AB-6746-4459-8501-0C33CD21ADC9}" type="pres">
      <dgm:prSet presAssocID="{8BD1E395-7385-4BF9-A182-A1196D3D3E60}" presName="bottomLine" presStyleLbl="alignNode1" presStyleIdx="3" presStyleCnt="8">
        <dgm:presLayoutVars/>
      </dgm:prSet>
      <dgm:spPr/>
    </dgm:pt>
    <dgm:pt modelId="{E23AD59F-7C57-469F-BB0B-F964A8888F38}" type="pres">
      <dgm:prSet presAssocID="{8BD1E395-7385-4BF9-A182-A1196D3D3E60}" presName="nodeText" presStyleLbl="bgAccFollowNode1" presStyleIdx="1" presStyleCnt="4">
        <dgm:presLayoutVars>
          <dgm:bulletEnabled val="1"/>
        </dgm:presLayoutVars>
      </dgm:prSet>
      <dgm:spPr/>
    </dgm:pt>
    <dgm:pt modelId="{68637655-8EDF-484C-B048-9C10D61C6EBF}" type="pres">
      <dgm:prSet presAssocID="{12EDEF35-FE3A-49B0-A28A-8C26AF47069C}" presName="sibTrans" presStyleCnt="0"/>
      <dgm:spPr/>
    </dgm:pt>
    <dgm:pt modelId="{9D504C58-0732-4153-9D76-C5CB844F8FFB}" type="pres">
      <dgm:prSet presAssocID="{681A90FE-ECD6-4105-99AD-704147996626}" presName="compositeNode" presStyleCnt="0">
        <dgm:presLayoutVars>
          <dgm:bulletEnabled val="1"/>
        </dgm:presLayoutVars>
      </dgm:prSet>
      <dgm:spPr/>
    </dgm:pt>
    <dgm:pt modelId="{32D5A14A-2AE4-4401-8693-F36D4D0E296F}" type="pres">
      <dgm:prSet presAssocID="{681A90FE-ECD6-4105-99AD-704147996626}" presName="bgRect" presStyleLbl="bgAccFollowNode1" presStyleIdx="2" presStyleCnt="4"/>
      <dgm:spPr/>
    </dgm:pt>
    <dgm:pt modelId="{050313B6-2834-42AF-A313-6BD307825BBC}" type="pres">
      <dgm:prSet presAssocID="{D32FC180-039F-451C-AC83-B2A82732279F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218A71A1-2ED6-4860-8F00-798AC891821D}" type="pres">
      <dgm:prSet presAssocID="{681A90FE-ECD6-4105-99AD-704147996626}" presName="bottomLine" presStyleLbl="alignNode1" presStyleIdx="5" presStyleCnt="8">
        <dgm:presLayoutVars/>
      </dgm:prSet>
      <dgm:spPr/>
    </dgm:pt>
    <dgm:pt modelId="{8D629506-1D15-439E-BCC9-52AD8522CBC0}" type="pres">
      <dgm:prSet presAssocID="{681A90FE-ECD6-4105-99AD-704147996626}" presName="nodeText" presStyleLbl="bgAccFollowNode1" presStyleIdx="2" presStyleCnt="4">
        <dgm:presLayoutVars>
          <dgm:bulletEnabled val="1"/>
        </dgm:presLayoutVars>
      </dgm:prSet>
      <dgm:spPr/>
    </dgm:pt>
    <dgm:pt modelId="{71E42BF1-AA4D-4F7F-8F51-B0D00A774D6C}" type="pres">
      <dgm:prSet presAssocID="{D32FC180-039F-451C-AC83-B2A82732279F}" presName="sibTrans" presStyleCnt="0"/>
      <dgm:spPr/>
    </dgm:pt>
    <dgm:pt modelId="{2DFF2367-E3F3-417F-BB5A-EBF006706B9D}" type="pres">
      <dgm:prSet presAssocID="{90724132-5F7C-454F-B958-B907BA1D8258}" presName="compositeNode" presStyleCnt="0">
        <dgm:presLayoutVars>
          <dgm:bulletEnabled val="1"/>
        </dgm:presLayoutVars>
      </dgm:prSet>
      <dgm:spPr/>
    </dgm:pt>
    <dgm:pt modelId="{CA1A817D-78B6-4918-A94C-10461A633C09}" type="pres">
      <dgm:prSet presAssocID="{90724132-5F7C-454F-B958-B907BA1D8258}" presName="bgRect" presStyleLbl="bgAccFollowNode1" presStyleIdx="3" presStyleCnt="4"/>
      <dgm:spPr/>
    </dgm:pt>
    <dgm:pt modelId="{16E871EE-14C9-448D-A3E1-AD013955D11E}" type="pres">
      <dgm:prSet presAssocID="{4252EE53-CAC7-46EB-A520-4D52A3A8FA62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87EB466A-9FFB-4BB1-A1EC-10D8C05B5882}" type="pres">
      <dgm:prSet presAssocID="{90724132-5F7C-454F-B958-B907BA1D8258}" presName="bottomLine" presStyleLbl="alignNode1" presStyleIdx="7" presStyleCnt="8">
        <dgm:presLayoutVars/>
      </dgm:prSet>
      <dgm:spPr/>
    </dgm:pt>
    <dgm:pt modelId="{A6F2133B-15DE-4C60-B820-DE6ADF1910F5}" type="pres">
      <dgm:prSet presAssocID="{90724132-5F7C-454F-B958-B907BA1D8258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D10D9001-23FA-4005-83FC-5BB8E8F756EF}" type="presOf" srcId="{681A90FE-ECD6-4105-99AD-704147996626}" destId="{32D5A14A-2AE4-4401-8693-F36D4D0E296F}" srcOrd="0" destOrd="0" presId="urn:microsoft.com/office/officeart/2016/7/layout/BasicLinearProcessNumbered"/>
    <dgm:cxn modelId="{D2E91205-C6C7-4E3E-B838-A0D1B25568B4}" type="presOf" srcId="{A94DCD50-B015-40B7-B3CA-98EB30CBA780}" destId="{B9282FFD-6D3D-4B6B-9A4B-2F1307DD3C14}" srcOrd="0" destOrd="0" presId="urn:microsoft.com/office/officeart/2016/7/layout/BasicLinearProcessNumbered"/>
    <dgm:cxn modelId="{0CD67E20-265B-42AB-BA4E-FD4E714248F5}" type="presOf" srcId="{489D8B1F-2A17-4913-A3DA-ED60448EE1D2}" destId="{489E6CEB-489A-4C0F-ADF6-31AB40A2545A}" srcOrd="0" destOrd="0" presId="urn:microsoft.com/office/officeart/2016/7/layout/BasicLinearProcessNumbered"/>
    <dgm:cxn modelId="{B0EFBF28-FF6F-4D88-A474-DDF5B2DCAE00}" srcId="{489D8B1F-2A17-4913-A3DA-ED60448EE1D2}" destId="{681A90FE-ECD6-4105-99AD-704147996626}" srcOrd="2" destOrd="0" parTransId="{6D056188-B754-4068-86D3-A5D6298AC97A}" sibTransId="{D32FC180-039F-451C-AC83-B2A82732279F}"/>
    <dgm:cxn modelId="{9C91E930-BABA-4369-917D-C52942F11649}" type="presOf" srcId="{A94DCD50-B015-40B7-B3CA-98EB30CBA780}" destId="{780B3981-257C-4BD1-B79A-F6A1A3FE2484}" srcOrd="1" destOrd="0" presId="urn:microsoft.com/office/officeart/2016/7/layout/BasicLinearProcessNumbered"/>
    <dgm:cxn modelId="{B980553D-8C63-4F8F-81DA-38FB0E3C509C}" srcId="{489D8B1F-2A17-4913-A3DA-ED60448EE1D2}" destId="{A94DCD50-B015-40B7-B3CA-98EB30CBA780}" srcOrd="0" destOrd="0" parTransId="{0B819A41-20FE-4978-AE82-B9D736D99F79}" sibTransId="{AE30CF40-97C1-4955-A690-BD3A4EA2601C}"/>
    <dgm:cxn modelId="{787B6645-26FD-4E6C-A905-648CD5982D3C}" type="presOf" srcId="{8BD1E395-7385-4BF9-A182-A1196D3D3E60}" destId="{E23AD59F-7C57-469F-BB0B-F964A8888F38}" srcOrd="1" destOrd="0" presId="urn:microsoft.com/office/officeart/2016/7/layout/BasicLinearProcessNumbered"/>
    <dgm:cxn modelId="{CC0CA372-77A4-44C0-8F40-70658A1C0CB5}" type="presOf" srcId="{AE30CF40-97C1-4955-A690-BD3A4EA2601C}" destId="{4B2BDA28-9A5E-451E-A55E-AF624981CBE9}" srcOrd="0" destOrd="0" presId="urn:microsoft.com/office/officeart/2016/7/layout/BasicLinearProcessNumbered"/>
    <dgm:cxn modelId="{0D46B973-2F8C-4255-BE39-4C25C69C70EB}" type="presOf" srcId="{12EDEF35-FE3A-49B0-A28A-8C26AF47069C}" destId="{BA4B36A2-F14A-4B0C-A6BE-9ECC3DF4D75D}" srcOrd="0" destOrd="0" presId="urn:microsoft.com/office/officeart/2016/7/layout/BasicLinearProcessNumbered"/>
    <dgm:cxn modelId="{2722D37E-F629-4BD9-9120-83AF2E2185C4}" type="presOf" srcId="{4252EE53-CAC7-46EB-A520-4D52A3A8FA62}" destId="{16E871EE-14C9-448D-A3E1-AD013955D11E}" srcOrd="0" destOrd="0" presId="urn:microsoft.com/office/officeart/2016/7/layout/BasicLinearProcessNumbered"/>
    <dgm:cxn modelId="{6FF125A7-29D9-4960-8E84-C6B5DC3A77F1}" type="presOf" srcId="{681A90FE-ECD6-4105-99AD-704147996626}" destId="{8D629506-1D15-439E-BCC9-52AD8522CBC0}" srcOrd="1" destOrd="0" presId="urn:microsoft.com/office/officeart/2016/7/layout/BasicLinearProcessNumbered"/>
    <dgm:cxn modelId="{AFA9C0CD-B72A-4D49-9913-49AA3E553C6D}" srcId="{489D8B1F-2A17-4913-A3DA-ED60448EE1D2}" destId="{90724132-5F7C-454F-B958-B907BA1D8258}" srcOrd="3" destOrd="0" parTransId="{EC32144F-4668-4447-BF6D-CEC41A12B7F3}" sibTransId="{4252EE53-CAC7-46EB-A520-4D52A3A8FA62}"/>
    <dgm:cxn modelId="{579E85E4-9935-41EE-8868-80C89F1BE3E8}" type="presOf" srcId="{8BD1E395-7385-4BF9-A182-A1196D3D3E60}" destId="{C91474DD-4EC7-4CA1-A392-60F0B8C3210F}" srcOrd="0" destOrd="0" presId="urn:microsoft.com/office/officeart/2016/7/layout/BasicLinearProcessNumbered"/>
    <dgm:cxn modelId="{E34083E6-10B1-486B-9E1F-C8A2792F98A9}" srcId="{489D8B1F-2A17-4913-A3DA-ED60448EE1D2}" destId="{8BD1E395-7385-4BF9-A182-A1196D3D3E60}" srcOrd="1" destOrd="0" parTransId="{0DA2A78C-801A-4F7F-B1B7-D41834F77F6A}" sibTransId="{12EDEF35-FE3A-49B0-A28A-8C26AF47069C}"/>
    <dgm:cxn modelId="{1C39FEEE-8611-4A22-8A29-7E59DF919BFA}" type="presOf" srcId="{90724132-5F7C-454F-B958-B907BA1D8258}" destId="{CA1A817D-78B6-4918-A94C-10461A633C09}" srcOrd="0" destOrd="0" presId="urn:microsoft.com/office/officeart/2016/7/layout/BasicLinearProcessNumbered"/>
    <dgm:cxn modelId="{59FA67F1-989B-48D0-8EC9-4A425126BADB}" type="presOf" srcId="{90724132-5F7C-454F-B958-B907BA1D8258}" destId="{A6F2133B-15DE-4C60-B820-DE6ADF1910F5}" srcOrd="1" destOrd="0" presId="urn:microsoft.com/office/officeart/2016/7/layout/BasicLinearProcessNumbered"/>
    <dgm:cxn modelId="{402E08FC-F247-411E-8DBA-413D5B8A2CC1}" type="presOf" srcId="{D32FC180-039F-451C-AC83-B2A82732279F}" destId="{050313B6-2834-42AF-A313-6BD307825BBC}" srcOrd="0" destOrd="0" presId="urn:microsoft.com/office/officeart/2016/7/layout/BasicLinearProcessNumbered"/>
    <dgm:cxn modelId="{11C157E8-6D23-428E-8E6A-B0B788439D91}" type="presParOf" srcId="{489E6CEB-489A-4C0F-ADF6-31AB40A2545A}" destId="{6D241302-C632-4EAA-AAAE-0EB857549D55}" srcOrd="0" destOrd="0" presId="urn:microsoft.com/office/officeart/2016/7/layout/BasicLinearProcessNumbered"/>
    <dgm:cxn modelId="{E5F083E3-F905-43A4-8DB0-267F62EBE3AE}" type="presParOf" srcId="{6D241302-C632-4EAA-AAAE-0EB857549D55}" destId="{B9282FFD-6D3D-4B6B-9A4B-2F1307DD3C14}" srcOrd="0" destOrd="0" presId="urn:microsoft.com/office/officeart/2016/7/layout/BasicLinearProcessNumbered"/>
    <dgm:cxn modelId="{63FAB4C1-2D9A-4E82-8CE1-10621FA1253D}" type="presParOf" srcId="{6D241302-C632-4EAA-AAAE-0EB857549D55}" destId="{4B2BDA28-9A5E-451E-A55E-AF624981CBE9}" srcOrd="1" destOrd="0" presId="urn:microsoft.com/office/officeart/2016/7/layout/BasicLinearProcessNumbered"/>
    <dgm:cxn modelId="{EE678728-95E6-4017-92D3-7C39DFE66DA4}" type="presParOf" srcId="{6D241302-C632-4EAA-AAAE-0EB857549D55}" destId="{EBB4C43D-143A-4210-97D6-D6ECCDC31A12}" srcOrd="2" destOrd="0" presId="urn:microsoft.com/office/officeart/2016/7/layout/BasicLinearProcessNumbered"/>
    <dgm:cxn modelId="{8B4ABF66-03B1-4FC1-AF80-70DE23CBD0CA}" type="presParOf" srcId="{6D241302-C632-4EAA-AAAE-0EB857549D55}" destId="{780B3981-257C-4BD1-B79A-F6A1A3FE2484}" srcOrd="3" destOrd="0" presId="urn:microsoft.com/office/officeart/2016/7/layout/BasicLinearProcessNumbered"/>
    <dgm:cxn modelId="{EE58E39F-39E5-49C4-A15E-D30C291A989E}" type="presParOf" srcId="{489E6CEB-489A-4C0F-ADF6-31AB40A2545A}" destId="{71815D6F-F5AF-41A7-A25E-5AA15FC6C6E4}" srcOrd="1" destOrd="0" presId="urn:microsoft.com/office/officeart/2016/7/layout/BasicLinearProcessNumbered"/>
    <dgm:cxn modelId="{6F7B3604-53BB-4A56-A605-7B60A1581A24}" type="presParOf" srcId="{489E6CEB-489A-4C0F-ADF6-31AB40A2545A}" destId="{259CC605-B97E-4F48-B03E-D4DFF0B01C96}" srcOrd="2" destOrd="0" presId="urn:microsoft.com/office/officeart/2016/7/layout/BasicLinearProcessNumbered"/>
    <dgm:cxn modelId="{08BBD56A-14A9-47A9-AC0F-A83F4728F18A}" type="presParOf" srcId="{259CC605-B97E-4F48-B03E-D4DFF0B01C96}" destId="{C91474DD-4EC7-4CA1-A392-60F0B8C3210F}" srcOrd="0" destOrd="0" presId="urn:microsoft.com/office/officeart/2016/7/layout/BasicLinearProcessNumbered"/>
    <dgm:cxn modelId="{58B4FD9F-5149-4F43-A2F0-332A9BEAAB86}" type="presParOf" srcId="{259CC605-B97E-4F48-B03E-D4DFF0B01C96}" destId="{BA4B36A2-F14A-4B0C-A6BE-9ECC3DF4D75D}" srcOrd="1" destOrd="0" presId="urn:microsoft.com/office/officeart/2016/7/layout/BasicLinearProcessNumbered"/>
    <dgm:cxn modelId="{EA95D4BB-8FD0-4373-AAF3-37658F87CCDC}" type="presParOf" srcId="{259CC605-B97E-4F48-B03E-D4DFF0B01C96}" destId="{2F90F1AB-6746-4459-8501-0C33CD21ADC9}" srcOrd="2" destOrd="0" presId="urn:microsoft.com/office/officeart/2016/7/layout/BasicLinearProcessNumbered"/>
    <dgm:cxn modelId="{2E6D32C6-4BA7-4FF4-8AEF-543975513760}" type="presParOf" srcId="{259CC605-B97E-4F48-B03E-D4DFF0B01C96}" destId="{E23AD59F-7C57-469F-BB0B-F964A8888F38}" srcOrd="3" destOrd="0" presId="urn:microsoft.com/office/officeart/2016/7/layout/BasicLinearProcessNumbered"/>
    <dgm:cxn modelId="{C880E4B2-4774-45B3-81F7-5F16595E2EAD}" type="presParOf" srcId="{489E6CEB-489A-4C0F-ADF6-31AB40A2545A}" destId="{68637655-8EDF-484C-B048-9C10D61C6EBF}" srcOrd="3" destOrd="0" presId="urn:microsoft.com/office/officeart/2016/7/layout/BasicLinearProcessNumbered"/>
    <dgm:cxn modelId="{35B2DC75-C0A8-41C1-B13E-A398D876E283}" type="presParOf" srcId="{489E6CEB-489A-4C0F-ADF6-31AB40A2545A}" destId="{9D504C58-0732-4153-9D76-C5CB844F8FFB}" srcOrd="4" destOrd="0" presId="urn:microsoft.com/office/officeart/2016/7/layout/BasicLinearProcessNumbered"/>
    <dgm:cxn modelId="{4C436385-F87A-414E-AD03-4DA89E413B8E}" type="presParOf" srcId="{9D504C58-0732-4153-9D76-C5CB844F8FFB}" destId="{32D5A14A-2AE4-4401-8693-F36D4D0E296F}" srcOrd="0" destOrd="0" presId="urn:microsoft.com/office/officeart/2016/7/layout/BasicLinearProcessNumbered"/>
    <dgm:cxn modelId="{D158C173-56CF-468B-ADAD-A9526E67254C}" type="presParOf" srcId="{9D504C58-0732-4153-9D76-C5CB844F8FFB}" destId="{050313B6-2834-42AF-A313-6BD307825BBC}" srcOrd="1" destOrd="0" presId="urn:microsoft.com/office/officeart/2016/7/layout/BasicLinearProcessNumbered"/>
    <dgm:cxn modelId="{1E801F24-37E0-416F-A30D-542CF4769693}" type="presParOf" srcId="{9D504C58-0732-4153-9D76-C5CB844F8FFB}" destId="{218A71A1-2ED6-4860-8F00-798AC891821D}" srcOrd="2" destOrd="0" presId="urn:microsoft.com/office/officeart/2016/7/layout/BasicLinearProcessNumbered"/>
    <dgm:cxn modelId="{0D86D3BB-C7B5-4666-B14D-322C8D956C36}" type="presParOf" srcId="{9D504C58-0732-4153-9D76-C5CB844F8FFB}" destId="{8D629506-1D15-439E-BCC9-52AD8522CBC0}" srcOrd="3" destOrd="0" presId="urn:microsoft.com/office/officeart/2016/7/layout/BasicLinearProcessNumbered"/>
    <dgm:cxn modelId="{5E6DC060-09FA-451C-A31E-F7026B47D925}" type="presParOf" srcId="{489E6CEB-489A-4C0F-ADF6-31AB40A2545A}" destId="{71E42BF1-AA4D-4F7F-8F51-B0D00A774D6C}" srcOrd="5" destOrd="0" presId="urn:microsoft.com/office/officeart/2016/7/layout/BasicLinearProcessNumbered"/>
    <dgm:cxn modelId="{87393D18-0566-4D0F-8ABC-8E3913CBD72C}" type="presParOf" srcId="{489E6CEB-489A-4C0F-ADF6-31AB40A2545A}" destId="{2DFF2367-E3F3-417F-BB5A-EBF006706B9D}" srcOrd="6" destOrd="0" presId="urn:microsoft.com/office/officeart/2016/7/layout/BasicLinearProcessNumbered"/>
    <dgm:cxn modelId="{A941EC4D-6808-4681-9703-C3BFDC91ADAE}" type="presParOf" srcId="{2DFF2367-E3F3-417F-BB5A-EBF006706B9D}" destId="{CA1A817D-78B6-4918-A94C-10461A633C09}" srcOrd="0" destOrd="0" presId="urn:microsoft.com/office/officeart/2016/7/layout/BasicLinearProcessNumbered"/>
    <dgm:cxn modelId="{029D3A04-CFDB-4DD5-8458-07F44FCC049C}" type="presParOf" srcId="{2DFF2367-E3F3-417F-BB5A-EBF006706B9D}" destId="{16E871EE-14C9-448D-A3E1-AD013955D11E}" srcOrd="1" destOrd="0" presId="urn:microsoft.com/office/officeart/2016/7/layout/BasicLinearProcessNumbered"/>
    <dgm:cxn modelId="{C663729F-5028-4703-8F89-1F925084DCD2}" type="presParOf" srcId="{2DFF2367-E3F3-417F-BB5A-EBF006706B9D}" destId="{87EB466A-9FFB-4BB1-A1EC-10D8C05B5882}" srcOrd="2" destOrd="0" presId="urn:microsoft.com/office/officeart/2016/7/layout/BasicLinearProcessNumbered"/>
    <dgm:cxn modelId="{15C7AB69-B9CF-4ED2-9BB6-CD5CDFFA41AB}" type="presParOf" srcId="{2DFF2367-E3F3-417F-BB5A-EBF006706B9D}" destId="{A6F2133B-15DE-4C60-B820-DE6ADF1910F5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25604-5BB2-4F5D-9D7B-D0BB765EF6E9}">
      <dsp:nvSpPr>
        <dsp:cNvPr id="0" name=""/>
        <dsp:cNvSpPr/>
      </dsp:nvSpPr>
      <dsp:spPr>
        <a:xfrm>
          <a:off x="0" y="3363072"/>
          <a:ext cx="6089650" cy="22065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Writing should be targeted to the journal </a:t>
          </a:r>
        </a:p>
      </dsp:txBody>
      <dsp:txXfrm>
        <a:off x="0" y="3363072"/>
        <a:ext cx="6089650" cy="2206539"/>
      </dsp:txXfrm>
    </dsp:sp>
    <dsp:sp modelId="{98598540-B86B-43AE-9E7F-012A06733C73}">
      <dsp:nvSpPr>
        <dsp:cNvPr id="0" name=""/>
        <dsp:cNvSpPr/>
      </dsp:nvSpPr>
      <dsp:spPr>
        <a:xfrm rot="10800000">
          <a:off x="0" y="2512"/>
          <a:ext cx="6089650" cy="3393658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Major categories </a:t>
          </a:r>
        </a:p>
      </dsp:txBody>
      <dsp:txXfrm rot="-10800000">
        <a:off x="0" y="2512"/>
        <a:ext cx="6089650" cy="1191173"/>
      </dsp:txXfrm>
    </dsp:sp>
    <dsp:sp modelId="{0642E887-530C-4FAA-ABFB-055D3245A215}">
      <dsp:nvSpPr>
        <dsp:cNvPr id="0" name=""/>
        <dsp:cNvSpPr/>
      </dsp:nvSpPr>
      <dsp:spPr>
        <a:xfrm>
          <a:off x="2973" y="1193686"/>
          <a:ext cx="2027901" cy="101470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General medical journals </a:t>
          </a:r>
        </a:p>
      </dsp:txBody>
      <dsp:txXfrm>
        <a:off x="2973" y="1193686"/>
        <a:ext cx="2027901" cy="1014703"/>
      </dsp:txXfrm>
    </dsp:sp>
    <dsp:sp modelId="{01E46A42-BBE2-4CC4-89A3-76212F54DABD}">
      <dsp:nvSpPr>
        <dsp:cNvPr id="0" name=""/>
        <dsp:cNvSpPr/>
      </dsp:nvSpPr>
      <dsp:spPr>
        <a:xfrm>
          <a:off x="2030874" y="1193686"/>
          <a:ext cx="2027901" cy="1014703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Subspecialty journals </a:t>
          </a:r>
        </a:p>
      </dsp:txBody>
      <dsp:txXfrm>
        <a:off x="2030874" y="1193686"/>
        <a:ext cx="2027901" cy="1014703"/>
      </dsp:txXfrm>
    </dsp:sp>
    <dsp:sp modelId="{D996068B-B2BA-4049-B355-D9567CB49971}">
      <dsp:nvSpPr>
        <dsp:cNvPr id="0" name=""/>
        <dsp:cNvSpPr/>
      </dsp:nvSpPr>
      <dsp:spPr>
        <a:xfrm>
          <a:off x="4058775" y="1193686"/>
          <a:ext cx="2027901" cy="1014703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Methodologically-oriented journals </a:t>
          </a:r>
        </a:p>
      </dsp:txBody>
      <dsp:txXfrm>
        <a:off x="4058775" y="1193686"/>
        <a:ext cx="2027901" cy="10147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82FFD-6D3D-4B6B-9A4B-2F1307DD3C14}">
      <dsp:nvSpPr>
        <dsp:cNvPr id="0" name=""/>
        <dsp:cNvSpPr/>
      </dsp:nvSpPr>
      <dsp:spPr>
        <a:xfrm>
          <a:off x="3080" y="464830"/>
          <a:ext cx="2444055" cy="3421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Generally, the first author is responsible for the majority of the writing, especially the first draft </a:t>
          </a:r>
        </a:p>
      </dsp:txBody>
      <dsp:txXfrm>
        <a:off x="3080" y="1765067"/>
        <a:ext cx="2444055" cy="2053006"/>
      </dsp:txXfrm>
    </dsp:sp>
    <dsp:sp modelId="{4B2BDA28-9A5E-451E-A55E-AF624981CBE9}">
      <dsp:nvSpPr>
        <dsp:cNvPr id="0" name=""/>
        <dsp:cNvSpPr/>
      </dsp:nvSpPr>
      <dsp:spPr>
        <a:xfrm>
          <a:off x="711856" y="806997"/>
          <a:ext cx="1026503" cy="1026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2184" y="957325"/>
        <a:ext cx="725847" cy="725847"/>
      </dsp:txXfrm>
    </dsp:sp>
    <dsp:sp modelId="{EBB4C43D-143A-4210-97D6-D6ECCDC31A12}">
      <dsp:nvSpPr>
        <dsp:cNvPr id="0" name=""/>
        <dsp:cNvSpPr/>
      </dsp:nvSpPr>
      <dsp:spPr>
        <a:xfrm>
          <a:off x="3080" y="3886435"/>
          <a:ext cx="2444055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1474DD-4EC7-4CA1-A392-60F0B8C3210F}">
      <dsp:nvSpPr>
        <dsp:cNvPr id="0" name=""/>
        <dsp:cNvSpPr/>
      </dsp:nvSpPr>
      <dsp:spPr>
        <a:xfrm>
          <a:off x="2691541" y="464830"/>
          <a:ext cx="2444055" cy="3421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Generally, the senior author is the supervisor or mentor of the first author and is last</a:t>
          </a:r>
        </a:p>
      </dsp:txBody>
      <dsp:txXfrm>
        <a:off x="2691541" y="1765067"/>
        <a:ext cx="2444055" cy="2053006"/>
      </dsp:txXfrm>
    </dsp:sp>
    <dsp:sp modelId="{BA4B36A2-F14A-4B0C-A6BE-9ECC3DF4D75D}">
      <dsp:nvSpPr>
        <dsp:cNvPr id="0" name=""/>
        <dsp:cNvSpPr/>
      </dsp:nvSpPr>
      <dsp:spPr>
        <a:xfrm>
          <a:off x="3400317" y="806997"/>
          <a:ext cx="1026503" cy="1026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50645" y="957325"/>
        <a:ext cx="725847" cy="725847"/>
      </dsp:txXfrm>
    </dsp:sp>
    <dsp:sp modelId="{2F90F1AB-6746-4459-8501-0C33CD21ADC9}">
      <dsp:nvSpPr>
        <dsp:cNvPr id="0" name=""/>
        <dsp:cNvSpPr/>
      </dsp:nvSpPr>
      <dsp:spPr>
        <a:xfrm>
          <a:off x="2691541" y="3886435"/>
          <a:ext cx="2444055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D5A14A-2AE4-4401-8693-F36D4D0E296F}">
      <dsp:nvSpPr>
        <dsp:cNvPr id="0" name=""/>
        <dsp:cNvSpPr/>
      </dsp:nvSpPr>
      <dsp:spPr>
        <a:xfrm>
          <a:off x="5380002" y="464830"/>
          <a:ext cx="2444055" cy="3421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The middle authors should have provided intellectual input that justifies being listed as an author </a:t>
          </a:r>
        </a:p>
      </dsp:txBody>
      <dsp:txXfrm>
        <a:off x="5380002" y="1765067"/>
        <a:ext cx="2444055" cy="2053006"/>
      </dsp:txXfrm>
    </dsp:sp>
    <dsp:sp modelId="{050313B6-2834-42AF-A313-6BD307825BBC}">
      <dsp:nvSpPr>
        <dsp:cNvPr id="0" name=""/>
        <dsp:cNvSpPr/>
      </dsp:nvSpPr>
      <dsp:spPr>
        <a:xfrm>
          <a:off x="6088778" y="806997"/>
          <a:ext cx="1026503" cy="1026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39106" y="957325"/>
        <a:ext cx="725847" cy="725847"/>
      </dsp:txXfrm>
    </dsp:sp>
    <dsp:sp modelId="{218A71A1-2ED6-4860-8F00-798AC891821D}">
      <dsp:nvSpPr>
        <dsp:cNvPr id="0" name=""/>
        <dsp:cNvSpPr/>
      </dsp:nvSpPr>
      <dsp:spPr>
        <a:xfrm>
          <a:off x="5380002" y="3886435"/>
          <a:ext cx="2444055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1A817D-78B6-4918-A94C-10461A633C09}">
      <dsp:nvSpPr>
        <dsp:cNvPr id="0" name=""/>
        <dsp:cNvSpPr/>
      </dsp:nvSpPr>
      <dsp:spPr>
        <a:xfrm>
          <a:off x="8068463" y="464830"/>
          <a:ext cx="2444055" cy="3421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 the event of equal contributions, you may ask to include “Authors X and Y contributed equally”</a:t>
          </a:r>
        </a:p>
      </dsp:txBody>
      <dsp:txXfrm>
        <a:off x="8068463" y="1765067"/>
        <a:ext cx="2444055" cy="2053006"/>
      </dsp:txXfrm>
    </dsp:sp>
    <dsp:sp modelId="{16E871EE-14C9-448D-A3E1-AD013955D11E}">
      <dsp:nvSpPr>
        <dsp:cNvPr id="0" name=""/>
        <dsp:cNvSpPr/>
      </dsp:nvSpPr>
      <dsp:spPr>
        <a:xfrm>
          <a:off x="8777239" y="806997"/>
          <a:ext cx="1026503" cy="1026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927567" y="957325"/>
        <a:ext cx="725847" cy="725847"/>
      </dsp:txXfrm>
    </dsp:sp>
    <dsp:sp modelId="{87EB466A-9FFB-4BB1-A1EC-10D8C05B5882}">
      <dsp:nvSpPr>
        <dsp:cNvPr id="0" name=""/>
        <dsp:cNvSpPr/>
      </dsp:nvSpPr>
      <dsp:spPr>
        <a:xfrm>
          <a:off x="8068463" y="3886435"/>
          <a:ext cx="2444055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C0C9-0F52-482B-9B1F-2925129AD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DF190-FD71-4038-B108-49EE7BF2D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455B6-D52D-4131-ADC8-5E894AF6A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DAC2E-DB93-48E1-9410-6B828255F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FAF41-B8E0-4A0B-A114-3A8A013B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9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F68C-CCCA-43B8-8561-F994D080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2A0C8-D59D-4B97-B31C-609BEAEC3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45E78-2BBB-4D15-8730-326497FA9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4CC60-9AD0-4EF1-B1BA-5DD8BE76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590B5-6DB6-4018-9A2E-6CD4B097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4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D1110-0EEC-4235-A19A-13AF10D5F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B4DA8-5DE1-448D-895F-41A5E6CFB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56C5D-6B00-49CF-846D-1A9F71B71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24C46-0AAF-4E7F-9933-36FBC852E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A3A03-8FD5-4EDA-B428-BFE015DF8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F4A4-BF18-40BC-A261-69EC80A4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A3DF9-2FC6-43B9-BC04-DE1BB8161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E4ED2-7E11-453A-8201-3A5ABA66E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7F85B-E1BC-428A-BF9C-9AD3E17C0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4095E-3806-4289-9D1A-C38DD9CF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4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2FBFE-C510-4093-A909-679984E7D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0D78F-D1FF-448F-BACE-3F1483F7D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43F5A-9401-4742-A7D9-B34C52A0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99917-CF19-43E5-870F-B2FA0D23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C904F-85F1-488E-9ED3-E01995EAC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5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5BFB-4969-4854-9DA3-84CB9256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8FFF-7967-4A9D-BF7F-BB1ACB7EC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73606-C340-4DDC-BF20-278822344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D4ACD-EEBF-409A-8508-4BDF4F72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B23BC-F34E-4FA8-BED6-41F894F12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53016-2E8F-46F5-8251-3344E9E9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2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9702F-8635-4E1A-A833-9CF46699C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25EE2-8559-4B0E-B32C-DB63A9F9E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7B0CD-127D-475B-825A-81E8C21C6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EA278E-54E2-4FFE-B39D-2DE3B349D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732DEC-8C25-4789-93D6-A5F8CB9CF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67EBA-2676-4E75-B00B-C75387CB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D4D85-BF8E-42A1-86B7-20B969C81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143FFD-A62A-4614-8462-79F37E6A3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9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7A99F-0CE1-44E5-814D-DC922AD0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E838D7-5E9A-41D2-87EE-449F0FFDD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36CE1-01F7-453C-B792-52EE5D51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900D1-B6A0-49EA-86DC-FC654F4AC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4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20ACC-8750-4E1B-B0F0-B44F38D3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28BC5-02DE-416F-83B0-69DBDF0B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15DC65-8123-437F-A35A-1016613F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8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F206A-EAB9-4472-BA0D-C731DE5E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0F498-17BF-47C2-991F-E4A39831D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C459D-67E6-40E1-80D1-116C4451C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17F02-5CF3-4F70-8931-86E9521A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333FB-410A-4782-AADF-10ED8E8A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45429-A502-4394-A01C-A5152A81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1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D7EF-F899-4585-986F-ADFDAA48B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01C72-F7F2-4162-9363-7932D0772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B38390-5605-4EB0-8325-EDAAD212A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0F9EC-34DE-46BE-A6A9-7246DEC6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08C58-BFD1-4263-8231-06676127C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D7CA9-ABC9-4A42-A986-DF26C46AD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2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C3F70-691C-468E-80D6-CC25CA406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B03D9-C727-4D67-B764-E011D2A4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61468-C0AD-4E2D-B44B-DC706026E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D6DB4-4F27-4568-9DCA-9FCE10EEAD91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C25B0-6F28-41B4-9182-6B0D3DA3D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73B7E-C2FA-45F2-AED4-4F17DF418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99705-C7EA-4BF8-9F68-876CC8F38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3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aldenwritingcenter.blogspot.com/2013/07/revising-proposal-for-final-capston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nico1-toutlefrancais.wikispaces.com/l'interrogation+-+comment+poser+des+questions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A3C4-8E18-47F2-9A45-B76058F1C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39563" y="707666"/>
            <a:ext cx="3377183" cy="2885936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4400" dirty="0"/>
              <a:t>Writing an Effective Research 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5ABD4-F500-49E0-9BB6-DFAF4382E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4735" y="4571999"/>
            <a:ext cx="3377184" cy="1645921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1900" dirty="0"/>
              <a:t>Dr. Leigh Anne </a:t>
            </a:r>
            <a:r>
              <a:rPr lang="en-US" sz="1900" dirty="0" err="1"/>
              <a:t>Allwood</a:t>
            </a:r>
            <a:r>
              <a:rPr lang="en-US" sz="1900" dirty="0"/>
              <a:t> Newhook</a:t>
            </a:r>
          </a:p>
          <a:p>
            <a:pPr algn="l"/>
            <a:r>
              <a:rPr lang="en-US" sz="1900" dirty="0"/>
              <a:t>Associate Professor of Pediatrics</a:t>
            </a:r>
          </a:p>
          <a:p>
            <a:pPr algn="l"/>
            <a:r>
              <a:rPr lang="en-US" sz="1900" dirty="0"/>
              <a:t>Memorial University</a:t>
            </a:r>
          </a:p>
        </p:txBody>
      </p:sp>
      <p:pic>
        <p:nvPicPr>
          <p:cNvPr id="5" name="Picture 4" descr="A picture containing indoor, building, wall, person&#10;&#10;Description generated with high confidence">
            <a:extLst>
              <a:ext uri="{FF2B5EF4-FFF2-40B4-BE49-F238E27FC236}">
                <a16:creationId xmlns:a16="http://schemas.microsoft.com/office/drawing/2014/main" id="{B4E93ADA-C719-40F2-AFE7-40B514E8EA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409" r="12718" b="-1"/>
          <a:stretch/>
        </p:blipFill>
        <p:spPr>
          <a:xfrm>
            <a:off x="20" y="10"/>
            <a:ext cx="7534636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6F5897-7643-42B1-9BDB-4E9020A8057D}"/>
              </a:ext>
            </a:extLst>
          </p:cNvPr>
          <p:cNvSpPr txBox="1"/>
          <p:nvPr/>
        </p:nvSpPr>
        <p:spPr>
          <a:xfrm>
            <a:off x="5075329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waldenwritingcenter.blogspot.com/2013/07/revising-proposal-for-final-capstone.html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4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96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AB1C4F-889D-4434-A8F2-7621F4ED6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D549C-7E4A-44D3-B3CD-636CAD514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Varies depending on journal type </a:t>
            </a:r>
          </a:p>
          <a:p>
            <a:r>
              <a:rPr lang="en-US" sz="2400" dirty="0"/>
              <a:t>Methodologically oriented journals will have more details </a:t>
            </a:r>
          </a:p>
          <a:p>
            <a:r>
              <a:rPr lang="en-US" sz="2400" dirty="0"/>
              <a:t>Passive voice is often used… </a:t>
            </a:r>
          </a:p>
          <a:p>
            <a:r>
              <a:rPr lang="en-US" sz="2400" dirty="0"/>
              <a:t>Read other examples from the journal to guide you </a:t>
            </a:r>
          </a:p>
        </p:txBody>
      </p:sp>
    </p:spTree>
    <p:extLst>
      <p:ext uri="{BB962C8B-B14F-4D97-AF65-F5344CB8AC3E}">
        <p14:creationId xmlns:p14="http://schemas.microsoft.com/office/powerpoint/2010/main" val="3311869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029B83-CB5A-44BD-B6A4-07B9CE4A4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8E7D5-975A-4DCF-AAFD-5A2DC3EBC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/>
              <a:t>Write in past tense, not present tense </a:t>
            </a:r>
          </a:p>
          <a:p>
            <a:r>
              <a:rPr lang="en-US" sz="2400"/>
              <a:t>Table 1 typically includes basic demographic characteristics </a:t>
            </a:r>
          </a:p>
          <a:p>
            <a:r>
              <a:rPr lang="en-US" sz="2400"/>
              <a:t>Use tables and figures to support main text </a:t>
            </a:r>
          </a:p>
          <a:p>
            <a:r>
              <a:rPr lang="en-US" sz="2400"/>
              <a:t>Do not repeat information in text that is contained in tables and figures (can highlight major points) </a:t>
            </a:r>
          </a:p>
          <a:p>
            <a:r>
              <a:rPr lang="en-US" sz="2400"/>
              <a:t>Avoid “remarkingly” and “strikingly” </a:t>
            </a:r>
          </a:p>
          <a:p>
            <a:r>
              <a:rPr lang="en-US" sz="2400"/>
              <a:t>Avoid interpreting significance (save for discussion) </a:t>
            </a:r>
          </a:p>
        </p:txBody>
      </p:sp>
    </p:spTree>
    <p:extLst>
      <p:ext uri="{BB962C8B-B14F-4D97-AF65-F5344CB8AC3E}">
        <p14:creationId xmlns:p14="http://schemas.microsoft.com/office/powerpoint/2010/main" val="1335903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C1276-6F3E-48CA-A00D-6F8263395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62FB-A2CD-48AD-A7DC-E249CF4DC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/>
              <a:t>Most challenging section to write </a:t>
            </a:r>
          </a:p>
          <a:p>
            <a:r>
              <a:rPr lang="en-US" sz="2400"/>
              <a:t>First sentence:  reiterate the major findings </a:t>
            </a:r>
          </a:p>
          <a:p>
            <a:r>
              <a:rPr lang="en-US" sz="2400"/>
              <a:t>Then, place results into context, citing previous literature </a:t>
            </a:r>
          </a:p>
          <a:p>
            <a:r>
              <a:rPr lang="en-US" sz="2400"/>
              <a:t>Focus on mechanisms of disease </a:t>
            </a:r>
          </a:p>
          <a:p>
            <a:r>
              <a:rPr lang="en-US" sz="2400"/>
              <a:t>Explicitly discuss limitations </a:t>
            </a:r>
          </a:p>
          <a:p>
            <a:pPr lvl="1"/>
            <a:r>
              <a:rPr lang="en-US" dirty="0"/>
              <a:t>Do not hide </a:t>
            </a:r>
          </a:p>
          <a:p>
            <a:pPr lvl="1"/>
            <a:r>
              <a:rPr lang="en-US" dirty="0"/>
              <a:t>You must be your own toughest critic </a:t>
            </a:r>
          </a:p>
          <a:p>
            <a:r>
              <a:rPr lang="en-US" sz="2400"/>
              <a:t>Last few sentences are critical:  highlight importance, clinical relevance, future directions  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42671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8A0116-7377-4EB9-AAE1-7961CCCB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Submitting your paper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62192-6BD7-4B24-863E-BD3845394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Cover letter </a:t>
            </a:r>
          </a:p>
          <a:p>
            <a:pPr lvl="1"/>
            <a:r>
              <a:rPr lang="en-US" dirty="0"/>
              <a:t>Especially when submitting to higher tier journal, explain why your findings deserve to be published </a:t>
            </a:r>
          </a:p>
          <a:p>
            <a:pPr lvl="1"/>
            <a:r>
              <a:rPr lang="en-US" dirty="0"/>
              <a:t>“We expect our findings to be of substantial interest to internists, intensivists, and surgeons…” </a:t>
            </a:r>
          </a:p>
          <a:p>
            <a:r>
              <a:rPr lang="en-US" sz="2400"/>
              <a:t>Adhere exactly to journal style </a:t>
            </a:r>
          </a:p>
          <a:p>
            <a:pPr lvl="1"/>
            <a:r>
              <a:rPr lang="en-US" dirty="0"/>
              <a:t>Do not use JAMA format citations when submitting to NEJM </a:t>
            </a:r>
          </a:p>
          <a:p>
            <a:r>
              <a:rPr lang="en-US" sz="2400"/>
              <a:t>Some journals will ask for preferred and nonpreferred reviewers</a:t>
            </a:r>
          </a:p>
        </p:txBody>
      </p:sp>
    </p:spTree>
    <p:extLst>
      <p:ext uri="{BB962C8B-B14F-4D97-AF65-F5344CB8AC3E}">
        <p14:creationId xmlns:p14="http://schemas.microsoft.com/office/powerpoint/2010/main" val="1811184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0584FF-FA24-4AC4-BC95-1951E91D4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happens afterwards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A4C14-FDB0-43EA-BEEE-58E8F22C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 dirty="0"/>
              <a:t>Editor or associate editor reviews manuscript </a:t>
            </a:r>
          </a:p>
          <a:p>
            <a:r>
              <a:rPr lang="en-US" sz="2400" dirty="0"/>
              <a:t>Decision is made whether to send out for peer review </a:t>
            </a:r>
          </a:p>
          <a:p>
            <a:pPr lvl="1"/>
            <a:r>
              <a:rPr lang="en-US" dirty="0"/>
              <a:t>Rejection without review </a:t>
            </a:r>
          </a:p>
          <a:p>
            <a:pPr lvl="1"/>
            <a:r>
              <a:rPr lang="en-US" dirty="0"/>
              <a:t>Rejection after review </a:t>
            </a:r>
          </a:p>
          <a:p>
            <a:pPr lvl="1"/>
            <a:r>
              <a:rPr lang="en-US" dirty="0"/>
              <a:t>Accept with major modifications </a:t>
            </a:r>
          </a:p>
          <a:p>
            <a:pPr lvl="1"/>
            <a:r>
              <a:rPr lang="en-US" dirty="0"/>
              <a:t>Accept with minor modifications (“We would be willing to reconsider your manuscript if you successfully respond to the…” </a:t>
            </a:r>
          </a:p>
        </p:txBody>
      </p:sp>
    </p:spTree>
    <p:extLst>
      <p:ext uri="{BB962C8B-B14F-4D97-AF65-F5344CB8AC3E}">
        <p14:creationId xmlns:p14="http://schemas.microsoft.com/office/powerpoint/2010/main" val="1289397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559555-2DEF-4912-A950-6DD6710F8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Response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E18AB-E534-4397-ABE4-448B6DFA3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 You’ve been invited to resubmit after a major or minor revision </a:t>
            </a:r>
          </a:p>
          <a:p>
            <a:r>
              <a:rPr lang="en-US" sz="2400"/>
              <a:t>You don’t agree with one of the Reviewers at all:  he or she misunderstood the paper; doesn’t know the literature; has no clue what they are talking about. </a:t>
            </a:r>
          </a:p>
          <a:p>
            <a:r>
              <a:rPr lang="en-US" sz="2400"/>
              <a:t>In the response letter, you should do which one of the following? </a:t>
            </a:r>
          </a:p>
          <a:p>
            <a:pPr lvl="1"/>
            <a:r>
              <a:rPr lang="en-US" dirty="0"/>
              <a:t>A. Criticize the reviewer and point out their mistakes </a:t>
            </a:r>
          </a:p>
          <a:p>
            <a:pPr lvl="1"/>
            <a:r>
              <a:rPr lang="en-US" dirty="0"/>
              <a:t>B. Ignore the reviewer’s comments and focus on the other reviewers</a:t>
            </a:r>
          </a:p>
          <a:p>
            <a:pPr lvl="1"/>
            <a:r>
              <a:rPr lang="en-US" dirty="0"/>
              <a:t>C. Be polite but state clearly your objection </a:t>
            </a:r>
          </a:p>
        </p:txBody>
      </p:sp>
    </p:spTree>
    <p:extLst>
      <p:ext uri="{BB962C8B-B14F-4D97-AF65-F5344CB8AC3E}">
        <p14:creationId xmlns:p14="http://schemas.microsoft.com/office/powerpoint/2010/main" val="3188053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C0DAEB-4B28-4640-81D8-F7FF02E04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Should you appeal rejection?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D4BC-2DD0-42E6-A897-AFC8F3919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Generally, no </a:t>
            </a:r>
          </a:p>
          <a:p>
            <a:r>
              <a:rPr lang="en-US" sz="2400"/>
              <a:t>Sometimes, yes </a:t>
            </a:r>
          </a:p>
          <a:p>
            <a:r>
              <a:rPr lang="en-US" sz="2400"/>
              <a:t>Shockingly, it sometimes works, but use sparingly </a:t>
            </a:r>
          </a:p>
          <a:p>
            <a:pPr marL="0" indent="0">
              <a:buNone/>
            </a:pPr>
            <a:r>
              <a:rPr lang="en-US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094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461736"/>
            <a:ext cx="6675119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795BE-31B1-4F39-97B9-498B8F235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155" y="730155"/>
            <a:ext cx="6090743" cy="142287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Take home points</a:t>
            </a:r>
          </a:p>
        </p:txBody>
      </p:sp>
      <p:pic>
        <p:nvPicPr>
          <p:cNvPr id="17" name="Graphic 6" descr="Board Room">
            <a:extLst>
              <a:ext uri="{FF2B5EF4-FFF2-40B4-BE49-F238E27FC236}">
                <a16:creationId xmlns:a16="http://schemas.microsoft.com/office/drawing/2014/main" id="{5565F648-2A3B-4A44-90D3-75537E2B0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8476" y="2480956"/>
            <a:ext cx="3913334" cy="3913334"/>
          </a:xfrm>
          <a:prstGeom prst="rect">
            <a:avLst/>
          </a:prstGeom>
        </p:spPr>
      </p:pic>
      <p:sp>
        <p:nvSpPr>
          <p:cNvPr id="18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8377" y="2480956"/>
            <a:ext cx="2146028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8376" y="4516479"/>
            <a:ext cx="2138070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4B5CF-5475-4AB1-B715-2454BCD96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1639" y="900442"/>
            <a:ext cx="3514088" cy="5048417"/>
          </a:xfrm>
        </p:spPr>
        <p:txBody>
          <a:bodyPr anchor="ctr">
            <a:normAutofit/>
          </a:bodyPr>
          <a:lstStyle/>
          <a:p>
            <a:r>
              <a:rPr lang="en-US" sz="1100"/>
              <a:t>Writing well is something we all continually strive for </a:t>
            </a:r>
          </a:p>
          <a:p>
            <a:r>
              <a:rPr lang="en-US" sz="1100"/>
              <a:t>Choose a topic that matters to you and a mentor who cares for you </a:t>
            </a:r>
          </a:p>
          <a:p>
            <a:r>
              <a:rPr lang="en-US" sz="1100"/>
              <a:t>The idea for the paper ideally should be interesting and publishable no matter the result </a:t>
            </a:r>
          </a:p>
          <a:p>
            <a:r>
              <a:rPr lang="en-US" sz="1100"/>
              <a:t>Make the Introduction succinct: it’s your opportunity to interest the reader to continue reading carefully </a:t>
            </a:r>
          </a:p>
          <a:p>
            <a:r>
              <a:rPr lang="en-US" sz="1100"/>
              <a:t>Limit the use of the passive voice </a:t>
            </a:r>
          </a:p>
          <a:p>
            <a:r>
              <a:rPr lang="en-US" sz="1100"/>
              <a:t>Make good use of Tables and Figures, and do blindly not echo those results in the Results section </a:t>
            </a:r>
          </a:p>
          <a:p>
            <a:r>
              <a:rPr lang="en-US" sz="1100"/>
              <a:t>Discussion section is your opportunity to put your results into context. Know the literature well. Your reviewers probably will. </a:t>
            </a:r>
          </a:p>
          <a:p>
            <a:r>
              <a:rPr lang="en-US" sz="1100"/>
              <a:t>Draft a short and compelling cover letter </a:t>
            </a:r>
          </a:p>
          <a:p>
            <a:r>
              <a:rPr lang="en-US" sz="1100"/>
              <a:t>If you are asked to suggest reviewers, consider doing so – but discuss with your mentor first </a:t>
            </a:r>
          </a:p>
          <a:p>
            <a:r>
              <a:rPr lang="en-US" sz="1100"/>
              <a:t>Most papers are not accepted on the first round, so you will most often have to resubmit </a:t>
            </a:r>
          </a:p>
          <a:p>
            <a:r>
              <a:rPr lang="en-US" sz="1100"/>
              <a:t>The resubmission letter should contain all the Reviewers’ points and your response. Feel free to copy text from your manuscript that was changed. </a:t>
            </a:r>
          </a:p>
        </p:txBody>
      </p:sp>
    </p:spTree>
    <p:extLst>
      <p:ext uri="{BB962C8B-B14F-4D97-AF65-F5344CB8AC3E}">
        <p14:creationId xmlns:p14="http://schemas.microsoft.com/office/powerpoint/2010/main" val="1435061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8CF4D-E059-4CE6-B4E8-3A3663440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True or False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02DEB-64CE-4105-80C1-F32E06748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200"/>
              <a:t>The senior author of a scientific manuscript is traditionally responsible for writing the first draft.</a:t>
            </a:r>
          </a:p>
          <a:p>
            <a:r>
              <a:rPr lang="en-US" sz="2200"/>
              <a:t>The Introduction sentence of a scientific paper should provide a detailed review of other scientific evidence that supports and refutes the main findings of the paper.</a:t>
            </a:r>
          </a:p>
          <a:p>
            <a:r>
              <a:rPr lang="en-US" sz="2200"/>
              <a:t>In the results section, write in the PAST tense rather than the present tense. </a:t>
            </a:r>
          </a:p>
          <a:p>
            <a:r>
              <a:rPr lang="en-US" sz="2200"/>
              <a:t>The majority of published manuscripts at major medical journals were accepted on the first round by the reviewers without the need for revisions</a:t>
            </a:r>
          </a:p>
          <a:p>
            <a:r>
              <a:rPr lang="en-US" sz="2200"/>
              <a:t>An editorial decision asking for “Major revisions” is a guarantee that a paper will be published if all suggestions and comments are successfully addressed in the next draft</a:t>
            </a:r>
          </a:p>
        </p:txBody>
      </p:sp>
    </p:spTree>
    <p:extLst>
      <p:ext uri="{BB962C8B-B14F-4D97-AF65-F5344CB8AC3E}">
        <p14:creationId xmlns:p14="http://schemas.microsoft.com/office/powerpoint/2010/main" val="779901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D5BF507-DE22-4F4C-8D49-00D48ED38D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" b="6691"/>
          <a:stretch/>
        </p:blipFill>
        <p:spPr>
          <a:xfrm>
            <a:off x="2788023" y="643467"/>
            <a:ext cx="6615954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D03FE-455E-4C68-805D-4A234D2F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Checklist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27073-5442-41A0-B667-239221DBD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Choose your target journal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Choose a clear message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Achieve high quality in your writing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Respond (politely) to reviewers’ comments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/>
              <a:t>Respond to editors 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3553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DD1A2F-7830-4F33-BC79-57935FA2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Target journal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895181-E204-4AE4-B95A-F252439787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645092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554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10B840-82FF-4B00-BFF2-6BB349F9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Choosing which journal 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Thumbs Up Sign">
            <a:extLst>
              <a:ext uri="{FF2B5EF4-FFF2-40B4-BE49-F238E27FC236}">
                <a16:creationId xmlns:a16="http://schemas.microsoft.com/office/drawing/2014/main" id="{6D536835-5AB9-4243-9A28-2CCE3A7B72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5DB13-1BDB-44EC-9F55-011254A5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5129" y="2737858"/>
            <a:ext cx="4977578" cy="3639289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1900" dirty="0">
                <a:solidFill>
                  <a:srgbClr val="000000"/>
                </a:solidFill>
              </a:rPr>
              <a:t>Aiming “high” (NEJM, JAMA, BMJ, Lancet) versus aiming “low” </a:t>
            </a:r>
          </a:p>
          <a:p>
            <a:r>
              <a:rPr lang="en-US" sz="1900" dirty="0">
                <a:solidFill>
                  <a:srgbClr val="000000"/>
                </a:solidFill>
              </a:rPr>
              <a:t>IMPACT FACTOR</a:t>
            </a:r>
          </a:p>
          <a:p>
            <a:r>
              <a:rPr lang="en-US" sz="1900" dirty="0">
                <a:solidFill>
                  <a:srgbClr val="000000"/>
                </a:solidFill>
              </a:rPr>
              <a:t>Obvious advantages to publishing in high impact journals 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</a:rPr>
              <a:t>Disadvantage:  low acceptance rate, can be time consuming if rejected </a:t>
            </a:r>
          </a:p>
          <a:p>
            <a:pPr lvl="1"/>
            <a:r>
              <a:rPr lang="en-US" sz="1900" dirty="0">
                <a:solidFill>
                  <a:srgbClr val="000000"/>
                </a:solidFill>
              </a:rPr>
              <a:t>Other advantage:  high quality of peer review can strengthen your manuscript</a:t>
            </a:r>
          </a:p>
          <a:p>
            <a:r>
              <a:rPr lang="en-US" sz="1900" dirty="0">
                <a:solidFill>
                  <a:srgbClr val="000000"/>
                </a:solidFill>
              </a:rPr>
              <a:t>Who is your intended readership? </a:t>
            </a:r>
          </a:p>
          <a:p>
            <a:r>
              <a:rPr lang="en-US" sz="1900" dirty="0">
                <a:solidFill>
                  <a:srgbClr val="000000"/>
                </a:solidFill>
              </a:rPr>
              <a:t>Open access versus traditional subscription journals</a:t>
            </a:r>
          </a:p>
          <a:p>
            <a:r>
              <a:rPr lang="en-US" sz="1900" dirty="0">
                <a:solidFill>
                  <a:srgbClr val="000000"/>
                </a:solidFill>
              </a:rPr>
              <a:t>Predatory journals</a:t>
            </a:r>
          </a:p>
        </p:txBody>
      </p:sp>
    </p:spTree>
    <p:extLst>
      <p:ext uri="{BB962C8B-B14F-4D97-AF65-F5344CB8AC3E}">
        <p14:creationId xmlns:p14="http://schemas.microsoft.com/office/powerpoint/2010/main" val="49095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01C7B5-4701-4387-9E77-000EAD9FE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Beginning the process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13805-9A24-43D2-B8A3-B7AAD7898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Choosing a mentor </a:t>
            </a:r>
          </a:p>
          <a:p>
            <a:r>
              <a:rPr lang="en-US" sz="2400" dirty="0"/>
              <a:t>Choosing a topic </a:t>
            </a:r>
          </a:p>
          <a:p>
            <a:r>
              <a:rPr lang="en-US" sz="2400" dirty="0"/>
              <a:t>You must be passionate about the topic </a:t>
            </a:r>
          </a:p>
          <a:p>
            <a:r>
              <a:rPr lang="en-US" sz="2400" dirty="0"/>
              <a:t>The topic must be important</a:t>
            </a:r>
          </a:p>
          <a:p>
            <a:r>
              <a:rPr lang="en-US" sz="2400" dirty="0"/>
              <a:t>Ideally:   no matter what you find (i.e., confirm OR refute the hypothesis), the result is important and should be published </a:t>
            </a:r>
          </a:p>
        </p:txBody>
      </p:sp>
    </p:spTree>
    <p:extLst>
      <p:ext uri="{BB962C8B-B14F-4D97-AF65-F5344CB8AC3E}">
        <p14:creationId xmlns:p14="http://schemas.microsoft.com/office/powerpoint/2010/main" val="151597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67D0B3-5CB7-4FAE-890F-0A83C4FD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Beginning the process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id="{8ABCCED4-018E-41E7-826C-EAE63617DC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EA51A-255F-497F-9120-E658D5BB4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What section should you start with? </a:t>
            </a:r>
          </a:p>
          <a:p>
            <a:r>
              <a:rPr lang="en-US" sz="2000">
                <a:solidFill>
                  <a:srgbClr val="000000"/>
                </a:solidFill>
              </a:rPr>
              <a:t>Early in the process:  generate tables and graphs </a:t>
            </a:r>
          </a:p>
          <a:p>
            <a:r>
              <a:rPr lang="en-US" sz="2000">
                <a:solidFill>
                  <a:srgbClr val="000000"/>
                </a:solidFill>
              </a:rPr>
              <a:t>Later, closer to writing. </a:t>
            </a:r>
          </a:p>
          <a:p>
            <a:r>
              <a:rPr lang="en-US" sz="2000">
                <a:solidFill>
                  <a:srgbClr val="000000"/>
                </a:solidFill>
              </a:rPr>
              <a:t>Some suggestions:   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Write entire abstract first 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Write persuasive introduction first 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Write methods section first </a:t>
            </a:r>
          </a:p>
          <a:p>
            <a:pPr lvl="1"/>
            <a:r>
              <a:rPr lang="en-US" sz="2000">
                <a:solidFill>
                  <a:srgbClr val="000000"/>
                </a:solidFill>
              </a:rPr>
              <a:t>Write discussion section LAST </a:t>
            </a:r>
          </a:p>
        </p:txBody>
      </p:sp>
    </p:spTree>
    <p:extLst>
      <p:ext uri="{BB962C8B-B14F-4D97-AF65-F5344CB8AC3E}">
        <p14:creationId xmlns:p14="http://schemas.microsoft.com/office/powerpoint/2010/main" val="717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88073-1D74-42B3-94EB-108A58C3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Who writes what?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14DDB7-B28F-4712-8A73-24C89B0F26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1109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9441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B65B23-8CEA-40FC-9004-9A8E0994B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2"/>
            <a:ext cx="9144000" cy="26032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Write in the active voice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F22C6-EEE5-46B4-A0F4-5410490EE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18088"/>
            <a:ext cx="9144000" cy="139371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“We wish to suggest a structure for the salt of deoxyribose nucleic acid (DNA)” </a:t>
            </a:r>
          </a:p>
        </p:txBody>
      </p:sp>
    </p:spTree>
    <p:extLst>
      <p:ext uri="{BB962C8B-B14F-4D97-AF65-F5344CB8AC3E}">
        <p14:creationId xmlns:p14="http://schemas.microsoft.com/office/powerpoint/2010/main" val="377166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B336162-B533-4EFE-8BB3-8EBB4A5E3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314384" cy="6858000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90DBE-CDA2-4C17-BA47-255E63830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262626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0814E-9C23-41E4-A670-B3CA3F739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 Critically important:  frame the research question, engage the reader </a:t>
            </a:r>
          </a:p>
          <a:p>
            <a:pPr lvl="1"/>
            <a:r>
              <a:rPr lang="en-US" dirty="0"/>
              <a:t>LIMIT the size. This is not a review article.  </a:t>
            </a:r>
          </a:p>
          <a:p>
            <a:pPr lvl="1"/>
            <a:r>
              <a:rPr lang="en-US" dirty="0"/>
              <a:t>10-15% of total word count </a:t>
            </a:r>
          </a:p>
          <a:p>
            <a:r>
              <a:rPr lang="en-US" sz="2400" dirty="0"/>
              <a:t> General background </a:t>
            </a:r>
          </a:p>
          <a:p>
            <a:pPr lvl="1"/>
            <a:r>
              <a:rPr lang="en-US" dirty="0"/>
              <a:t>What is known, and unknown </a:t>
            </a:r>
          </a:p>
          <a:p>
            <a:pPr lvl="1"/>
            <a:r>
              <a:rPr lang="en-US" dirty="0"/>
              <a:t>Primary research question, study aim and design </a:t>
            </a:r>
          </a:p>
          <a:p>
            <a:pPr lvl="1"/>
            <a:r>
              <a:rPr lang="en-US" dirty="0"/>
              <a:t>(Matter of style:  present overall results in last line) </a:t>
            </a:r>
          </a:p>
        </p:txBody>
      </p:sp>
    </p:spTree>
    <p:extLst>
      <p:ext uri="{BB962C8B-B14F-4D97-AF65-F5344CB8AC3E}">
        <p14:creationId xmlns:p14="http://schemas.microsoft.com/office/powerpoint/2010/main" val="3146965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1045</Words>
  <Application>Microsoft Office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Writing an Effective Research Paper</vt:lpstr>
      <vt:lpstr>Checklist</vt:lpstr>
      <vt:lpstr>Target journal </vt:lpstr>
      <vt:lpstr>Choosing which journal </vt:lpstr>
      <vt:lpstr>Beginning the process</vt:lpstr>
      <vt:lpstr>Beginning the process</vt:lpstr>
      <vt:lpstr>Who writes what?</vt:lpstr>
      <vt:lpstr>Write in the active voice </vt:lpstr>
      <vt:lpstr>Introduction</vt:lpstr>
      <vt:lpstr>Methods</vt:lpstr>
      <vt:lpstr>Results</vt:lpstr>
      <vt:lpstr>Discussion</vt:lpstr>
      <vt:lpstr>Submitting your paper </vt:lpstr>
      <vt:lpstr>What happens afterwards</vt:lpstr>
      <vt:lpstr>Response Letter</vt:lpstr>
      <vt:lpstr>Should you appeal rejection?</vt:lpstr>
      <vt:lpstr>Take home points</vt:lpstr>
      <vt:lpstr>True or False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Newhook</dc:creator>
  <cp:lastModifiedBy>Leigh Newhook</cp:lastModifiedBy>
  <cp:revision>7</cp:revision>
  <dcterms:created xsi:type="dcterms:W3CDTF">2018-08-07T00:37:52Z</dcterms:created>
  <dcterms:modified xsi:type="dcterms:W3CDTF">2018-08-07T01:15:30Z</dcterms:modified>
</cp:coreProperties>
</file>