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599" r:id="rId4"/>
    <p:sldId id="595" r:id="rId5"/>
    <p:sldId id="626" r:id="rId6"/>
    <p:sldId id="627" r:id="rId7"/>
    <p:sldId id="608" r:id="rId8"/>
    <p:sldId id="612" r:id="rId9"/>
    <p:sldId id="614" r:id="rId10"/>
    <p:sldId id="615" r:id="rId11"/>
    <p:sldId id="616" r:id="rId12"/>
    <p:sldId id="623" r:id="rId13"/>
    <p:sldId id="618" r:id="rId14"/>
    <p:sldId id="617" r:id="rId15"/>
    <p:sldId id="258" r:id="rId16"/>
    <p:sldId id="277" r:id="rId17"/>
    <p:sldId id="261" r:id="rId18"/>
    <p:sldId id="262" r:id="rId19"/>
    <p:sldId id="630" r:id="rId20"/>
    <p:sldId id="632" r:id="rId21"/>
    <p:sldId id="629" r:id="rId22"/>
    <p:sldId id="631" r:id="rId23"/>
    <p:sldId id="636" r:id="rId24"/>
    <p:sldId id="280" r:id="rId25"/>
    <p:sldId id="271" r:id="rId26"/>
    <p:sldId id="633" r:id="rId27"/>
    <p:sldId id="275" r:id="rId28"/>
    <p:sldId id="641" r:id="rId29"/>
    <p:sldId id="640" r:id="rId30"/>
    <p:sldId id="642" r:id="rId31"/>
    <p:sldId id="643" r:id="rId32"/>
    <p:sldId id="282" r:id="rId33"/>
    <p:sldId id="281" r:id="rId34"/>
    <p:sldId id="283" r:id="rId35"/>
    <p:sldId id="288" r:id="rId36"/>
    <p:sldId id="285" r:id="rId37"/>
    <p:sldId id="634" r:id="rId38"/>
    <p:sldId id="287" r:id="rId39"/>
    <p:sldId id="273" r:id="rId40"/>
    <p:sldId id="274" r:id="rId41"/>
    <p:sldId id="619" r:id="rId42"/>
    <p:sldId id="637" r:id="rId43"/>
    <p:sldId id="620" r:id="rId44"/>
    <p:sldId id="628" r:id="rId45"/>
    <p:sldId id="638" r:id="rId46"/>
    <p:sldId id="639" r:id="rId47"/>
    <p:sldId id="635"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660"/>
  </p:normalViewPr>
  <p:slideViewPr>
    <p:cSldViewPr snapToGrid="0">
      <p:cViewPr varScale="1">
        <p:scale>
          <a:sx n="60" d="100"/>
          <a:sy n="60" d="100"/>
        </p:scale>
        <p:origin x="3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3289" y="1044146"/>
            <a:ext cx="8915399" cy="2010339"/>
          </a:xfrm>
        </p:spPr>
        <p:txBody>
          <a:bodyPr/>
          <a:lstStyle/>
          <a:p>
            <a:pPr algn="ctr"/>
            <a:r>
              <a:rPr lang="en-US" dirty="0"/>
              <a:t>What is Qualitative Research?</a:t>
            </a:r>
          </a:p>
        </p:txBody>
      </p:sp>
      <p:sp>
        <p:nvSpPr>
          <p:cNvPr id="3" name="Subtitle 2"/>
          <p:cNvSpPr>
            <a:spLocks noGrp="1"/>
          </p:cNvSpPr>
          <p:nvPr>
            <p:ph type="subTitle" idx="1"/>
          </p:nvPr>
        </p:nvSpPr>
        <p:spPr>
          <a:xfrm>
            <a:off x="2589213" y="4357991"/>
            <a:ext cx="8915399" cy="1906622"/>
          </a:xfrm>
        </p:spPr>
        <p:txBody>
          <a:bodyPr>
            <a:normAutofit fontScale="85000" lnSpcReduction="20000"/>
          </a:bodyPr>
          <a:lstStyle/>
          <a:p>
            <a:pPr algn="ctr"/>
            <a:r>
              <a:rPr lang="en-US" dirty="0"/>
              <a:t>Roger Chafe (PhD)</a:t>
            </a:r>
          </a:p>
          <a:p>
            <a:pPr algn="ctr"/>
            <a:r>
              <a:rPr lang="en-US" dirty="0"/>
              <a:t>Associate Professor (Pediatrics)</a:t>
            </a:r>
          </a:p>
          <a:p>
            <a:pPr algn="ctr"/>
            <a:r>
              <a:rPr lang="en-US" dirty="0"/>
              <a:t>Memorial University of Newfoundland</a:t>
            </a:r>
          </a:p>
          <a:p>
            <a:pPr algn="ctr"/>
            <a:endParaRPr lang="en-US" dirty="0"/>
          </a:p>
          <a:p>
            <a:pPr algn="ctr"/>
            <a:r>
              <a:rPr lang="en-US" dirty="0"/>
              <a:t>July 5, 2019</a:t>
            </a:r>
          </a:p>
          <a:p>
            <a:pPr algn="ctr"/>
            <a:r>
              <a:rPr lang="en-US" dirty="0"/>
              <a:t> </a:t>
            </a:r>
          </a:p>
        </p:txBody>
      </p:sp>
    </p:spTree>
    <p:extLst>
      <p:ext uri="{BB962C8B-B14F-4D97-AF65-F5344CB8AC3E}">
        <p14:creationId xmlns:p14="http://schemas.microsoft.com/office/powerpoint/2010/main" val="420115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 xmlns:a16="http://schemas.microsoft.com/office/drawing/2014/main" id="{E8BF32EE-F686-CA4D-9CB6-20FFBC736CDB}"/>
              </a:ext>
            </a:extLst>
          </p:cNvPr>
          <p:cNvSpPr>
            <a:spLocks noGrp="1"/>
          </p:cNvSpPr>
          <p:nvPr>
            <p:ph type="title"/>
          </p:nvPr>
        </p:nvSpPr>
        <p:spPr/>
        <p:txBody>
          <a:bodyPr/>
          <a:lstStyle/>
          <a:p>
            <a:r>
              <a:rPr lang="en-US" altLang="en-US">
                <a:ea typeface="ＭＳ Ｐゴシック" panose="020B0600070205080204" pitchFamily="34" charset="-128"/>
              </a:rPr>
              <a:t>We tried…</a:t>
            </a:r>
          </a:p>
        </p:txBody>
      </p:sp>
      <p:sp>
        <p:nvSpPr>
          <p:cNvPr id="59395" name="Content Placeholder 2">
            <a:extLst>
              <a:ext uri="{FF2B5EF4-FFF2-40B4-BE49-F238E27FC236}">
                <a16:creationId xmlns="" xmlns:a16="http://schemas.microsoft.com/office/drawing/2014/main" id="{0529D884-7CAE-4245-B683-9ECE70B91123}"/>
              </a:ext>
            </a:extLst>
          </p:cNvPr>
          <p:cNvSpPr>
            <a:spLocks noGrp="1"/>
          </p:cNvSpPr>
          <p:nvPr>
            <p:ph idx="1"/>
          </p:nvPr>
        </p:nvSpPr>
        <p:spPr/>
        <p:txBody>
          <a:bodyPr/>
          <a:lstStyle/>
          <a:p>
            <a:r>
              <a:rPr lang="en-CA" altLang="en-US">
                <a:ea typeface="ＭＳ Ｐゴシック" panose="020B0600070205080204" pitchFamily="34" charset="-128"/>
              </a:rPr>
              <a:t>Mandatory pain scoring on triage;</a:t>
            </a:r>
          </a:p>
          <a:p>
            <a:r>
              <a:rPr lang="en-CA" altLang="en-US">
                <a:ea typeface="ＭＳ Ｐゴシック" panose="020B0600070205080204" pitchFamily="34" charset="-128"/>
              </a:rPr>
              <a:t>Allowing triage nurses to treat mild to moderate pain without a physician’s order; </a:t>
            </a:r>
          </a:p>
          <a:p>
            <a:r>
              <a:rPr lang="en-CA" altLang="en-US">
                <a:ea typeface="ＭＳ Ｐゴシック" panose="020B0600070205080204" pitchFamily="34" charset="-128"/>
              </a:rPr>
              <a:t>Educational material aimed at house staff rotating through the ED; </a:t>
            </a:r>
          </a:p>
          <a:p>
            <a:r>
              <a:rPr lang="en-CA" altLang="en-US">
                <a:ea typeface="ＭＳ Ｐゴシック" panose="020B0600070205080204" pitchFamily="34" charset="-128"/>
              </a:rPr>
              <a:t>and posters for staff in the ED.</a:t>
            </a:r>
            <a:endParaRPr lang="en-US" altLang="en-US">
              <a:ea typeface="ＭＳ Ｐゴシック" panose="020B0600070205080204" pitchFamily="34" charset="-128"/>
            </a:endParaRPr>
          </a:p>
        </p:txBody>
      </p:sp>
    </p:spTree>
    <p:extLst>
      <p:ext uri="{BB962C8B-B14F-4D97-AF65-F5344CB8AC3E}">
        <p14:creationId xmlns:p14="http://schemas.microsoft.com/office/powerpoint/2010/main" val="66829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a:extLst>
              <a:ext uri="{FF2B5EF4-FFF2-40B4-BE49-F238E27FC236}">
                <a16:creationId xmlns="" xmlns:a16="http://schemas.microsoft.com/office/drawing/2014/main" id="{93B5CBE2-3BC5-E245-8A0F-5DB983EDE43D}"/>
              </a:ext>
            </a:extLst>
          </p:cNvPr>
          <p:cNvSpPr>
            <a:spLocks noGrp="1"/>
          </p:cNvSpPr>
          <p:nvPr>
            <p:ph type="title"/>
          </p:nvPr>
        </p:nvSpPr>
        <p:spPr/>
        <p:txBody>
          <a:bodyPr/>
          <a:lstStyle/>
          <a:p>
            <a:r>
              <a:rPr lang="en-US" altLang="en-US">
                <a:ea typeface="ＭＳ Ｐゴシック" panose="020B0600070205080204" pitchFamily="34" charset="-128"/>
              </a:rPr>
              <a:t>Study 2</a:t>
            </a:r>
          </a:p>
        </p:txBody>
      </p:sp>
      <p:sp>
        <p:nvSpPr>
          <p:cNvPr id="3" name="Content Placeholder 2">
            <a:extLst>
              <a:ext uri="{FF2B5EF4-FFF2-40B4-BE49-F238E27FC236}">
                <a16:creationId xmlns="" xmlns:a16="http://schemas.microsoft.com/office/drawing/2014/main" id="{4B32D0E8-02A9-A146-8F1A-A23BAE80CD80}"/>
              </a:ext>
            </a:extLst>
          </p:cNvPr>
          <p:cNvSpPr>
            <a:spLocks noGrp="1"/>
          </p:cNvSpPr>
          <p:nvPr>
            <p:ph idx="1"/>
          </p:nvPr>
        </p:nvSpPr>
        <p:spPr>
          <a:xfrm>
            <a:off x="2706688" y="2209801"/>
            <a:ext cx="7504112" cy="3922713"/>
          </a:xfrm>
        </p:spPr>
        <p:txBody>
          <a:bodyPr/>
          <a:lstStyle/>
          <a:p>
            <a:r>
              <a:rPr lang="en-CA" altLang="en-US" sz="2800">
                <a:ea typeface="ＭＳ Ｐゴシック" panose="020B0600070205080204" pitchFamily="34" charset="-128"/>
              </a:rPr>
              <a:t>The proportion of patients treated within 60 minutes from triage increased from 15% to 54% after the intervention.</a:t>
            </a:r>
          </a:p>
          <a:p>
            <a:pPr>
              <a:buFont typeface="Wingdings" pitchFamily="2" charset="2"/>
              <a:buNone/>
            </a:pPr>
            <a:r>
              <a:rPr lang="en-CA" altLang="en-US" sz="2800">
                <a:ea typeface="ＭＳ Ｐゴシック" panose="020B0600070205080204" pitchFamily="34" charset="-128"/>
              </a:rPr>
              <a:t> </a:t>
            </a:r>
          </a:p>
          <a:p>
            <a:r>
              <a:rPr lang="en-CA" altLang="en-US" sz="2800">
                <a:ea typeface="ＭＳ Ｐゴシック" panose="020B0600070205080204" pitchFamily="34" charset="-128"/>
              </a:rPr>
              <a:t>Median time to administration of analgesic decreased from 72.5 to 11 minutes. </a:t>
            </a:r>
          </a:p>
        </p:txBody>
      </p:sp>
    </p:spTree>
    <p:extLst>
      <p:ext uri="{BB962C8B-B14F-4D97-AF65-F5344CB8AC3E}">
        <p14:creationId xmlns:p14="http://schemas.microsoft.com/office/powerpoint/2010/main" val="3134666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 xmlns:a16="http://schemas.microsoft.com/office/drawing/2014/main" id="{85663E0A-BDD8-374F-990C-D51D3EACAC5A}"/>
              </a:ext>
            </a:extLst>
          </p:cNvPr>
          <p:cNvSpPr>
            <a:spLocks noGrp="1"/>
          </p:cNvSpPr>
          <p:nvPr>
            <p:ph type="title"/>
          </p:nvPr>
        </p:nvSpPr>
        <p:spPr/>
        <p:txBody>
          <a:bodyPr/>
          <a:lstStyle/>
          <a:p>
            <a:r>
              <a:rPr lang="en-US" altLang="en-US">
                <a:ea typeface="ＭＳ Ｐゴシック" panose="020B0600070205080204" pitchFamily="34" charset="-128"/>
              </a:rPr>
              <a:t>Study 2</a:t>
            </a:r>
          </a:p>
        </p:txBody>
      </p:sp>
      <p:sp>
        <p:nvSpPr>
          <p:cNvPr id="61443" name="Content Placeholder 2">
            <a:extLst>
              <a:ext uri="{FF2B5EF4-FFF2-40B4-BE49-F238E27FC236}">
                <a16:creationId xmlns="" xmlns:a16="http://schemas.microsoft.com/office/drawing/2014/main" id="{B04FB843-384A-2045-997B-59C3D61F3802}"/>
              </a:ext>
            </a:extLst>
          </p:cNvPr>
          <p:cNvSpPr>
            <a:spLocks noGrp="1"/>
          </p:cNvSpPr>
          <p:nvPr>
            <p:ph idx="1"/>
          </p:nvPr>
        </p:nvSpPr>
        <p:spPr>
          <a:xfrm>
            <a:off x="2706688" y="2133601"/>
            <a:ext cx="7504112" cy="3998913"/>
          </a:xfrm>
        </p:spPr>
        <p:txBody>
          <a:bodyPr/>
          <a:lstStyle/>
          <a:p>
            <a:r>
              <a:rPr lang="en-CA" altLang="en-US" sz="2800">
                <a:ea typeface="ＭＳ Ｐゴシック" panose="020B0600070205080204" pitchFamily="34" charset="-128"/>
              </a:rPr>
              <a:t>Only 17% of cases had a documented pain score. </a:t>
            </a:r>
          </a:p>
          <a:p>
            <a:endParaRPr lang="en-CA" altLang="en-US" sz="2800">
              <a:ea typeface="ＭＳ Ｐゴシック" panose="020B0600070205080204" pitchFamily="34" charset="-128"/>
            </a:endParaRPr>
          </a:p>
          <a:p>
            <a:r>
              <a:rPr lang="en-CA" altLang="en-US" sz="2800">
                <a:ea typeface="ＭＳ Ｐゴシック" panose="020B0600070205080204" pitchFamily="34" charset="-128"/>
              </a:rPr>
              <a:t>Rates for backslab application prior to radiography were similar before and after the interventions.</a:t>
            </a:r>
            <a:endParaRPr lang="en-US" altLang="en-US" sz="2800">
              <a:ea typeface="ＭＳ Ｐゴシック" panose="020B0600070205080204" pitchFamily="34" charset="-128"/>
            </a:endParaRPr>
          </a:p>
        </p:txBody>
      </p:sp>
    </p:spTree>
    <p:extLst>
      <p:ext uri="{BB962C8B-B14F-4D97-AF65-F5344CB8AC3E}">
        <p14:creationId xmlns:p14="http://schemas.microsoft.com/office/powerpoint/2010/main" val="314959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 xmlns:a16="http://schemas.microsoft.com/office/drawing/2014/main" id="{2F8E4A16-B0FE-3A48-9DE6-3DD699021854}"/>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62467" name="Content Placeholder 2">
            <a:extLst>
              <a:ext uri="{FF2B5EF4-FFF2-40B4-BE49-F238E27FC236}">
                <a16:creationId xmlns="" xmlns:a16="http://schemas.microsoft.com/office/drawing/2014/main" id="{6516D214-261C-5942-8E10-8A4EF9C9FDDA}"/>
              </a:ext>
            </a:extLst>
          </p:cNvPr>
          <p:cNvSpPr>
            <a:spLocks noGrp="1"/>
          </p:cNvSpPr>
          <p:nvPr>
            <p:ph idx="1"/>
          </p:nvPr>
        </p:nvSpPr>
        <p:spPr>
          <a:xfrm>
            <a:off x="2514600" y="2133601"/>
            <a:ext cx="7620000" cy="3465513"/>
          </a:xfrm>
        </p:spPr>
        <p:txBody>
          <a:bodyPr/>
          <a:lstStyle/>
          <a:p>
            <a:pPr marL="0" indent="0">
              <a:buNone/>
            </a:pPr>
            <a:endParaRPr lang="en-US" altLang="en-US">
              <a:ea typeface="ＭＳ Ｐゴシック" panose="020B0600070205080204" pitchFamily="34" charset="-128"/>
            </a:endParaRPr>
          </a:p>
          <a:p>
            <a:pPr marL="0" indent="0" algn="ctr">
              <a:buNone/>
            </a:pPr>
            <a:r>
              <a:rPr lang="en-US" altLang="en-US" sz="4000">
                <a:solidFill>
                  <a:schemeClr val="tx2"/>
                </a:solidFill>
                <a:ea typeface="ＭＳ Ｐゴシック" panose="020B0600070205080204" pitchFamily="34" charset="-128"/>
              </a:rPr>
              <a:t>Things have gotten better but still not great, </a:t>
            </a:r>
          </a:p>
          <a:p>
            <a:pPr marL="0" indent="0" algn="ctr">
              <a:buNone/>
            </a:pPr>
            <a:r>
              <a:rPr lang="en-US" altLang="en-US" sz="4000">
                <a:solidFill>
                  <a:schemeClr val="tx2"/>
                </a:solidFill>
                <a:ea typeface="ＭＳ Ｐゴシック" panose="020B0600070205080204" pitchFamily="34" charset="-128"/>
              </a:rPr>
              <a:t>so what should we do now?  </a:t>
            </a:r>
          </a:p>
        </p:txBody>
      </p:sp>
    </p:spTree>
    <p:extLst>
      <p:ext uri="{BB962C8B-B14F-4D97-AF65-F5344CB8AC3E}">
        <p14:creationId xmlns:p14="http://schemas.microsoft.com/office/powerpoint/2010/main" val="126930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 xmlns:a16="http://schemas.microsoft.com/office/drawing/2014/main" id="{26C3ECC5-A730-4440-BCF9-3927BCD0D49C}"/>
              </a:ext>
            </a:extLst>
          </p:cNvPr>
          <p:cNvSpPr>
            <a:spLocks noGrp="1"/>
          </p:cNvSpPr>
          <p:nvPr>
            <p:ph type="title"/>
          </p:nvPr>
        </p:nvSpPr>
        <p:spPr/>
        <p:txBody>
          <a:bodyPr/>
          <a:lstStyle/>
          <a:p>
            <a:r>
              <a:rPr lang="en-US" altLang="en-US">
                <a:ea typeface="ＭＳ Ｐゴシック" panose="020B0600070205080204" pitchFamily="34" charset="-128"/>
              </a:rPr>
              <a:t>Study 3</a:t>
            </a:r>
          </a:p>
        </p:txBody>
      </p:sp>
      <p:sp>
        <p:nvSpPr>
          <p:cNvPr id="3" name="Content Placeholder 2">
            <a:extLst>
              <a:ext uri="{FF2B5EF4-FFF2-40B4-BE49-F238E27FC236}">
                <a16:creationId xmlns="" xmlns:a16="http://schemas.microsoft.com/office/drawing/2014/main" id="{B8BB07B3-BC2E-2941-88B3-205350CF32A0}"/>
              </a:ext>
            </a:extLst>
          </p:cNvPr>
          <p:cNvSpPr>
            <a:spLocks noGrp="1"/>
          </p:cNvSpPr>
          <p:nvPr>
            <p:ph idx="1"/>
          </p:nvPr>
        </p:nvSpPr>
        <p:spPr/>
        <p:txBody>
          <a:bodyPr>
            <a:normAutofit/>
          </a:bodyPr>
          <a:lstStyle/>
          <a:p>
            <a:r>
              <a:rPr lang="en-US" altLang="en-US" sz="2800" dirty="0">
                <a:ea typeface="ＭＳ Ｐゴシック" panose="020B0600070205080204" pitchFamily="34" charset="-128"/>
              </a:rPr>
              <a:t>We wanted to find out the factors that were limiting further improvements in our treatment of pain. </a:t>
            </a:r>
          </a:p>
          <a:p>
            <a:pPr>
              <a:buFont typeface="Wingdings" pitchFamily="2" charset="2"/>
              <a:buNone/>
            </a:pPr>
            <a:r>
              <a:rPr lang="en-US" altLang="en-US" sz="2800" dirty="0">
                <a:ea typeface="ＭＳ Ｐゴシック" panose="020B0600070205080204" pitchFamily="34" charset="-128"/>
              </a:rPr>
              <a:t> </a:t>
            </a:r>
          </a:p>
          <a:p>
            <a:r>
              <a:rPr lang="en-US" altLang="en-US" sz="2800" dirty="0">
                <a:ea typeface="ＭＳ Ｐゴシック" panose="020B0600070205080204" pitchFamily="34" charset="-128"/>
              </a:rPr>
              <a:t>Qualitative research. </a:t>
            </a:r>
          </a:p>
          <a:p>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241561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qualitative research?</a:t>
            </a:r>
          </a:p>
        </p:txBody>
      </p:sp>
      <p:sp>
        <p:nvSpPr>
          <p:cNvPr id="3" name="Content Placeholder 2"/>
          <p:cNvSpPr>
            <a:spLocks noGrp="1"/>
          </p:cNvSpPr>
          <p:nvPr>
            <p:ph idx="1"/>
          </p:nvPr>
        </p:nvSpPr>
        <p:spPr/>
        <p:txBody>
          <a:bodyPr/>
          <a:lstStyle/>
          <a:p>
            <a:r>
              <a:rPr lang="en-US" dirty="0"/>
              <a:t>Defining “qualitative research” is not straight forward.  </a:t>
            </a:r>
          </a:p>
          <a:p>
            <a:endParaRPr lang="en-US" dirty="0"/>
          </a:p>
          <a:p>
            <a:r>
              <a:rPr lang="en-US" dirty="0"/>
              <a:t>Part of the difficulty is that the term refers to a wide range of different research approaches. </a:t>
            </a:r>
          </a:p>
          <a:p>
            <a:endParaRPr lang="en-US" dirty="0"/>
          </a:p>
          <a:p>
            <a:r>
              <a:rPr lang="en-US" dirty="0"/>
              <a:t>These different approaches include narrative analysis, ethnography, grounded theory, phenomenology, and case study.</a:t>
            </a:r>
          </a:p>
          <a:p>
            <a:endParaRPr lang="en-US" dirty="0"/>
          </a:p>
          <a:p>
            <a:endParaRPr lang="en-US" dirty="0"/>
          </a:p>
        </p:txBody>
      </p:sp>
    </p:spTree>
    <p:extLst>
      <p:ext uri="{BB962C8B-B14F-4D97-AF65-F5344CB8AC3E}">
        <p14:creationId xmlns:p14="http://schemas.microsoft.com/office/powerpoint/2010/main" val="321392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92925" y="1844824"/>
            <a:ext cx="7719968" cy="4281655"/>
          </a:xfrm>
        </p:spPr>
        <p:txBody>
          <a:bodyPr/>
          <a:lstStyle/>
          <a:p>
            <a:r>
              <a:rPr lang="en-CA" dirty="0"/>
              <a:t>Interviews</a:t>
            </a:r>
          </a:p>
          <a:p>
            <a:r>
              <a:rPr lang="en-CA" dirty="0"/>
              <a:t>Focus Groups</a:t>
            </a:r>
          </a:p>
          <a:p>
            <a:r>
              <a:rPr lang="en-CA" dirty="0"/>
              <a:t>Observation</a:t>
            </a:r>
          </a:p>
          <a:p>
            <a:r>
              <a:rPr lang="en-CA" dirty="0"/>
              <a:t>Ethnography</a:t>
            </a:r>
          </a:p>
          <a:p>
            <a:r>
              <a:rPr lang="en-CA" dirty="0"/>
              <a:t>Website Analysis</a:t>
            </a:r>
          </a:p>
          <a:p>
            <a:r>
              <a:rPr lang="en-CA" dirty="0"/>
              <a:t>Participation Action Research</a:t>
            </a:r>
          </a:p>
          <a:p>
            <a:r>
              <a:rPr lang="en-CA" dirty="0"/>
              <a:t>Institutional Analysis </a:t>
            </a:r>
          </a:p>
          <a:p>
            <a:r>
              <a:rPr lang="en-CA" dirty="0" smtClean="0"/>
              <a:t>Photo </a:t>
            </a:r>
            <a:r>
              <a:rPr lang="en-CA" dirty="0"/>
              <a:t>/ Film Analysis</a:t>
            </a:r>
          </a:p>
          <a:p>
            <a:r>
              <a:rPr lang="en-CA" dirty="0"/>
              <a:t>Etc…</a:t>
            </a:r>
          </a:p>
        </p:txBody>
      </p:sp>
      <p:sp>
        <p:nvSpPr>
          <p:cNvPr id="3" name="Title 2"/>
          <p:cNvSpPr>
            <a:spLocks noGrp="1"/>
          </p:cNvSpPr>
          <p:nvPr>
            <p:ph type="title"/>
          </p:nvPr>
        </p:nvSpPr>
        <p:spPr/>
        <p:txBody>
          <a:bodyPr/>
          <a:lstStyle/>
          <a:p>
            <a:r>
              <a:rPr lang="en-CA" dirty="0"/>
              <a:t>Qualitative Research </a:t>
            </a:r>
            <a:r>
              <a:rPr lang="en-CA" dirty="0" smtClean="0"/>
              <a:t>Methods</a:t>
            </a:r>
            <a:endParaRPr lang="en-CA" dirty="0"/>
          </a:p>
        </p:txBody>
      </p:sp>
    </p:spTree>
    <p:extLst>
      <p:ext uri="{BB962C8B-B14F-4D97-AF65-F5344CB8AC3E}">
        <p14:creationId xmlns:p14="http://schemas.microsoft.com/office/powerpoint/2010/main" val="365014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Disciplines which Use Qualitative Research</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2194542"/>
            <a:ext cx="7772400" cy="4255685"/>
          </a:xfrm>
        </p:spPr>
      </p:pic>
    </p:spTree>
    <p:extLst>
      <p:ext uri="{BB962C8B-B14F-4D97-AF65-F5344CB8AC3E}">
        <p14:creationId xmlns:p14="http://schemas.microsoft.com/office/powerpoint/2010/main" val="1164586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Disciplines that Use Qualitative Research</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2194542"/>
            <a:ext cx="7772400" cy="4255685"/>
          </a:xfrm>
        </p:spPr>
      </p:pic>
      <p:sp>
        <p:nvSpPr>
          <p:cNvPr id="5" name="Oval 4"/>
          <p:cNvSpPr/>
          <p:nvPr/>
        </p:nvSpPr>
        <p:spPr>
          <a:xfrm>
            <a:off x="5511114" y="3076832"/>
            <a:ext cx="3842951" cy="926757"/>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166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qualitative research?</a:t>
            </a:r>
          </a:p>
        </p:txBody>
      </p:sp>
      <p:sp>
        <p:nvSpPr>
          <p:cNvPr id="3" name="Content Placeholder 2"/>
          <p:cNvSpPr>
            <a:spLocks noGrp="1"/>
          </p:cNvSpPr>
          <p:nvPr>
            <p:ph idx="1"/>
          </p:nvPr>
        </p:nvSpPr>
        <p:spPr>
          <a:xfrm>
            <a:off x="2589212" y="1809345"/>
            <a:ext cx="8915400" cy="4101877"/>
          </a:xfrm>
        </p:spPr>
        <p:txBody>
          <a:bodyPr>
            <a:normAutofit/>
          </a:bodyPr>
          <a:lstStyle/>
          <a:p>
            <a:r>
              <a:rPr lang="en-US" dirty="0"/>
              <a:t>Many qualitative research studies take a critical perspective, questioning basic social structures, even basic philosophical claims about knowledge and reality.</a:t>
            </a:r>
          </a:p>
          <a:p>
            <a:endParaRPr lang="en-US" dirty="0"/>
          </a:p>
          <a:p>
            <a:r>
              <a:rPr lang="en-US" dirty="0"/>
              <a:t>A good deal of qualitative </a:t>
            </a:r>
            <a:r>
              <a:rPr lang="en-US" dirty="0" smtClean="0"/>
              <a:t>research is </a:t>
            </a:r>
            <a:r>
              <a:rPr lang="en-US" dirty="0"/>
              <a:t>concerned with social justice and capturing the perspective of marginalized people.  </a:t>
            </a:r>
            <a:endParaRPr lang="en-US" dirty="0" smtClean="0"/>
          </a:p>
          <a:p>
            <a:endParaRPr lang="en-US" dirty="0"/>
          </a:p>
          <a:p>
            <a:r>
              <a:rPr lang="en-US" dirty="0" smtClean="0"/>
              <a:t>Because of these aspects, qualitative research can be methodologically dense.  </a:t>
            </a:r>
            <a:endParaRPr lang="en-US" dirty="0"/>
          </a:p>
          <a:p>
            <a:endParaRPr lang="en-US" dirty="0"/>
          </a:p>
          <a:p>
            <a:endParaRPr lang="en-US" dirty="0"/>
          </a:p>
        </p:txBody>
      </p:sp>
    </p:spTree>
    <p:extLst>
      <p:ext uri="{BB962C8B-B14F-4D97-AF65-F5344CB8AC3E}">
        <p14:creationId xmlns:p14="http://schemas.microsoft.com/office/powerpoint/2010/main" val="10335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Discuss the question: “What is qualitative research?”</a:t>
            </a:r>
          </a:p>
          <a:p>
            <a:endParaRPr lang="en-US" dirty="0"/>
          </a:p>
          <a:p>
            <a:r>
              <a:rPr lang="en-US" dirty="0"/>
              <a:t>Introduce some of concepts related to qualitative research</a:t>
            </a:r>
          </a:p>
          <a:p>
            <a:endParaRPr lang="en-US" dirty="0"/>
          </a:p>
          <a:p>
            <a:r>
              <a:rPr lang="en-US" dirty="0"/>
              <a:t>Explore the potential application of applied qualitative health research </a:t>
            </a:r>
          </a:p>
        </p:txBody>
      </p:sp>
    </p:spTree>
    <p:extLst>
      <p:ext uri="{BB962C8B-B14F-4D97-AF65-F5344CB8AC3E}">
        <p14:creationId xmlns:p14="http://schemas.microsoft.com/office/powerpoint/2010/main" val="1722140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qualitative research?</a:t>
            </a:r>
          </a:p>
        </p:txBody>
      </p:sp>
      <p:sp>
        <p:nvSpPr>
          <p:cNvPr id="3" name="Content Placeholder 2"/>
          <p:cNvSpPr>
            <a:spLocks noGrp="1"/>
          </p:cNvSpPr>
          <p:nvPr>
            <p:ph idx="1"/>
          </p:nvPr>
        </p:nvSpPr>
        <p:spPr>
          <a:xfrm>
            <a:off x="2589212" y="1809345"/>
            <a:ext cx="8915400" cy="4101877"/>
          </a:xfrm>
        </p:spPr>
        <p:txBody>
          <a:bodyPr>
            <a:normAutofit/>
          </a:bodyPr>
          <a:lstStyle/>
          <a:p>
            <a:r>
              <a:rPr lang="en-US" dirty="0" smtClean="0"/>
              <a:t>The </a:t>
            </a:r>
            <a:r>
              <a:rPr lang="en-US" dirty="0"/>
              <a:t>problem in defining the term </a:t>
            </a:r>
            <a:r>
              <a:rPr lang="en-US" dirty="0" smtClean="0"/>
              <a:t>qualitative research is </a:t>
            </a:r>
            <a:r>
              <a:rPr lang="en-US" dirty="0"/>
              <a:t>that given the broad tradition, it is hard to find characteristics that are true across all of the cases.</a:t>
            </a:r>
          </a:p>
          <a:p>
            <a:endParaRPr lang="en-US" dirty="0"/>
          </a:p>
        </p:txBody>
      </p:sp>
    </p:spTree>
    <p:extLst>
      <p:ext uri="{BB962C8B-B14F-4D97-AF65-F5344CB8AC3E}">
        <p14:creationId xmlns:p14="http://schemas.microsoft.com/office/powerpoint/2010/main" val="259626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05A9AC-B03C-E94F-9341-5447BD96533D}"/>
              </a:ext>
            </a:extLst>
          </p:cNvPr>
          <p:cNvSpPr>
            <a:spLocks noGrp="1"/>
          </p:cNvSpPr>
          <p:nvPr>
            <p:ph type="title"/>
          </p:nvPr>
        </p:nvSpPr>
        <p:spPr/>
        <p:txBody>
          <a:bodyPr/>
          <a:lstStyle/>
          <a:p>
            <a:r>
              <a:rPr lang="en-US" dirty="0"/>
              <a:t>What is qualitative research?</a:t>
            </a:r>
          </a:p>
        </p:txBody>
      </p:sp>
      <p:sp>
        <p:nvSpPr>
          <p:cNvPr id="3" name="Content Placeholder 2">
            <a:extLst>
              <a:ext uri="{FF2B5EF4-FFF2-40B4-BE49-F238E27FC236}">
                <a16:creationId xmlns="" xmlns:a16="http://schemas.microsoft.com/office/drawing/2014/main" id="{214B7492-8DDF-EE40-815B-D9978BD30883}"/>
              </a:ext>
            </a:extLst>
          </p:cNvPr>
          <p:cNvSpPr>
            <a:spLocks noGrp="1"/>
          </p:cNvSpPr>
          <p:nvPr>
            <p:ph idx="1"/>
          </p:nvPr>
        </p:nvSpPr>
        <p:spPr>
          <a:xfrm>
            <a:off x="2589212" y="1767016"/>
            <a:ext cx="8915400" cy="4144206"/>
          </a:xfrm>
        </p:spPr>
        <p:txBody>
          <a:bodyPr>
            <a:normAutofit/>
          </a:bodyPr>
          <a:lstStyle/>
          <a:p>
            <a:r>
              <a:rPr lang="en-US" dirty="0"/>
              <a:t>Qualitative research deals with data that is not initially quantified in numeric or categorical form.</a:t>
            </a:r>
          </a:p>
          <a:p>
            <a:endParaRPr lang="en-US" dirty="0"/>
          </a:p>
          <a:p>
            <a:r>
              <a:rPr lang="en-US" dirty="0"/>
              <a:t>Qualitative research is concerned with the context in which data is collected.  </a:t>
            </a:r>
          </a:p>
          <a:p>
            <a:pPr marL="0" indent="0">
              <a:buNone/>
            </a:pPr>
            <a:endParaRPr lang="en-US" dirty="0"/>
          </a:p>
          <a:p>
            <a:r>
              <a:rPr lang="en-US" dirty="0"/>
              <a:t>Qualitative research a richer description of the events, process, people, etc. than are possible using quantitative data.   </a:t>
            </a:r>
          </a:p>
          <a:p>
            <a:endParaRPr lang="en-US" dirty="0"/>
          </a:p>
          <a:p>
            <a:endParaRPr lang="en-US" dirty="0"/>
          </a:p>
          <a:p>
            <a:endParaRPr lang="en-US" dirty="0"/>
          </a:p>
        </p:txBody>
      </p:sp>
    </p:spTree>
    <p:extLst>
      <p:ext uri="{BB962C8B-B14F-4D97-AF65-F5344CB8AC3E}">
        <p14:creationId xmlns:p14="http://schemas.microsoft.com/office/powerpoint/2010/main" val="3198424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278BE0-5234-B649-A414-610B04445728}"/>
              </a:ext>
            </a:extLst>
          </p:cNvPr>
          <p:cNvSpPr>
            <a:spLocks noGrp="1"/>
          </p:cNvSpPr>
          <p:nvPr>
            <p:ph type="title"/>
          </p:nvPr>
        </p:nvSpPr>
        <p:spPr/>
        <p:txBody>
          <a:bodyPr/>
          <a:lstStyle/>
          <a:p>
            <a:r>
              <a:rPr lang="en-US" dirty="0"/>
              <a:t>Qualitative research </a:t>
            </a:r>
          </a:p>
        </p:txBody>
      </p:sp>
      <p:sp>
        <p:nvSpPr>
          <p:cNvPr id="3" name="Content Placeholder 2">
            <a:extLst>
              <a:ext uri="{FF2B5EF4-FFF2-40B4-BE49-F238E27FC236}">
                <a16:creationId xmlns="" xmlns:a16="http://schemas.microsoft.com/office/drawing/2014/main" id="{3E68F01F-65C8-8142-8281-AD23133E1DA1}"/>
              </a:ext>
            </a:extLst>
          </p:cNvPr>
          <p:cNvSpPr>
            <a:spLocks noGrp="1"/>
          </p:cNvSpPr>
          <p:nvPr>
            <p:ph idx="1"/>
          </p:nvPr>
        </p:nvSpPr>
        <p:spPr/>
        <p:txBody>
          <a:bodyPr/>
          <a:lstStyle/>
          <a:p>
            <a:r>
              <a:rPr lang="en-US" dirty="0"/>
              <a:t>Because of these factors, qualitative research is better suited to research a wide range of questions.  </a:t>
            </a:r>
          </a:p>
        </p:txBody>
      </p:sp>
    </p:spTree>
    <p:extLst>
      <p:ext uri="{BB962C8B-B14F-4D97-AF65-F5344CB8AC3E}">
        <p14:creationId xmlns:p14="http://schemas.microsoft.com/office/powerpoint/2010/main" val="621635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Recent JPRU Qualitative Health Research</a:t>
            </a:r>
            <a:endParaRPr lang="en-US" dirty="0"/>
          </a:p>
        </p:txBody>
      </p:sp>
      <p:sp>
        <p:nvSpPr>
          <p:cNvPr id="3" name="Content Placeholder 2"/>
          <p:cNvSpPr>
            <a:spLocks noGrp="1"/>
          </p:cNvSpPr>
          <p:nvPr>
            <p:ph idx="1"/>
          </p:nvPr>
        </p:nvSpPr>
        <p:spPr>
          <a:xfrm>
            <a:off x="2589212" y="2187146"/>
            <a:ext cx="8915400" cy="3724076"/>
          </a:xfrm>
        </p:spPr>
        <p:txBody>
          <a:bodyPr/>
          <a:lstStyle/>
          <a:p>
            <a:r>
              <a:rPr lang="en-US" dirty="0" smtClean="0"/>
              <a:t>The experience of young mothers with accessing support services on the Avalon Peninsula</a:t>
            </a:r>
          </a:p>
          <a:p>
            <a:r>
              <a:rPr lang="en-US" dirty="0" smtClean="0"/>
              <a:t>Examining the barriers adolescents and young adults have with diabetes self-management</a:t>
            </a:r>
          </a:p>
          <a:p>
            <a:r>
              <a:rPr lang="en-US" dirty="0" smtClean="0"/>
              <a:t>Examining how the transition to adult care happens across NL for patients with diabetes</a:t>
            </a:r>
          </a:p>
          <a:p>
            <a:r>
              <a:rPr lang="en-US" dirty="0" smtClean="0"/>
              <a:t>Determining how regional health authorities in different provinces make funding decisions</a:t>
            </a:r>
            <a:endParaRPr lang="en-US" dirty="0"/>
          </a:p>
        </p:txBody>
      </p:sp>
    </p:spTree>
    <p:extLst>
      <p:ext uri="{BB962C8B-B14F-4D97-AF65-F5344CB8AC3E}">
        <p14:creationId xmlns:p14="http://schemas.microsoft.com/office/powerpoint/2010/main" val="698986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02010" y="2060848"/>
            <a:ext cx="7610881" cy="4065631"/>
          </a:xfrm>
        </p:spPr>
        <p:txBody>
          <a:bodyPr/>
          <a:lstStyle/>
          <a:p>
            <a:pPr marL="0" indent="0">
              <a:spcBef>
                <a:spcPts val="0"/>
              </a:spcBef>
              <a:buClrTx/>
              <a:defRPr/>
            </a:pPr>
            <a:r>
              <a:rPr lang="en-CA" dirty="0"/>
              <a:t> Qualitative and quantitative methods are two different sets of tools designed to address different types of research questions.  </a:t>
            </a:r>
          </a:p>
          <a:p>
            <a:pPr marL="0" indent="0">
              <a:spcBef>
                <a:spcPts val="0"/>
              </a:spcBef>
              <a:buClrTx/>
              <a:defRPr/>
            </a:pPr>
            <a:endParaRPr lang="en-CA" dirty="0"/>
          </a:p>
          <a:p>
            <a:pPr marL="0" indent="0">
              <a:spcBef>
                <a:spcPts val="0"/>
              </a:spcBef>
              <a:buClrTx/>
              <a:defRPr/>
            </a:pPr>
            <a:endParaRPr lang="en-CA" dirty="0"/>
          </a:p>
          <a:p>
            <a:pPr marL="0" indent="0">
              <a:spcBef>
                <a:spcPts val="0"/>
              </a:spcBef>
              <a:buClrTx/>
              <a:defRPr/>
            </a:pPr>
            <a:r>
              <a:rPr lang="en-CA" dirty="0"/>
              <a:t> Neither is preferable.</a:t>
            </a:r>
          </a:p>
          <a:p>
            <a:pPr marL="0" indent="0">
              <a:spcBef>
                <a:spcPts val="0"/>
              </a:spcBef>
              <a:buClrTx/>
              <a:defRPr/>
            </a:pPr>
            <a:endParaRPr lang="en-CA" dirty="0"/>
          </a:p>
          <a:p>
            <a:pPr marL="0" indent="0">
              <a:spcBef>
                <a:spcPts val="0"/>
              </a:spcBef>
              <a:buClrTx/>
              <a:defRPr/>
            </a:pPr>
            <a:endParaRPr lang="en-CA" dirty="0"/>
          </a:p>
          <a:p>
            <a:pPr marL="0" indent="0">
              <a:spcBef>
                <a:spcPts val="0"/>
              </a:spcBef>
              <a:buClrTx/>
              <a:defRPr/>
            </a:pPr>
            <a:r>
              <a:rPr lang="en-CA" dirty="0"/>
              <a:t> They are also not opposed to each other, with many projects requiring the use of both sets of approaches.  </a:t>
            </a:r>
          </a:p>
          <a:p>
            <a:endParaRPr lang="en-CA" dirty="0"/>
          </a:p>
          <a:p>
            <a:endParaRPr lang="en-CA" dirty="0"/>
          </a:p>
        </p:txBody>
      </p:sp>
      <p:sp>
        <p:nvSpPr>
          <p:cNvPr id="3" name="Title 2"/>
          <p:cNvSpPr>
            <a:spLocks noGrp="1"/>
          </p:cNvSpPr>
          <p:nvPr>
            <p:ph type="title"/>
          </p:nvPr>
        </p:nvSpPr>
        <p:spPr/>
        <p:txBody>
          <a:bodyPr/>
          <a:lstStyle/>
          <a:p>
            <a:r>
              <a:rPr lang="en-CA" dirty="0"/>
              <a:t>Qualitative and Quantitative Research </a:t>
            </a:r>
          </a:p>
        </p:txBody>
      </p:sp>
    </p:spTree>
    <p:extLst>
      <p:ext uri="{BB962C8B-B14F-4D97-AF65-F5344CB8AC3E}">
        <p14:creationId xmlns:p14="http://schemas.microsoft.com/office/powerpoint/2010/main" val="548763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00865" y="1916832"/>
            <a:ext cx="7512028" cy="4209647"/>
          </a:xfrm>
        </p:spPr>
        <p:txBody>
          <a:bodyPr/>
          <a:lstStyle/>
          <a:p>
            <a:r>
              <a:rPr lang="en-CA" dirty="0"/>
              <a:t>Quantitative research aims towards reliability (i.e., repeatable results)</a:t>
            </a:r>
          </a:p>
          <a:p>
            <a:endParaRPr lang="en-CA" dirty="0"/>
          </a:p>
          <a:p>
            <a:r>
              <a:rPr lang="en-CA" dirty="0"/>
              <a:t>Qualitative research aims towards validity (i.e., a true description of the situation) </a:t>
            </a:r>
          </a:p>
          <a:p>
            <a:endParaRPr lang="en-CA" dirty="0"/>
          </a:p>
          <a:p>
            <a:endParaRPr lang="en-CA" dirty="0"/>
          </a:p>
        </p:txBody>
      </p:sp>
      <p:sp>
        <p:nvSpPr>
          <p:cNvPr id="3" name="Title 2"/>
          <p:cNvSpPr>
            <a:spLocks noGrp="1"/>
          </p:cNvSpPr>
          <p:nvPr>
            <p:ph type="title"/>
          </p:nvPr>
        </p:nvSpPr>
        <p:spPr/>
        <p:txBody>
          <a:bodyPr/>
          <a:lstStyle/>
          <a:p>
            <a:r>
              <a:rPr lang="en-CA" dirty="0"/>
              <a:t>Qualitative and Quantitative Research </a:t>
            </a:r>
          </a:p>
        </p:txBody>
      </p:sp>
    </p:spTree>
    <p:extLst>
      <p:ext uri="{BB962C8B-B14F-4D97-AF65-F5344CB8AC3E}">
        <p14:creationId xmlns:p14="http://schemas.microsoft.com/office/powerpoint/2010/main" val="1053223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51438" y="1916832"/>
            <a:ext cx="7561455" cy="4209647"/>
          </a:xfrm>
        </p:spPr>
        <p:txBody>
          <a:bodyPr/>
          <a:lstStyle/>
          <a:p>
            <a:r>
              <a:rPr lang="en-CA" dirty="0"/>
              <a:t>In qualitative research, the researcher is involved in the data collection and analysis.</a:t>
            </a:r>
          </a:p>
          <a:p>
            <a:endParaRPr lang="en-CA" dirty="0"/>
          </a:p>
          <a:p>
            <a:r>
              <a:rPr lang="en-CA" dirty="0"/>
              <a:t>Blinding is impossible; </a:t>
            </a:r>
          </a:p>
          <a:p>
            <a:endParaRPr lang="en-CA" dirty="0"/>
          </a:p>
          <a:p>
            <a:r>
              <a:rPr lang="en-CA" dirty="0"/>
              <a:t>It is recognized that the researcher will influence the collection and interpretation of data.</a:t>
            </a:r>
          </a:p>
          <a:p>
            <a:endParaRPr lang="en-CA" dirty="0"/>
          </a:p>
          <a:p>
            <a:r>
              <a:rPr lang="en-CA" dirty="0"/>
              <a:t>It is important to situate yourself </a:t>
            </a:r>
            <a:r>
              <a:rPr lang="en-CA" dirty="0" smtClean="0"/>
              <a:t>vis-a-vis </a:t>
            </a:r>
            <a:r>
              <a:rPr lang="en-CA" dirty="0"/>
              <a:t>the research; and try to avoid unrecognized bias and preconceived interpretations. </a:t>
            </a:r>
          </a:p>
          <a:p>
            <a:endParaRPr lang="en-CA" dirty="0"/>
          </a:p>
        </p:txBody>
      </p:sp>
      <p:sp>
        <p:nvSpPr>
          <p:cNvPr id="3" name="Title 2"/>
          <p:cNvSpPr>
            <a:spLocks noGrp="1"/>
          </p:cNvSpPr>
          <p:nvPr>
            <p:ph type="title"/>
          </p:nvPr>
        </p:nvSpPr>
        <p:spPr/>
        <p:txBody>
          <a:bodyPr/>
          <a:lstStyle/>
          <a:p>
            <a:r>
              <a:rPr lang="en-CA" dirty="0"/>
              <a:t>Qualitative and Quantitative Research </a:t>
            </a:r>
          </a:p>
        </p:txBody>
      </p:sp>
    </p:spTree>
    <p:extLst>
      <p:ext uri="{BB962C8B-B14F-4D97-AF65-F5344CB8AC3E}">
        <p14:creationId xmlns:p14="http://schemas.microsoft.com/office/powerpoint/2010/main" val="3954898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8595" y="1916832"/>
            <a:ext cx="7614298" cy="4209647"/>
          </a:xfrm>
        </p:spPr>
        <p:txBody>
          <a:bodyPr>
            <a:normAutofit lnSpcReduction="10000"/>
          </a:bodyPr>
          <a:lstStyle/>
          <a:p>
            <a:r>
              <a:rPr lang="en-CA" dirty="0"/>
              <a:t>Identify a topic</a:t>
            </a:r>
          </a:p>
          <a:p>
            <a:r>
              <a:rPr lang="en-CA" dirty="0"/>
              <a:t>Conduct a literature review</a:t>
            </a:r>
          </a:p>
          <a:p>
            <a:r>
              <a:rPr lang="en-CA" dirty="0"/>
              <a:t>Formulate a main research question (or not)</a:t>
            </a:r>
          </a:p>
          <a:p>
            <a:r>
              <a:rPr lang="en-CA" dirty="0"/>
              <a:t>Develop data collection instruments (or not)</a:t>
            </a:r>
          </a:p>
          <a:p>
            <a:r>
              <a:rPr lang="en-CA" dirty="0"/>
              <a:t>Identify and contact study subjects</a:t>
            </a:r>
          </a:p>
          <a:p>
            <a:r>
              <a:rPr lang="en-CA" dirty="0"/>
              <a:t>Collect data</a:t>
            </a:r>
          </a:p>
          <a:p>
            <a:r>
              <a:rPr lang="en-CA" dirty="0"/>
              <a:t>Transcribe data</a:t>
            </a:r>
          </a:p>
          <a:p>
            <a:pPr lvl="1"/>
            <a:r>
              <a:rPr lang="en-CA" dirty="0"/>
              <a:t>Conduct initial analysis of data / reconsider research question</a:t>
            </a:r>
          </a:p>
          <a:p>
            <a:r>
              <a:rPr lang="en-CA" dirty="0"/>
              <a:t>Analyze (i.e., code) data</a:t>
            </a:r>
          </a:p>
          <a:p>
            <a:r>
              <a:rPr lang="en-CA" dirty="0"/>
              <a:t>Formulate findings / Analyze Codes</a:t>
            </a:r>
          </a:p>
          <a:p>
            <a:r>
              <a:rPr lang="en-CA" dirty="0"/>
              <a:t>Write Report</a:t>
            </a:r>
          </a:p>
        </p:txBody>
      </p:sp>
      <p:sp>
        <p:nvSpPr>
          <p:cNvPr id="3" name="Title 2"/>
          <p:cNvSpPr>
            <a:spLocks noGrp="1"/>
          </p:cNvSpPr>
          <p:nvPr>
            <p:ph type="title"/>
          </p:nvPr>
        </p:nvSpPr>
        <p:spPr/>
        <p:txBody>
          <a:bodyPr/>
          <a:lstStyle/>
          <a:p>
            <a:r>
              <a:rPr lang="en-CA" dirty="0"/>
              <a:t>Parts of qualitative research project</a:t>
            </a:r>
          </a:p>
        </p:txBody>
      </p:sp>
    </p:spTree>
    <p:extLst>
      <p:ext uri="{BB962C8B-B14F-4D97-AF65-F5344CB8AC3E}">
        <p14:creationId xmlns:p14="http://schemas.microsoft.com/office/powerpoint/2010/main" val="2966950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Paradigms</a:t>
            </a:r>
            <a:endParaRPr lang="en-US" dirty="0"/>
          </a:p>
        </p:txBody>
      </p:sp>
      <p:sp>
        <p:nvSpPr>
          <p:cNvPr id="3" name="Content Placeholder 2"/>
          <p:cNvSpPr>
            <a:spLocks noGrp="1"/>
          </p:cNvSpPr>
          <p:nvPr>
            <p:ph idx="1"/>
          </p:nvPr>
        </p:nvSpPr>
        <p:spPr/>
        <p:txBody>
          <a:bodyPr/>
          <a:lstStyle/>
          <a:p>
            <a:r>
              <a:rPr lang="en-CA" dirty="0" smtClean="0"/>
              <a:t>Paradigm: “the </a:t>
            </a:r>
            <a:r>
              <a:rPr lang="en-CA" dirty="0"/>
              <a:t>basic belief system or worldview that guides the investigator, not only in choices of method but in ontological and epistemologically fundamental ways.”(Guba &amp; Lincoln, 1994)</a:t>
            </a:r>
            <a:endParaRPr lang="en-US" dirty="0"/>
          </a:p>
        </p:txBody>
      </p:sp>
    </p:spTree>
    <p:extLst>
      <p:ext uri="{BB962C8B-B14F-4D97-AF65-F5344CB8AC3E}">
        <p14:creationId xmlns:p14="http://schemas.microsoft.com/office/powerpoint/2010/main" val="34238430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Induction </a:t>
            </a:r>
            <a:endParaRPr lang="en-US" dirty="0"/>
          </a:p>
        </p:txBody>
      </p:sp>
      <p:sp>
        <p:nvSpPr>
          <p:cNvPr id="3" name="Content Placeholder 2"/>
          <p:cNvSpPr>
            <a:spLocks noGrp="1"/>
          </p:cNvSpPr>
          <p:nvPr>
            <p:ph idx="1"/>
          </p:nvPr>
        </p:nvSpPr>
        <p:spPr/>
        <p:txBody>
          <a:bodyPr/>
          <a:lstStyle/>
          <a:p>
            <a:r>
              <a:rPr lang="en-US" dirty="0" smtClean="0"/>
              <a:t>Induction: “process </a:t>
            </a:r>
            <a:r>
              <a:rPr lang="en-US" dirty="0"/>
              <a:t>of moving from observations/data towards </a:t>
            </a:r>
            <a:r>
              <a:rPr lang="en-US" dirty="0" err="1"/>
              <a:t>generalisations</a:t>
            </a:r>
            <a:r>
              <a:rPr lang="en-US" dirty="0"/>
              <a:t>, hypotheses, or </a:t>
            </a:r>
            <a:r>
              <a:rPr lang="en-US" dirty="0" smtClean="0"/>
              <a:t>theory” – Pope and Mays</a:t>
            </a:r>
            <a:endParaRPr lang="en-US" dirty="0"/>
          </a:p>
        </p:txBody>
      </p:sp>
    </p:spTree>
    <p:extLst>
      <p:ext uri="{BB962C8B-B14F-4D97-AF65-F5344CB8AC3E}">
        <p14:creationId xmlns:p14="http://schemas.microsoft.com/office/powerpoint/2010/main" val="422501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 xmlns:a16="http://schemas.microsoft.com/office/drawing/2014/main" id="{5CAFC0D3-AE78-8A40-898E-AE3BF5B8E11A}"/>
              </a:ext>
            </a:extLst>
          </p:cNvPr>
          <p:cNvSpPr>
            <a:spLocks noGrp="1"/>
          </p:cNvSpPr>
          <p:nvPr>
            <p:ph type="title"/>
          </p:nvPr>
        </p:nvSpPr>
        <p:spPr>
          <a:xfrm>
            <a:off x="2362200" y="2857500"/>
            <a:ext cx="7620000" cy="1143000"/>
          </a:xfrm>
        </p:spPr>
        <p:txBody>
          <a:bodyPr>
            <a:normAutofit fontScale="90000"/>
          </a:bodyPr>
          <a:lstStyle/>
          <a:p>
            <a:pPr algn="ctr"/>
            <a:r>
              <a:rPr lang="en-US" altLang="en-US" dirty="0">
                <a:ea typeface="ＭＳ Ｐゴシック" panose="020B0600070205080204" pitchFamily="34" charset="-128"/>
              </a:rPr>
              <a:t>Case: Improving Patient Care - Supracondylar </a:t>
            </a:r>
            <a:r>
              <a:rPr lang="en-US" altLang="en-US" dirty="0" err="1">
                <a:ea typeface="ＭＳ Ｐゴシック" panose="020B0600070205080204" pitchFamily="34" charset="-128"/>
              </a:rPr>
              <a:t>Humerus</a:t>
            </a:r>
            <a:r>
              <a:rPr lang="en-US" altLang="en-US" dirty="0">
                <a:ea typeface="ＭＳ Ｐゴシック" panose="020B0600070205080204" pitchFamily="34" charset="-128"/>
              </a:rPr>
              <a:t> Fractures</a:t>
            </a:r>
          </a:p>
        </p:txBody>
      </p:sp>
    </p:spTree>
    <p:extLst>
      <p:ext uri="{BB962C8B-B14F-4D97-AF65-F5344CB8AC3E}">
        <p14:creationId xmlns:p14="http://schemas.microsoft.com/office/powerpoint/2010/main" val="480240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Data Saturation </a:t>
            </a:r>
            <a:endParaRPr lang="en-US" dirty="0"/>
          </a:p>
        </p:txBody>
      </p:sp>
      <p:sp>
        <p:nvSpPr>
          <p:cNvPr id="3" name="Content Placeholder 2"/>
          <p:cNvSpPr>
            <a:spLocks noGrp="1"/>
          </p:cNvSpPr>
          <p:nvPr>
            <p:ph idx="1"/>
          </p:nvPr>
        </p:nvSpPr>
        <p:spPr/>
        <p:txBody>
          <a:bodyPr/>
          <a:lstStyle/>
          <a:p>
            <a:r>
              <a:rPr lang="en-US" dirty="0" smtClean="0"/>
              <a:t>Data Saturation: “The </a:t>
            </a:r>
            <a:r>
              <a:rPr lang="en-US" dirty="0"/>
              <a:t>continuation of sampling and data collection until no new conceptual insights are generated</a:t>
            </a:r>
            <a:r>
              <a:rPr lang="en-US" dirty="0" smtClean="0"/>
              <a:t>.” – Bloor and Wood</a:t>
            </a:r>
            <a:endParaRPr lang="en-US" dirty="0"/>
          </a:p>
        </p:txBody>
      </p:sp>
    </p:spTree>
    <p:extLst>
      <p:ext uri="{BB962C8B-B14F-4D97-AF65-F5344CB8AC3E}">
        <p14:creationId xmlns:p14="http://schemas.microsoft.com/office/powerpoint/2010/main" val="3447498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a:t>
            </a:r>
            <a:endParaRPr lang="en-US" dirty="0"/>
          </a:p>
        </p:txBody>
      </p:sp>
      <p:sp>
        <p:nvSpPr>
          <p:cNvPr id="3" name="Content Placeholder 2"/>
          <p:cNvSpPr>
            <a:spLocks noGrp="1"/>
          </p:cNvSpPr>
          <p:nvPr>
            <p:ph idx="1"/>
          </p:nvPr>
        </p:nvSpPr>
        <p:spPr/>
        <p:txBody>
          <a:bodyPr/>
          <a:lstStyle/>
          <a:p>
            <a:r>
              <a:rPr lang="en-US" dirty="0" smtClean="0"/>
              <a:t>“Transcription </a:t>
            </a:r>
            <a:r>
              <a:rPr lang="en-US" dirty="0"/>
              <a:t>is a technical typing procedure for representing spoken discourse in text</a:t>
            </a:r>
            <a:r>
              <a:rPr lang="en-US" dirty="0" smtClean="0"/>
              <a:t>.” – Bloor and Woods </a:t>
            </a:r>
            <a:endParaRPr lang="en-US" dirty="0"/>
          </a:p>
        </p:txBody>
      </p:sp>
    </p:spTree>
    <p:extLst>
      <p:ext uri="{BB962C8B-B14F-4D97-AF65-F5344CB8AC3E}">
        <p14:creationId xmlns:p14="http://schemas.microsoft.com/office/powerpoint/2010/main" val="1335554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“A code in qualitative inquiry is most often a word or short phrase that symbolically assigns a summative, salient, essence-capturing, and/or evocative attribute for a portion of language-based or visual data.” </a:t>
            </a:r>
          </a:p>
          <a:p>
            <a:endParaRPr lang="en-CA" dirty="0"/>
          </a:p>
          <a:p>
            <a:pPr lvl="1"/>
            <a:r>
              <a:rPr lang="en-CA" dirty="0"/>
              <a:t>Saldana J.  The Coding Manual for Qualitative Researchers, 2009. </a:t>
            </a:r>
          </a:p>
        </p:txBody>
      </p:sp>
      <p:sp>
        <p:nvSpPr>
          <p:cNvPr id="3" name="Title 2"/>
          <p:cNvSpPr>
            <a:spLocks noGrp="1"/>
          </p:cNvSpPr>
          <p:nvPr>
            <p:ph type="title"/>
          </p:nvPr>
        </p:nvSpPr>
        <p:spPr/>
        <p:txBody>
          <a:bodyPr/>
          <a:lstStyle/>
          <a:p>
            <a:r>
              <a:rPr lang="en-CA" dirty="0"/>
              <a:t>Analyzing the data - coding</a:t>
            </a:r>
          </a:p>
        </p:txBody>
      </p:sp>
    </p:spTree>
    <p:extLst>
      <p:ext uri="{BB962C8B-B14F-4D97-AF65-F5344CB8AC3E}">
        <p14:creationId xmlns:p14="http://schemas.microsoft.com/office/powerpoint/2010/main" val="1141446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Codes help analyze and organizes the data.</a:t>
            </a:r>
          </a:p>
          <a:p>
            <a:pPr marL="0" indent="0">
              <a:buNone/>
            </a:pPr>
            <a:endParaRPr lang="en-US" dirty="0"/>
          </a:p>
          <a:p>
            <a:r>
              <a:rPr lang="en-US" dirty="0"/>
              <a:t>Codes can be developed either deductively (a priori) or inductively (a posteriori).</a:t>
            </a:r>
          </a:p>
          <a:p>
            <a:endParaRPr lang="en-US" dirty="0"/>
          </a:p>
          <a:p>
            <a:r>
              <a:rPr lang="en-US" dirty="0"/>
              <a:t>There is software to assist in qualitative analysis, e.g., NIVO 10.</a:t>
            </a:r>
          </a:p>
          <a:p>
            <a:endParaRPr lang="en-US" dirty="0"/>
          </a:p>
          <a:p>
            <a:r>
              <a:rPr lang="en-US" dirty="0"/>
              <a:t>It is important to define key codes, especially if using multiple coders.</a:t>
            </a:r>
            <a:endParaRPr lang="en-CA" dirty="0"/>
          </a:p>
        </p:txBody>
      </p:sp>
      <p:sp>
        <p:nvSpPr>
          <p:cNvPr id="3" name="Title 2"/>
          <p:cNvSpPr>
            <a:spLocks noGrp="1"/>
          </p:cNvSpPr>
          <p:nvPr>
            <p:ph type="title"/>
          </p:nvPr>
        </p:nvSpPr>
        <p:spPr/>
        <p:txBody>
          <a:bodyPr/>
          <a:lstStyle/>
          <a:p>
            <a:r>
              <a:rPr lang="en-CA" dirty="0"/>
              <a:t>Analyzing the data - Coding</a:t>
            </a:r>
          </a:p>
        </p:txBody>
      </p:sp>
    </p:spTree>
    <p:extLst>
      <p:ext uri="{BB962C8B-B14F-4D97-AF65-F5344CB8AC3E}">
        <p14:creationId xmlns:p14="http://schemas.microsoft.com/office/powerpoint/2010/main" val="1047135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lnSpcReduction="10000"/>
          </a:bodyPr>
          <a:lstStyle/>
          <a:p>
            <a:pPr>
              <a:buNone/>
            </a:pPr>
            <a:r>
              <a:rPr lang="en-US" dirty="0"/>
              <a:t>   “I know we kind of think of St. John’s as fairly safe, but things happen.  Especially if you are quite drunk.  You think nothing of just marching home, which is very nice.  I mean if anything was to happen, you would be in no shape to do anything.  (Pause)  And there are more serious things.  We know, I know someone who was drugged recently.  And there is that, and that is something I don’t really think about much.  But it happened and that is really scary.  There are some sever things that can happen.”  </a:t>
            </a:r>
            <a:endParaRPr lang="en-CA" dirty="0"/>
          </a:p>
        </p:txBody>
      </p:sp>
      <p:sp>
        <p:nvSpPr>
          <p:cNvPr id="6" name="Content Placeholder 5"/>
          <p:cNvSpPr>
            <a:spLocks noGrp="1"/>
          </p:cNvSpPr>
          <p:nvPr>
            <p:ph sz="half" idx="2"/>
          </p:nvPr>
        </p:nvSpPr>
        <p:spPr/>
        <p:txBody>
          <a:bodyPr>
            <a:normAutofit fontScale="92500" lnSpcReduction="10000"/>
          </a:bodyPr>
          <a:lstStyle/>
          <a:p>
            <a:pPr>
              <a:buNone/>
            </a:pPr>
            <a:endParaRPr lang="en-CA" dirty="0"/>
          </a:p>
        </p:txBody>
      </p:sp>
      <p:sp>
        <p:nvSpPr>
          <p:cNvPr id="4" name="Title 3"/>
          <p:cNvSpPr>
            <a:spLocks noGrp="1"/>
          </p:cNvSpPr>
          <p:nvPr>
            <p:ph type="title"/>
          </p:nvPr>
        </p:nvSpPr>
        <p:spPr/>
        <p:txBody>
          <a:bodyPr/>
          <a:lstStyle/>
          <a:p>
            <a:r>
              <a:rPr lang="en-CA" dirty="0"/>
              <a:t>Coding</a:t>
            </a:r>
          </a:p>
        </p:txBody>
      </p:sp>
    </p:spTree>
    <p:extLst>
      <p:ext uri="{BB962C8B-B14F-4D97-AF65-F5344CB8AC3E}">
        <p14:creationId xmlns:p14="http://schemas.microsoft.com/office/powerpoint/2010/main" val="18114175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lnSpcReduction="10000"/>
          </a:bodyPr>
          <a:lstStyle/>
          <a:p>
            <a:pPr>
              <a:buNone/>
            </a:pPr>
            <a:r>
              <a:rPr lang="en-US" dirty="0"/>
              <a:t>   “</a:t>
            </a:r>
            <a:r>
              <a:rPr lang="en-US" u="sng" dirty="0"/>
              <a:t>I know we kind of think of St. John’s as fairly safe, but things happen</a:t>
            </a:r>
            <a:r>
              <a:rPr lang="en-US" dirty="0"/>
              <a:t>.  Especially if you are quite drunk.  You think nothing of just marching home by yourself, which is very nice.  I mean if anything was to happen, you would be in no shape to do anything.  (Pause)  And there are more serious things.  We know, I know someone who was drugged recently.  And there is that, and that is something I don’t really think about much.  But it happened and that is really scary.  There are some sever things that can happen.”  </a:t>
            </a:r>
            <a:endParaRPr lang="en-CA" dirty="0"/>
          </a:p>
        </p:txBody>
      </p:sp>
      <p:sp>
        <p:nvSpPr>
          <p:cNvPr id="6" name="Content Placeholder 5"/>
          <p:cNvSpPr>
            <a:spLocks noGrp="1"/>
          </p:cNvSpPr>
          <p:nvPr>
            <p:ph sz="half" idx="2"/>
          </p:nvPr>
        </p:nvSpPr>
        <p:spPr/>
        <p:txBody>
          <a:bodyPr>
            <a:normAutofit fontScale="92500" lnSpcReduction="10000"/>
          </a:bodyPr>
          <a:lstStyle/>
          <a:p>
            <a:pPr>
              <a:buNone/>
            </a:pPr>
            <a:endParaRPr lang="en-CA" dirty="0"/>
          </a:p>
          <a:p>
            <a:pPr>
              <a:buNone/>
            </a:pPr>
            <a:r>
              <a:rPr lang="en-CA" dirty="0"/>
              <a:t>Concern about safety</a:t>
            </a:r>
          </a:p>
          <a:p>
            <a:pPr>
              <a:buNone/>
            </a:pPr>
            <a:endParaRPr lang="en-CA" dirty="0"/>
          </a:p>
          <a:p>
            <a:pPr>
              <a:buNone/>
            </a:pPr>
            <a:endParaRPr lang="en-CA" dirty="0"/>
          </a:p>
          <a:p>
            <a:pPr>
              <a:buNone/>
            </a:pPr>
            <a:endParaRPr lang="en-CA" dirty="0"/>
          </a:p>
          <a:p>
            <a:pPr>
              <a:buNone/>
            </a:pPr>
            <a:endParaRPr lang="en-CA" dirty="0"/>
          </a:p>
          <a:p>
            <a:pPr>
              <a:buNone/>
            </a:pPr>
            <a:endParaRPr lang="en-CA" dirty="0"/>
          </a:p>
          <a:p>
            <a:pPr>
              <a:buNone/>
            </a:pPr>
            <a:endParaRPr lang="en-CA" dirty="0"/>
          </a:p>
          <a:p>
            <a:pPr>
              <a:buNone/>
            </a:pPr>
            <a:endParaRPr lang="en-CA" dirty="0"/>
          </a:p>
        </p:txBody>
      </p:sp>
      <p:sp>
        <p:nvSpPr>
          <p:cNvPr id="4" name="Title 3"/>
          <p:cNvSpPr>
            <a:spLocks noGrp="1"/>
          </p:cNvSpPr>
          <p:nvPr>
            <p:ph type="title"/>
          </p:nvPr>
        </p:nvSpPr>
        <p:spPr/>
        <p:txBody>
          <a:bodyPr/>
          <a:lstStyle/>
          <a:p>
            <a:r>
              <a:rPr lang="en-CA" dirty="0"/>
              <a:t>Coding</a:t>
            </a:r>
          </a:p>
        </p:txBody>
      </p:sp>
    </p:spTree>
    <p:extLst>
      <p:ext uri="{BB962C8B-B14F-4D97-AF65-F5344CB8AC3E}">
        <p14:creationId xmlns:p14="http://schemas.microsoft.com/office/powerpoint/2010/main" val="34084378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70000" lnSpcReduction="20000"/>
          </a:bodyPr>
          <a:lstStyle/>
          <a:p>
            <a:pPr>
              <a:buNone/>
            </a:pPr>
            <a:r>
              <a:rPr lang="en-US" dirty="0"/>
              <a:t>   </a:t>
            </a:r>
            <a:r>
              <a:rPr lang="en-US" sz="2600" dirty="0"/>
              <a:t>“I know we kind of think of St. John’s as fairly safe, but things happen.  Especially if you are quite drunk.  You think nothing of just marching home by yourself, which is very nice.  I mean if anything was to happen, you would be in no shape to do anything.  (Pause)  And there are more serious things.  We know, I know someone who was drugged recently.  And there is that, and that is something I don’t really think about much.  But it happened and that is really scary.  There are some sever things that can happen.”  </a:t>
            </a:r>
            <a:endParaRPr lang="en-CA" sz="2600" dirty="0"/>
          </a:p>
        </p:txBody>
      </p:sp>
      <p:sp>
        <p:nvSpPr>
          <p:cNvPr id="6" name="Content Placeholder 5"/>
          <p:cNvSpPr>
            <a:spLocks noGrp="1"/>
          </p:cNvSpPr>
          <p:nvPr>
            <p:ph sz="half" idx="2"/>
          </p:nvPr>
        </p:nvSpPr>
        <p:spPr/>
        <p:txBody>
          <a:bodyPr>
            <a:normAutofit fontScale="70000" lnSpcReduction="20000"/>
          </a:bodyPr>
          <a:lstStyle/>
          <a:p>
            <a:pPr>
              <a:buNone/>
            </a:pPr>
            <a:r>
              <a:rPr lang="en-CA" dirty="0"/>
              <a:t>Concern about safety</a:t>
            </a:r>
          </a:p>
          <a:p>
            <a:pPr>
              <a:buNone/>
            </a:pPr>
            <a:endParaRPr lang="en-CA" dirty="0"/>
          </a:p>
          <a:p>
            <a:pPr>
              <a:buNone/>
            </a:pPr>
            <a:endParaRPr lang="en-CA" dirty="0"/>
          </a:p>
          <a:p>
            <a:pPr>
              <a:buNone/>
            </a:pPr>
            <a:r>
              <a:rPr lang="en-CA" dirty="0"/>
              <a:t>Not overly concerned about possible threats</a:t>
            </a:r>
          </a:p>
          <a:p>
            <a:pPr>
              <a:buNone/>
            </a:pPr>
            <a:endParaRPr lang="en-CA" dirty="0"/>
          </a:p>
          <a:p>
            <a:pPr>
              <a:buNone/>
            </a:pPr>
            <a:endParaRPr lang="en-CA" dirty="0"/>
          </a:p>
          <a:p>
            <a:pPr>
              <a:buNone/>
            </a:pPr>
            <a:endParaRPr lang="en-CA" dirty="0"/>
          </a:p>
          <a:p>
            <a:pPr>
              <a:buNone/>
            </a:pPr>
            <a:endParaRPr lang="en-CA" dirty="0"/>
          </a:p>
          <a:p>
            <a:pPr>
              <a:buNone/>
            </a:pPr>
            <a:r>
              <a:rPr lang="en-CA" dirty="0"/>
              <a:t>Not overly concerned about possible threats</a:t>
            </a:r>
          </a:p>
          <a:p>
            <a:pPr>
              <a:buNone/>
            </a:pPr>
            <a:endParaRPr lang="en-CA" dirty="0"/>
          </a:p>
          <a:p>
            <a:pPr>
              <a:buNone/>
            </a:pPr>
            <a:r>
              <a:rPr lang="en-CA" dirty="0"/>
              <a:t>Concern about safety</a:t>
            </a:r>
          </a:p>
          <a:p>
            <a:pPr>
              <a:buNone/>
            </a:pPr>
            <a:endParaRPr lang="en-CA" dirty="0"/>
          </a:p>
        </p:txBody>
      </p:sp>
      <p:sp>
        <p:nvSpPr>
          <p:cNvPr id="4" name="Title 3"/>
          <p:cNvSpPr>
            <a:spLocks noGrp="1"/>
          </p:cNvSpPr>
          <p:nvPr>
            <p:ph type="title"/>
          </p:nvPr>
        </p:nvSpPr>
        <p:spPr/>
        <p:txBody>
          <a:bodyPr/>
          <a:lstStyle/>
          <a:p>
            <a:r>
              <a:rPr lang="en-CA" dirty="0"/>
              <a:t>Coding</a:t>
            </a:r>
          </a:p>
        </p:txBody>
      </p:sp>
    </p:spTree>
    <p:extLst>
      <p:ext uri="{BB962C8B-B14F-4D97-AF65-F5344CB8AC3E}">
        <p14:creationId xmlns:p14="http://schemas.microsoft.com/office/powerpoint/2010/main" val="26522090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70000" lnSpcReduction="20000"/>
          </a:bodyPr>
          <a:lstStyle/>
          <a:p>
            <a:pPr>
              <a:buNone/>
            </a:pPr>
            <a:r>
              <a:rPr lang="en-US" dirty="0"/>
              <a:t>   </a:t>
            </a:r>
            <a:r>
              <a:rPr lang="en-US" sz="2600" dirty="0"/>
              <a:t>“I know </a:t>
            </a:r>
            <a:r>
              <a:rPr lang="en-US" sz="2600" b="1" u="sng" dirty="0"/>
              <a:t>we kind of think of St. John’s as fairly safe, but things happen</a:t>
            </a:r>
            <a:r>
              <a:rPr lang="en-US" sz="2600" dirty="0"/>
              <a:t>.  Especially if you are quite drunk.  You think nothing of just marching home by yourself, which is very nice.  I mean if anything was to happen, you would be in no shape to do anything.  (Pause)  And there are more serious things.  We know, I know someone who was drugged recently.  And there is that, and that is something I don’t really think about much.  But it happened and that is really scary.  There are some sever things that can happen.”  </a:t>
            </a:r>
            <a:endParaRPr lang="en-CA" sz="2600" dirty="0"/>
          </a:p>
        </p:txBody>
      </p:sp>
      <p:sp>
        <p:nvSpPr>
          <p:cNvPr id="6" name="Content Placeholder 5"/>
          <p:cNvSpPr>
            <a:spLocks noGrp="1"/>
          </p:cNvSpPr>
          <p:nvPr>
            <p:ph sz="half" idx="2"/>
          </p:nvPr>
        </p:nvSpPr>
        <p:spPr/>
        <p:txBody>
          <a:bodyPr>
            <a:normAutofit fontScale="70000" lnSpcReduction="20000"/>
          </a:bodyPr>
          <a:lstStyle/>
          <a:p>
            <a:pPr>
              <a:buNone/>
            </a:pPr>
            <a:r>
              <a:rPr lang="en-CA" dirty="0"/>
              <a:t>Concern about safety</a:t>
            </a:r>
          </a:p>
          <a:p>
            <a:pPr>
              <a:buNone/>
            </a:pPr>
            <a:endParaRPr lang="en-CA" dirty="0"/>
          </a:p>
          <a:p>
            <a:pPr>
              <a:buNone/>
            </a:pPr>
            <a:endParaRPr lang="en-CA" dirty="0"/>
          </a:p>
          <a:p>
            <a:pPr>
              <a:buNone/>
            </a:pPr>
            <a:r>
              <a:rPr lang="en-CA" dirty="0"/>
              <a:t>Not overly concerned about possible threats</a:t>
            </a:r>
          </a:p>
          <a:p>
            <a:pPr>
              <a:buNone/>
            </a:pPr>
            <a:endParaRPr lang="en-CA" dirty="0"/>
          </a:p>
          <a:p>
            <a:pPr>
              <a:buNone/>
            </a:pPr>
            <a:endParaRPr lang="en-CA" dirty="0"/>
          </a:p>
          <a:p>
            <a:pPr>
              <a:buNone/>
            </a:pPr>
            <a:endParaRPr lang="en-CA" dirty="0"/>
          </a:p>
          <a:p>
            <a:pPr>
              <a:buNone/>
            </a:pPr>
            <a:endParaRPr lang="en-CA" dirty="0"/>
          </a:p>
          <a:p>
            <a:pPr>
              <a:buNone/>
            </a:pPr>
            <a:r>
              <a:rPr lang="en-CA" dirty="0"/>
              <a:t>Not overly concerned about possible threats</a:t>
            </a:r>
          </a:p>
          <a:p>
            <a:pPr>
              <a:buNone/>
            </a:pPr>
            <a:endParaRPr lang="en-CA" dirty="0"/>
          </a:p>
          <a:p>
            <a:pPr>
              <a:buNone/>
            </a:pPr>
            <a:r>
              <a:rPr lang="en-CA" dirty="0"/>
              <a:t>Concern about safety</a:t>
            </a:r>
          </a:p>
          <a:p>
            <a:pPr>
              <a:buNone/>
            </a:pPr>
            <a:endParaRPr lang="en-CA" dirty="0"/>
          </a:p>
        </p:txBody>
      </p:sp>
      <p:sp>
        <p:nvSpPr>
          <p:cNvPr id="4" name="Title 3"/>
          <p:cNvSpPr>
            <a:spLocks noGrp="1"/>
          </p:cNvSpPr>
          <p:nvPr>
            <p:ph type="title"/>
          </p:nvPr>
        </p:nvSpPr>
        <p:spPr/>
        <p:txBody>
          <a:bodyPr/>
          <a:lstStyle/>
          <a:p>
            <a:r>
              <a:rPr lang="en-CA" dirty="0"/>
              <a:t>Coding</a:t>
            </a:r>
          </a:p>
        </p:txBody>
      </p:sp>
    </p:spTree>
    <p:extLst>
      <p:ext uri="{BB962C8B-B14F-4D97-AF65-F5344CB8AC3E}">
        <p14:creationId xmlns:p14="http://schemas.microsoft.com/office/powerpoint/2010/main" val="1647520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lnSpcReduction="10000"/>
          </a:bodyPr>
          <a:lstStyle/>
          <a:p>
            <a:pPr>
              <a:buNone/>
            </a:pPr>
            <a:r>
              <a:rPr lang="en-US" dirty="0"/>
              <a:t>   “I know we kind of think of St. John’s as fairly safe, but things happen.  Especially if you are quite drunk.  You think nothing of just marching home by yourself, which is very nice.  I mean if anything was to happen, you would be in no shape to do anything.  (Pause)  And there are more serious things.  We know, I know someone who was drugged recently.  And there is that, and that is something I don’t really think about much.  But it happened and that is really scary.  There are some sever things that can happen.”  </a:t>
            </a:r>
            <a:endParaRPr lang="en-CA" dirty="0"/>
          </a:p>
        </p:txBody>
      </p:sp>
      <p:sp>
        <p:nvSpPr>
          <p:cNvPr id="6" name="Content Placeholder 5"/>
          <p:cNvSpPr>
            <a:spLocks noGrp="1"/>
          </p:cNvSpPr>
          <p:nvPr>
            <p:ph sz="half" idx="2"/>
          </p:nvPr>
        </p:nvSpPr>
        <p:spPr/>
        <p:txBody>
          <a:bodyPr>
            <a:normAutofit fontScale="92500" lnSpcReduction="10000"/>
          </a:bodyPr>
          <a:lstStyle/>
          <a:p>
            <a:pPr>
              <a:buNone/>
            </a:pPr>
            <a:endParaRPr lang="en-CA" dirty="0"/>
          </a:p>
          <a:p>
            <a:pPr>
              <a:buNone/>
            </a:pPr>
            <a:endParaRPr lang="en-CA" dirty="0"/>
          </a:p>
          <a:p>
            <a:pPr>
              <a:buNone/>
            </a:pPr>
            <a:r>
              <a:rPr lang="en-CA" dirty="0"/>
              <a:t>Risky Behaviour </a:t>
            </a:r>
          </a:p>
          <a:p>
            <a:pPr>
              <a:buNone/>
            </a:pPr>
            <a:endParaRPr lang="en-CA" dirty="0"/>
          </a:p>
          <a:p>
            <a:pPr>
              <a:buNone/>
            </a:pPr>
            <a:r>
              <a:rPr lang="en-CA" dirty="0"/>
              <a:t>Risky Behaviour</a:t>
            </a:r>
          </a:p>
          <a:p>
            <a:pPr>
              <a:buNone/>
            </a:pPr>
            <a:endParaRPr lang="en-CA" dirty="0"/>
          </a:p>
          <a:p>
            <a:pPr>
              <a:buNone/>
            </a:pPr>
            <a:r>
              <a:rPr lang="en-CA" dirty="0"/>
              <a:t>Threat</a:t>
            </a:r>
          </a:p>
          <a:p>
            <a:pPr>
              <a:buNone/>
            </a:pPr>
            <a:endParaRPr lang="en-CA" dirty="0"/>
          </a:p>
          <a:p>
            <a:pPr>
              <a:buNone/>
            </a:pPr>
            <a:endParaRPr lang="en-CA" dirty="0"/>
          </a:p>
          <a:p>
            <a:pPr>
              <a:buNone/>
            </a:pPr>
            <a:r>
              <a:rPr lang="en-CA" dirty="0"/>
              <a:t>Threat</a:t>
            </a:r>
          </a:p>
        </p:txBody>
      </p:sp>
      <p:sp>
        <p:nvSpPr>
          <p:cNvPr id="4" name="Title 3"/>
          <p:cNvSpPr>
            <a:spLocks noGrp="1"/>
          </p:cNvSpPr>
          <p:nvPr>
            <p:ph type="title"/>
          </p:nvPr>
        </p:nvSpPr>
        <p:spPr/>
        <p:txBody>
          <a:bodyPr/>
          <a:lstStyle/>
          <a:p>
            <a:r>
              <a:rPr lang="en-CA" dirty="0"/>
              <a:t>Coding</a:t>
            </a:r>
          </a:p>
        </p:txBody>
      </p:sp>
    </p:spTree>
    <p:extLst>
      <p:ext uri="{BB962C8B-B14F-4D97-AF65-F5344CB8AC3E}">
        <p14:creationId xmlns:p14="http://schemas.microsoft.com/office/powerpoint/2010/main" val="3552040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25390" y="1988840"/>
            <a:ext cx="7887503" cy="4137639"/>
          </a:xfrm>
        </p:spPr>
        <p:txBody>
          <a:bodyPr/>
          <a:lstStyle/>
          <a:p>
            <a:r>
              <a:rPr lang="en-CA" dirty="0"/>
              <a:t>Does the article have a clear </a:t>
            </a:r>
            <a:r>
              <a:rPr lang="en-CA" dirty="0" smtClean="0"/>
              <a:t>focus?</a:t>
            </a:r>
            <a:endParaRPr lang="en-CA" dirty="0"/>
          </a:p>
          <a:p>
            <a:endParaRPr lang="en-CA" dirty="0"/>
          </a:p>
          <a:p>
            <a:r>
              <a:rPr lang="en-CA" dirty="0"/>
              <a:t>Was an appropriate method used and conducted appropriately?</a:t>
            </a:r>
          </a:p>
          <a:p>
            <a:endParaRPr lang="en-CA" dirty="0"/>
          </a:p>
          <a:p>
            <a:r>
              <a:rPr lang="en-CA" dirty="0"/>
              <a:t>Who were the study subjects and were they the best people to involve for answering the question?</a:t>
            </a:r>
          </a:p>
          <a:p>
            <a:endParaRPr lang="en-CA" dirty="0"/>
          </a:p>
          <a:p>
            <a:r>
              <a:rPr lang="en-CA" dirty="0"/>
              <a:t>Is there sufficient detail given about how data was collected and analyzed?</a:t>
            </a:r>
          </a:p>
          <a:p>
            <a:endParaRPr lang="en-CA" dirty="0"/>
          </a:p>
        </p:txBody>
      </p:sp>
      <p:sp>
        <p:nvSpPr>
          <p:cNvPr id="3" name="Title 2"/>
          <p:cNvSpPr>
            <a:spLocks noGrp="1"/>
          </p:cNvSpPr>
          <p:nvPr>
            <p:ph type="title"/>
          </p:nvPr>
        </p:nvSpPr>
        <p:spPr/>
        <p:txBody>
          <a:bodyPr/>
          <a:lstStyle/>
          <a:p>
            <a:r>
              <a:rPr lang="en-CA" dirty="0"/>
              <a:t>Assessing Qualitative Research</a:t>
            </a:r>
          </a:p>
        </p:txBody>
      </p:sp>
    </p:spTree>
    <p:extLst>
      <p:ext uri="{BB962C8B-B14F-4D97-AF65-F5344CB8AC3E}">
        <p14:creationId xmlns:p14="http://schemas.microsoft.com/office/powerpoint/2010/main" val="63294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Content Placeholder 3">
            <a:extLst>
              <a:ext uri="{FF2B5EF4-FFF2-40B4-BE49-F238E27FC236}">
                <a16:creationId xmlns="" xmlns:a16="http://schemas.microsoft.com/office/drawing/2014/main" id="{986344E2-DFD3-4943-91C8-D86E97D26C6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581400" y="2133600"/>
            <a:ext cx="5334000" cy="3581400"/>
          </a:xfrm>
        </p:spPr>
      </p:pic>
    </p:spTree>
    <p:extLst>
      <p:ext uri="{BB962C8B-B14F-4D97-AF65-F5344CB8AC3E}">
        <p14:creationId xmlns:p14="http://schemas.microsoft.com/office/powerpoint/2010/main" val="3109333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3449" y="1988840"/>
            <a:ext cx="7809444" cy="4137639"/>
          </a:xfrm>
        </p:spPr>
        <p:txBody>
          <a:bodyPr/>
          <a:lstStyle/>
          <a:p>
            <a:r>
              <a:rPr lang="en-CA" dirty="0"/>
              <a:t>How did the researcher </a:t>
            </a:r>
            <a:r>
              <a:rPr lang="en-CA" dirty="0" smtClean="0"/>
              <a:t>position him or herself and try to control </a:t>
            </a:r>
            <a:r>
              <a:rPr lang="en-CA" dirty="0"/>
              <a:t>for bias?</a:t>
            </a:r>
          </a:p>
          <a:p>
            <a:endParaRPr lang="en-CA" dirty="0"/>
          </a:p>
          <a:p>
            <a:r>
              <a:rPr lang="en-CA" dirty="0"/>
              <a:t>Are the conclusions reached by the researcher reasonable and supported by the data?</a:t>
            </a:r>
          </a:p>
          <a:p>
            <a:endParaRPr lang="en-CA" dirty="0"/>
          </a:p>
          <a:p>
            <a:r>
              <a:rPr lang="en-CA" dirty="0" smtClean="0"/>
              <a:t>Are limitations clearly stated?</a:t>
            </a:r>
            <a:endParaRPr lang="en-CA" dirty="0"/>
          </a:p>
        </p:txBody>
      </p:sp>
      <p:sp>
        <p:nvSpPr>
          <p:cNvPr id="3" name="Title 2"/>
          <p:cNvSpPr>
            <a:spLocks noGrp="1"/>
          </p:cNvSpPr>
          <p:nvPr>
            <p:ph type="title"/>
          </p:nvPr>
        </p:nvSpPr>
        <p:spPr/>
        <p:txBody>
          <a:bodyPr/>
          <a:lstStyle/>
          <a:p>
            <a:r>
              <a:rPr lang="en-CA" dirty="0"/>
              <a:t>Assessing Qualitative Research</a:t>
            </a:r>
          </a:p>
        </p:txBody>
      </p:sp>
    </p:spTree>
    <p:extLst>
      <p:ext uri="{BB962C8B-B14F-4D97-AF65-F5344CB8AC3E}">
        <p14:creationId xmlns:p14="http://schemas.microsoft.com/office/powerpoint/2010/main" val="27247929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 xmlns:a16="http://schemas.microsoft.com/office/drawing/2014/main" id="{A2F04745-62D9-AD47-A8FE-97A6807C9F32}"/>
              </a:ext>
            </a:extLst>
          </p:cNvPr>
          <p:cNvSpPr>
            <a:spLocks noGrp="1"/>
          </p:cNvSpPr>
          <p:nvPr>
            <p:ph type="title"/>
          </p:nvPr>
        </p:nvSpPr>
        <p:spPr/>
        <p:txBody>
          <a:bodyPr/>
          <a:lstStyle/>
          <a:p>
            <a:r>
              <a:rPr lang="en-US" altLang="en-US" dirty="0">
                <a:ea typeface="ＭＳ Ｐゴシック" panose="020B0600070205080204" pitchFamily="34" charset="-128"/>
              </a:rPr>
              <a:t>Study 3: Supracondylar </a:t>
            </a:r>
            <a:r>
              <a:rPr lang="en-US" altLang="en-US" dirty="0" err="1">
                <a:ea typeface="ＭＳ Ｐゴシック" panose="020B0600070205080204" pitchFamily="34" charset="-128"/>
              </a:rPr>
              <a:t>Humerus</a:t>
            </a:r>
            <a:r>
              <a:rPr lang="en-US" altLang="en-US" dirty="0">
                <a:ea typeface="ＭＳ Ｐゴシック" panose="020B0600070205080204" pitchFamily="34" charset="-128"/>
              </a:rPr>
              <a:t> Fractures</a:t>
            </a:r>
          </a:p>
        </p:txBody>
      </p:sp>
      <p:sp>
        <p:nvSpPr>
          <p:cNvPr id="64515" name="Content Placeholder 2">
            <a:extLst>
              <a:ext uri="{FF2B5EF4-FFF2-40B4-BE49-F238E27FC236}">
                <a16:creationId xmlns="" xmlns:a16="http://schemas.microsoft.com/office/drawing/2014/main" id="{8D2B7320-A005-8845-BAD8-4F12282454F5}"/>
              </a:ext>
            </a:extLst>
          </p:cNvPr>
          <p:cNvSpPr>
            <a:spLocks noGrp="1"/>
          </p:cNvSpPr>
          <p:nvPr>
            <p:ph idx="1"/>
          </p:nvPr>
        </p:nvSpPr>
        <p:spPr/>
        <p:txBody>
          <a:bodyPr>
            <a:normAutofit/>
          </a:bodyPr>
          <a:lstStyle/>
          <a:p>
            <a:r>
              <a:rPr lang="en-US" altLang="en-US" sz="2400" dirty="0">
                <a:ea typeface="ＭＳ Ｐゴシック" panose="020B0600070205080204" pitchFamily="34" charset="-128"/>
              </a:rPr>
              <a:t>We interviewed nursing and physician staff within the ED. </a:t>
            </a:r>
            <a:endParaRPr lang="en-US" altLang="en-US" sz="2400" dirty="0" smtClean="0">
              <a:ea typeface="ＭＳ Ｐゴシック" panose="020B0600070205080204" pitchFamily="34" charset="-128"/>
            </a:endParaRP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We surveyed patients, including using open ended questions.</a:t>
            </a:r>
          </a:p>
          <a:p>
            <a:endParaRPr lang="en-US" altLang="en-US" sz="2400" dirty="0" smtClean="0">
              <a:ea typeface="ＭＳ Ｐゴシック" panose="020B0600070205080204" pitchFamily="34" charset="-128"/>
            </a:endParaRPr>
          </a:p>
          <a:p>
            <a:r>
              <a:rPr lang="en-US" altLang="en-US" sz="2400" dirty="0" smtClean="0">
                <a:ea typeface="ＭＳ Ｐゴシック" panose="020B0600070205080204" pitchFamily="34" charset="-128"/>
              </a:rPr>
              <a:t>We held focus </a:t>
            </a:r>
            <a:r>
              <a:rPr lang="en-US" altLang="en-US" sz="2400" dirty="0">
                <a:ea typeface="ＭＳ Ｐゴシック" panose="020B0600070205080204" pitchFamily="34" charset="-128"/>
              </a:rPr>
              <a:t>groups with most of nursing </a:t>
            </a:r>
            <a:r>
              <a:rPr lang="en-US" altLang="en-US" sz="2400" dirty="0" smtClean="0">
                <a:ea typeface="ＭＳ Ｐゴシック" panose="020B0600070205080204" pitchFamily="34" charset="-128"/>
              </a:rPr>
              <a:t>staff </a:t>
            </a:r>
            <a:r>
              <a:rPr lang="en-US" altLang="en-US" sz="2400" dirty="0">
                <a:ea typeface="ＭＳ Ｐゴシック" panose="020B0600070205080204" pitchFamily="34" charset="-128"/>
              </a:rPr>
              <a:t>within the ED.    </a:t>
            </a:r>
          </a:p>
          <a:p>
            <a:endParaRPr lang="en-CA" altLang="en-US" sz="2800" dirty="0">
              <a:ea typeface="ＭＳ Ｐゴシック" panose="020B0600070205080204" pitchFamily="34" charset="-128"/>
            </a:endParaRPr>
          </a:p>
        </p:txBody>
      </p:sp>
    </p:spTree>
    <p:extLst>
      <p:ext uri="{BB962C8B-B14F-4D97-AF65-F5344CB8AC3E}">
        <p14:creationId xmlns:p14="http://schemas.microsoft.com/office/powerpoint/2010/main" val="9419485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 xmlns:a16="http://schemas.microsoft.com/office/drawing/2014/main" id="{A2F04745-62D9-AD47-A8FE-97A6807C9F32}"/>
              </a:ext>
            </a:extLst>
          </p:cNvPr>
          <p:cNvSpPr>
            <a:spLocks noGrp="1"/>
          </p:cNvSpPr>
          <p:nvPr>
            <p:ph type="title"/>
          </p:nvPr>
        </p:nvSpPr>
        <p:spPr/>
        <p:txBody>
          <a:bodyPr/>
          <a:lstStyle/>
          <a:p>
            <a:r>
              <a:rPr lang="en-US" altLang="en-US" dirty="0">
                <a:ea typeface="ＭＳ Ｐゴシック" panose="020B0600070205080204" pitchFamily="34" charset="-128"/>
              </a:rPr>
              <a:t>Study 3: Supracondylar </a:t>
            </a:r>
            <a:r>
              <a:rPr lang="en-US" altLang="en-US" dirty="0" err="1">
                <a:ea typeface="ＭＳ Ｐゴシック" panose="020B0600070205080204" pitchFamily="34" charset="-128"/>
              </a:rPr>
              <a:t>Humerus</a:t>
            </a:r>
            <a:r>
              <a:rPr lang="en-US" altLang="en-US" dirty="0">
                <a:ea typeface="ＭＳ Ｐゴシック" panose="020B0600070205080204" pitchFamily="34" charset="-128"/>
              </a:rPr>
              <a:t> Fractures</a:t>
            </a:r>
          </a:p>
        </p:txBody>
      </p:sp>
      <p:sp>
        <p:nvSpPr>
          <p:cNvPr id="64515" name="Content Placeholder 2">
            <a:extLst>
              <a:ext uri="{FF2B5EF4-FFF2-40B4-BE49-F238E27FC236}">
                <a16:creationId xmlns="" xmlns:a16="http://schemas.microsoft.com/office/drawing/2014/main" id="{8D2B7320-A005-8845-BAD8-4F12282454F5}"/>
              </a:ext>
            </a:extLst>
          </p:cNvPr>
          <p:cNvSpPr>
            <a:spLocks noGrp="1"/>
          </p:cNvSpPr>
          <p:nvPr>
            <p:ph idx="1"/>
          </p:nvPr>
        </p:nvSpPr>
        <p:spPr/>
        <p:txBody>
          <a:bodyPr>
            <a:normAutofit/>
          </a:bodyPr>
          <a:lstStyle/>
          <a:p>
            <a:r>
              <a:rPr lang="en-CA" altLang="en-US" sz="2800" dirty="0" smtClean="0">
                <a:ea typeface="ＭＳ Ｐゴシック" panose="020B0600070205080204" pitchFamily="34" charset="-128"/>
              </a:rPr>
              <a:t>Barriers</a:t>
            </a:r>
            <a:r>
              <a:rPr lang="en-CA" altLang="en-US" sz="2800" dirty="0">
                <a:ea typeface="ＭＳ Ｐゴシック" panose="020B0600070205080204" pitchFamily="34" charset="-128"/>
              </a:rPr>
              <a:t>:</a:t>
            </a:r>
          </a:p>
          <a:p>
            <a:pPr lvl="1"/>
            <a:r>
              <a:rPr lang="en-CA" altLang="en-US" dirty="0">
                <a:ea typeface="ＭＳ Ｐゴシック" panose="020B0600070205080204" pitchFamily="34" charset="-128"/>
              </a:rPr>
              <a:t>Difficulties in accurately capturing the level of pain with the current pain assessment tools.</a:t>
            </a:r>
          </a:p>
          <a:p>
            <a:pPr lvl="1"/>
            <a:r>
              <a:rPr lang="en-CA" altLang="en-US" dirty="0">
                <a:ea typeface="ＭＳ Ｐゴシック" panose="020B0600070205080204" pitchFamily="34" charset="-128"/>
              </a:rPr>
              <a:t>Issues in treating specific types of patients.</a:t>
            </a:r>
          </a:p>
          <a:p>
            <a:pPr lvl="1"/>
            <a:r>
              <a:rPr lang="en-CA" altLang="en-US" dirty="0">
                <a:ea typeface="ＭＳ Ｐゴシック" panose="020B0600070205080204" pitchFamily="34" charset="-128"/>
              </a:rPr>
              <a:t>Current initiatives did not address treatment of patients with severe pain. </a:t>
            </a:r>
          </a:p>
          <a:p>
            <a:pPr lvl="1"/>
            <a:r>
              <a:rPr lang="en-CA" altLang="en-US" dirty="0">
                <a:ea typeface="ＭＳ Ｐゴシック" panose="020B0600070205080204" pitchFamily="34" charset="-128"/>
              </a:rPr>
              <a:t>Staff comfort with initiatives.  </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6266637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 xmlns:a16="http://schemas.microsoft.com/office/drawing/2014/main" id="{2D8BF455-2922-BE4E-9A39-7D5FB4CB049C}"/>
              </a:ext>
            </a:extLst>
          </p:cNvPr>
          <p:cNvSpPr>
            <a:spLocks noGrp="1"/>
          </p:cNvSpPr>
          <p:nvPr>
            <p:ph type="title"/>
          </p:nvPr>
        </p:nvSpPr>
        <p:spPr/>
        <p:txBody>
          <a:bodyPr/>
          <a:lstStyle/>
          <a:p>
            <a:r>
              <a:rPr lang="en-US" altLang="en-US">
                <a:ea typeface="ＭＳ Ｐゴシック" panose="020B0600070205080204" pitchFamily="34" charset="-128"/>
              </a:rPr>
              <a:t>In 2016…</a:t>
            </a:r>
          </a:p>
        </p:txBody>
      </p:sp>
      <p:pic>
        <p:nvPicPr>
          <p:cNvPr id="65539" name="Content Placeholder 3">
            <a:extLst>
              <a:ext uri="{FF2B5EF4-FFF2-40B4-BE49-F238E27FC236}">
                <a16:creationId xmlns="" xmlns:a16="http://schemas.microsoft.com/office/drawing/2014/main" id="{3A1CA213-DF46-694C-BC3E-2DDF625CB89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962400" y="1765301"/>
            <a:ext cx="4267200" cy="4564063"/>
          </a:xfrm>
        </p:spPr>
      </p:pic>
    </p:spTree>
    <p:extLst>
      <p:ext uri="{BB962C8B-B14F-4D97-AF65-F5344CB8AC3E}">
        <p14:creationId xmlns:p14="http://schemas.microsoft.com/office/powerpoint/2010/main" val="543825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 xmlns:a16="http://schemas.microsoft.com/office/drawing/2014/main" id="{0F715256-BBB4-134D-9689-CA47FEA4D614}"/>
              </a:ext>
            </a:extLst>
          </p:cNvPr>
          <p:cNvSpPr>
            <a:spLocks noGrp="1"/>
          </p:cNvSpPr>
          <p:nvPr>
            <p:ph type="title"/>
          </p:nvPr>
        </p:nvSpPr>
        <p:spPr/>
        <p:txBody>
          <a:bodyPr/>
          <a:lstStyle/>
          <a:p>
            <a:r>
              <a:rPr lang="en-US" altLang="en-US">
                <a:ea typeface="ＭＳ Ｐゴシック" panose="020B0600070205080204" pitchFamily="34" charset="-128"/>
              </a:rPr>
              <a:t>Currently…</a:t>
            </a:r>
          </a:p>
        </p:txBody>
      </p:sp>
      <p:sp>
        <p:nvSpPr>
          <p:cNvPr id="66563" name="Content Placeholder 2">
            <a:extLst>
              <a:ext uri="{FF2B5EF4-FFF2-40B4-BE49-F238E27FC236}">
                <a16:creationId xmlns="" xmlns:a16="http://schemas.microsoft.com/office/drawing/2014/main" id="{0791F227-896E-B942-ADD0-82186E6ABB96}"/>
              </a:ext>
            </a:extLst>
          </p:cNvPr>
          <p:cNvSpPr>
            <a:spLocks noGrp="1"/>
          </p:cNvSpPr>
          <p:nvPr>
            <p:ph idx="1"/>
          </p:nvPr>
        </p:nvSpPr>
        <p:spPr/>
        <p:txBody>
          <a:bodyPr/>
          <a:lstStyle/>
          <a:p>
            <a:r>
              <a:rPr lang="en-US" altLang="en-US">
                <a:ea typeface="ＭＳ Ｐゴシック" panose="020B0600070205080204" pitchFamily="34" charset="-128"/>
              </a:rPr>
              <a:t>We are looking at how pediatric fractures are being managed across the province.</a:t>
            </a:r>
          </a:p>
        </p:txBody>
      </p:sp>
    </p:spTree>
    <p:extLst>
      <p:ext uri="{BB962C8B-B14F-4D97-AF65-F5344CB8AC3E}">
        <p14:creationId xmlns:p14="http://schemas.microsoft.com/office/powerpoint/2010/main" val="4237631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Qualitative research can seem confusing at first, but it is a valuable approach for addressing many important questions for health research.</a:t>
            </a:r>
          </a:p>
          <a:p>
            <a:endParaRPr lang="en-US" dirty="0"/>
          </a:p>
          <a:p>
            <a:r>
              <a:rPr lang="en-US" dirty="0" smtClean="0"/>
              <a:t>It can be very engaging, and many researchers find it quite rewarding form of research.</a:t>
            </a:r>
          </a:p>
          <a:p>
            <a:endParaRPr lang="en-US" dirty="0"/>
          </a:p>
          <a:p>
            <a:r>
              <a:rPr lang="en-US" dirty="0" smtClean="0"/>
              <a:t>Don’t let the methodological complexity of qualitative research put you off, because it does not need to be more methodologically complex than other forms of research. </a:t>
            </a:r>
          </a:p>
          <a:p>
            <a:endParaRPr lang="en-US" dirty="0"/>
          </a:p>
          <a:p>
            <a:endParaRPr lang="en-US" dirty="0"/>
          </a:p>
        </p:txBody>
      </p:sp>
    </p:spTree>
    <p:extLst>
      <p:ext uri="{BB962C8B-B14F-4D97-AF65-F5344CB8AC3E}">
        <p14:creationId xmlns:p14="http://schemas.microsoft.com/office/powerpoint/2010/main" val="3152323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48433" y="1617313"/>
            <a:ext cx="4124894" cy="4709345"/>
          </a:xfrm>
        </p:spPr>
      </p:pic>
    </p:spTree>
    <p:extLst>
      <p:ext uri="{BB962C8B-B14F-4D97-AF65-F5344CB8AC3E}">
        <p14:creationId xmlns:p14="http://schemas.microsoft.com/office/powerpoint/2010/main" val="24734463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445FED-52BA-194A-B6D9-0DBB7D80A96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D6F4C947-76AC-AE47-81F9-8BC784D0C1D2}"/>
              </a:ext>
            </a:extLst>
          </p:cNvPr>
          <p:cNvSpPr>
            <a:spLocks noGrp="1"/>
          </p:cNvSpPr>
          <p:nvPr>
            <p:ph idx="1"/>
          </p:nvPr>
        </p:nvSpPr>
        <p:spPr/>
        <p:txBody>
          <a:bodyPr>
            <a:normAutofit lnSpcReduction="10000"/>
          </a:bodyPr>
          <a:lstStyle/>
          <a:p>
            <a:r>
              <a:rPr lang="en-CA" dirty="0" smtClean="0"/>
              <a:t>Bloor M, Wood F.  Keywords in Qualitative Methods.  Sage, 2006. </a:t>
            </a:r>
          </a:p>
          <a:p>
            <a:endParaRPr lang="en-CA" dirty="0"/>
          </a:p>
          <a:p>
            <a:r>
              <a:rPr lang="en-CA" dirty="0" err="1" smtClean="0"/>
              <a:t>Greenhalgh</a:t>
            </a:r>
            <a:r>
              <a:rPr lang="en-CA" dirty="0" smtClean="0"/>
              <a:t> </a:t>
            </a:r>
            <a:r>
              <a:rPr lang="en-CA" dirty="0"/>
              <a:t>T.  “How to read a paper: Papers that go beyond numbers (qualitative research)”  BMJ 1997: 315: 740</a:t>
            </a:r>
            <a:r>
              <a:rPr lang="en-CA" dirty="0" smtClean="0"/>
              <a:t>.</a:t>
            </a:r>
          </a:p>
          <a:p>
            <a:endParaRPr lang="en-CA" dirty="0"/>
          </a:p>
          <a:p>
            <a:r>
              <a:rPr lang="en-US" dirty="0"/>
              <a:t>Guba, E. G., &amp; Lincoln, Y. S. (1994). Competing paradigms in qualitative research. Handbook of Qualitative Research, 2(163-194</a:t>
            </a:r>
            <a:r>
              <a:rPr lang="en-US" dirty="0" smtClean="0"/>
              <a:t>).</a:t>
            </a:r>
            <a:endParaRPr lang="en-CA" dirty="0" smtClean="0"/>
          </a:p>
          <a:p>
            <a:endParaRPr lang="en-US" dirty="0" smtClean="0"/>
          </a:p>
          <a:p>
            <a:r>
              <a:rPr lang="en-US" dirty="0"/>
              <a:t>Pope C, Mays N. Qualitative Research: Reaching the parts other methods cannot reach: an introduction to qualitative methods in health and health services </a:t>
            </a:r>
            <a:r>
              <a:rPr lang="en-US" dirty="0" smtClean="0"/>
              <a:t>research; BMJ 1995, 311:42.</a:t>
            </a:r>
            <a:endParaRPr lang="en-US" dirty="0"/>
          </a:p>
        </p:txBody>
      </p:sp>
    </p:spTree>
    <p:extLst>
      <p:ext uri="{BB962C8B-B14F-4D97-AF65-F5344CB8AC3E}">
        <p14:creationId xmlns:p14="http://schemas.microsoft.com/office/powerpoint/2010/main" val="235724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 xmlns:a16="http://schemas.microsoft.com/office/drawing/2014/main" id="{C9B17D60-19FE-3E43-B8C1-864CDA7D02CD}"/>
              </a:ext>
            </a:extLst>
          </p:cNvPr>
          <p:cNvSpPr>
            <a:spLocks noGrp="1"/>
          </p:cNvSpPr>
          <p:nvPr>
            <p:ph type="title"/>
          </p:nvPr>
        </p:nvSpPr>
        <p:spPr/>
        <p:txBody>
          <a:bodyPr/>
          <a:lstStyle/>
          <a:p>
            <a:r>
              <a:rPr lang="en-US" altLang="en-US">
                <a:ea typeface="ＭＳ Ｐゴシック" panose="020B0600070205080204" pitchFamily="34" charset="-128"/>
              </a:rPr>
              <a:t>How do you reduce the pain of a fracture?</a:t>
            </a:r>
          </a:p>
        </p:txBody>
      </p:sp>
      <p:sp>
        <p:nvSpPr>
          <p:cNvPr id="49155" name="Content Placeholder 2">
            <a:extLst>
              <a:ext uri="{FF2B5EF4-FFF2-40B4-BE49-F238E27FC236}">
                <a16:creationId xmlns="" xmlns:a16="http://schemas.microsoft.com/office/drawing/2014/main" id="{724DDF50-83D3-724B-B241-568B029D30F3}"/>
              </a:ext>
            </a:extLst>
          </p:cNvPr>
          <p:cNvSpPr>
            <a:spLocks noGrp="1"/>
          </p:cNvSpPr>
          <p:nvPr>
            <p:ph idx="1"/>
          </p:nvPr>
        </p:nvSpPr>
        <p:spPr>
          <a:xfrm>
            <a:off x="2589212" y="2258122"/>
            <a:ext cx="8915400" cy="3653100"/>
          </a:xfrm>
        </p:spPr>
        <p:txBody>
          <a:bodyPr/>
          <a:lstStyle/>
          <a:p>
            <a:r>
              <a:rPr lang="en-US" altLang="en-US" dirty="0">
                <a:ea typeface="ＭＳ Ｐゴシック" panose="020B0600070205080204" pitchFamily="34" charset="-128"/>
              </a:rPr>
              <a:t>By immobilizing it. </a:t>
            </a:r>
          </a:p>
          <a:p>
            <a:r>
              <a:rPr lang="en-US" altLang="en-US" dirty="0">
                <a:ea typeface="ＭＳ Ｐゴシック" panose="020B0600070205080204" pitchFamily="34" charset="-128"/>
              </a:rPr>
              <a:t>Pain medications. </a:t>
            </a:r>
          </a:p>
          <a:p>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37972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 xmlns:a16="http://schemas.microsoft.com/office/drawing/2014/main" id="{BBEA739A-0247-3B48-B87E-019F5F4F5589}"/>
              </a:ext>
            </a:extLst>
          </p:cNvPr>
          <p:cNvSpPr>
            <a:spLocks noGrp="1"/>
          </p:cNvSpPr>
          <p:nvPr>
            <p:ph type="title"/>
          </p:nvPr>
        </p:nvSpPr>
        <p:spPr>
          <a:xfrm>
            <a:off x="2743200" y="533400"/>
            <a:ext cx="7793038" cy="1143000"/>
          </a:xfrm>
        </p:spPr>
        <p:txBody>
          <a:bodyPr/>
          <a:lstStyle/>
          <a:p>
            <a:r>
              <a:rPr lang="en-US" altLang="en-US">
                <a:ea typeface="ＭＳ Ｐゴシック" panose="020B0600070205080204" pitchFamily="34" charset="-128"/>
              </a:rPr>
              <a:t>Backslab Cast</a:t>
            </a:r>
          </a:p>
        </p:txBody>
      </p:sp>
      <p:pic>
        <p:nvPicPr>
          <p:cNvPr id="50179" name="Content Placeholder 3">
            <a:extLst>
              <a:ext uri="{FF2B5EF4-FFF2-40B4-BE49-F238E27FC236}">
                <a16:creationId xmlns="" xmlns:a16="http://schemas.microsoft.com/office/drawing/2014/main" id="{DC24F7C0-EC00-0E4F-9598-E4B63CD8FC7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20429" y="1618785"/>
            <a:ext cx="4459288" cy="4038600"/>
          </a:xfrm>
        </p:spPr>
      </p:pic>
    </p:spTree>
    <p:extLst>
      <p:ext uri="{BB962C8B-B14F-4D97-AF65-F5344CB8AC3E}">
        <p14:creationId xmlns:p14="http://schemas.microsoft.com/office/powerpoint/2010/main" val="2444794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 xmlns:a16="http://schemas.microsoft.com/office/drawing/2014/main" id="{B80C6C51-49C6-1041-A8E4-4DC8200CFE58}"/>
              </a:ext>
            </a:extLst>
          </p:cNvPr>
          <p:cNvSpPr>
            <a:spLocks noGrp="1"/>
          </p:cNvSpPr>
          <p:nvPr>
            <p:ph type="title"/>
          </p:nvPr>
        </p:nvSpPr>
        <p:spPr/>
        <p:txBody>
          <a:bodyPr/>
          <a:lstStyle/>
          <a:p>
            <a:r>
              <a:rPr lang="en-US" altLang="en-US" dirty="0">
                <a:ea typeface="ＭＳ Ｐゴシック" panose="020B0600070205080204" pitchFamily="34" charset="-128"/>
              </a:rPr>
              <a:t>Research Question</a:t>
            </a:r>
          </a:p>
        </p:txBody>
      </p:sp>
      <p:sp>
        <p:nvSpPr>
          <p:cNvPr id="52227" name="Content Placeholder 2">
            <a:extLst>
              <a:ext uri="{FF2B5EF4-FFF2-40B4-BE49-F238E27FC236}">
                <a16:creationId xmlns="" xmlns:a16="http://schemas.microsoft.com/office/drawing/2014/main" id="{66FDD3F2-437F-DE47-A8CE-4103D6D24138}"/>
              </a:ext>
            </a:extLst>
          </p:cNvPr>
          <p:cNvSpPr>
            <a:spLocks noGrp="1"/>
          </p:cNvSpPr>
          <p:nvPr>
            <p:ph idx="1"/>
          </p:nvPr>
        </p:nvSpPr>
        <p:spPr/>
        <p:txBody>
          <a:bodyPr/>
          <a:lstStyle/>
          <a:p>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How quickly are we giving pain medication and immobilizing fractures at the </a:t>
            </a:r>
            <a:r>
              <a:rPr lang="en-US" altLang="en-US" sz="2800" dirty="0" err="1">
                <a:ea typeface="ＭＳ Ｐゴシック" panose="020B0600070205080204" pitchFamily="34" charset="-128"/>
              </a:rPr>
              <a:t>Janeway</a:t>
            </a:r>
            <a:r>
              <a:rPr lang="en-US" altLang="en-US" sz="2800" dirty="0">
                <a:ea typeface="ＭＳ Ｐゴシック" panose="020B0600070205080204" pitchFamily="34" charset="-128"/>
              </a:rPr>
              <a:t> Emergency Department?</a:t>
            </a:r>
          </a:p>
        </p:txBody>
      </p:sp>
    </p:spTree>
    <p:extLst>
      <p:ext uri="{BB962C8B-B14F-4D97-AF65-F5344CB8AC3E}">
        <p14:creationId xmlns:p14="http://schemas.microsoft.com/office/powerpoint/2010/main" val="311546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 xmlns:a16="http://schemas.microsoft.com/office/drawing/2014/main" id="{C9469516-43B0-CB47-8CEF-2A1BD7454112}"/>
              </a:ext>
            </a:extLst>
          </p:cNvPr>
          <p:cNvSpPr>
            <a:spLocks noGrp="1"/>
          </p:cNvSpPr>
          <p:nvPr>
            <p:ph type="title"/>
          </p:nvPr>
        </p:nvSpPr>
        <p:spPr/>
        <p:txBody>
          <a:bodyPr/>
          <a:lstStyle/>
          <a:p>
            <a:r>
              <a:rPr lang="en-US" altLang="en-US">
                <a:ea typeface="ＭＳ Ｐゴシック" panose="020B0600070205080204" pitchFamily="34" charset="-128"/>
              </a:rPr>
              <a:t>Study 1: Findings</a:t>
            </a:r>
          </a:p>
        </p:txBody>
      </p:sp>
      <p:sp>
        <p:nvSpPr>
          <p:cNvPr id="56323" name="Content Placeholder 2">
            <a:extLst>
              <a:ext uri="{FF2B5EF4-FFF2-40B4-BE49-F238E27FC236}">
                <a16:creationId xmlns="" xmlns:a16="http://schemas.microsoft.com/office/drawing/2014/main" id="{7ED80CBB-9D8E-CA40-A6EF-1F36F3E45BEB}"/>
              </a:ext>
            </a:extLst>
          </p:cNvPr>
          <p:cNvSpPr>
            <a:spLocks noGrp="1"/>
          </p:cNvSpPr>
          <p:nvPr>
            <p:ph idx="1"/>
          </p:nvPr>
        </p:nvSpPr>
        <p:spPr>
          <a:xfrm>
            <a:off x="2438400" y="2209800"/>
            <a:ext cx="7772400" cy="4114800"/>
          </a:xfrm>
        </p:spPr>
        <p:txBody>
          <a:bodyPr/>
          <a:lstStyle/>
          <a:p>
            <a:r>
              <a:rPr lang="en-US" altLang="en-US" sz="2800" dirty="0">
                <a:ea typeface="ＭＳ Ｐゴシック" panose="020B0600070205080204" pitchFamily="34" charset="-128"/>
              </a:rPr>
              <a:t>Only 3% of patients with non-sever and 11% sever received an analgesic with 30 minutes of being in the emergency department.  </a:t>
            </a:r>
          </a:p>
          <a:p>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Only 16% and 61% received a </a:t>
            </a:r>
            <a:r>
              <a:rPr lang="en-US" altLang="en-US" sz="2800" dirty="0" err="1">
                <a:ea typeface="ＭＳ Ｐゴシック" panose="020B0600070205080204" pitchFamily="34" charset="-128"/>
              </a:rPr>
              <a:t>backslab</a:t>
            </a:r>
            <a:r>
              <a:rPr lang="en-US" altLang="en-US" sz="2800" dirty="0">
                <a:ea typeface="ＭＳ Ｐゴシック" panose="020B0600070205080204" pitchFamily="34" charset="-128"/>
              </a:rPr>
              <a:t> application before X-ray in the non-severe and severe groups respectively.</a:t>
            </a:r>
          </a:p>
        </p:txBody>
      </p:sp>
    </p:spTree>
    <p:extLst>
      <p:ext uri="{BB962C8B-B14F-4D97-AF65-F5344CB8AC3E}">
        <p14:creationId xmlns:p14="http://schemas.microsoft.com/office/powerpoint/2010/main" val="24141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 xmlns:a16="http://schemas.microsoft.com/office/drawing/2014/main" id="{0AF31B1B-D77F-2044-AB7B-D38CD9C1FACE}"/>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58371" name="Content Placeholder 2">
            <a:extLst>
              <a:ext uri="{FF2B5EF4-FFF2-40B4-BE49-F238E27FC236}">
                <a16:creationId xmlns="" xmlns:a16="http://schemas.microsoft.com/office/drawing/2014/main" id="{2E0502E7-7BB6-254B-925C-EC549A0F9A6E}"/>
              </a:ext>
            </a:extLst>
          </p:cNvPr>
          <p:cNvSpPr>
            <a:spLocks noGrp="1"/>
          </p:cNvSpPr>
          <p:nvPr>
            <p:ph idx="1"/>
          </p:nvPr>
        </p:nvSpPr>
        <p:spPr>
          <a:xfrm>
            <a:off x="2438400" y="2362201"/>
            <a:ext cx="7620000" cy="3465513"/>
          </a:xfrm>
        </p:spPr>
        <p:txBody>
          <a:bodyPr/>
          <a:lstStyle/>
          <a:p>
            <a:pPr marL="0" indent="0">
              <a:buNone/>
            </a:pPr>
            <a:endParaRPr lang="en-US" altLang="en-US" dirty="0">
              <a:ea typeface="ＭＳ Ｐゴシック" panose="020B0600070205080204" pitchFamily="34" charset="-128"/>
            </a:endParaRPr>
          </a:p>
          <a:p>
            <a:pPr marL="0" indent="0" algn="ctr">
              <a:buNone/>
            </a:pPr>
            <a:r>
              <a:rPr lang="en-US" altLang="en-US" sz="4000" dirty="0">
                <a:solidFill>
                  <a:schemeClr val="tx2"/>
                </a:solidFill>
                <a:ea typeface="ＭＳ Ｐゴシック" panose="020B0600070205080204" pitchFamily="34" charset="-128"/>
              </a:rPr>
              <a:t>We have a problem, </a:t>
            </a:r>
          </a:p>
          <a:p>
            <a:pPr marL="0" indent="0" algn="ctr">
              <a:buNone/>
            </a:pPr>
            <a:r>
              <a:rPr lang="en-US" altLang="en-US" sz="4000" dirty="0">
                <a:solidFill>
                  <a:schemeClr val="tx2"/>
                </a:solidFill>
                <a:ea typeface="ＭＳ Ｐゴシック" panose="020B0600070205080204" pitchFamily="34" charset="-128"/>
              </a:rPr>
              <a:t>but what should we do?  </a:t>
            </a:r>
          </a:p>
        </p:txBody>
      </p:sp>
    </p:spTree>
    <p:extLst>
      <p:ext uri="{BB962C8B-B14F-4D97-AF65-F5344CB8AC3E}">
        <p14:creationId xmlns:p14="http://schemas.microsoft.com/office/powerpoint/2010/main" val="5650276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735</TotalTime>
  <Words>2023</Words>
  <Application>Microsoft Office PowerPoint</Application>
  <PresentationFormat>Widescreen</PresentationFormat>
  <Paragraphs>233</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ＭＳ Ｐゴシック</vt:lpstr>
      <vt:lpstr>Arial</vt:lpstr>
      <vt:lpstr>Century Gothic</vt:lpstr>
      <vt:lpstr>Wingdings</vt:lpstr>
      <vt:lpstr>Wingdings 3</vt:lpstr>
      <vt:lpstr>Wisp</vt:lpstr>
      <vt:lpstr>What is Qualitative Research?</vt:lpstr>
      <vt:lpstr>Objectives</vt:lpstr>
      <vt:lpstr>Case: Improving Patient Care - Supracondylar Humerus Fractures</vt:lpstr>
      <vt:lpstr>PowerPoint Presentation</vt:lpstr>
      <vt:lpstr>How do you reduce the pain of a fracture?</vt:lpstr>
      <vt:lpstr>Backslab Cast</vt:lpstr>
      <vt:lpstr>Research Question</vt:lpstr>
      <vt:lpstr>Study 1: Findings</vt:lpstr>
      <vt:lpstr>PowerPoint Presentation</vt:lpstr>
      <vt:lpstr>We tried…</vt:lpstr>
      <vt:lpstr>Study 2</vt:lpstr>
      <vt:lpstr>Study 2</vt:lpstr>
      <vt:lpstr>PowerPoint Presentation</vt:lpstr>
      <vt:lpstr>Study 3</vt:lpstr>
      <vt:lpstr>What is qualitative research?</vt:lpstr>
      <vt:lpstr>Qualitative Research Methods</vt:lpstr>
      <vt:lpstr>Disciplines which Use Qualitative Research</vt:lpstr>
      <vt:lpstr>Disciplines that Use Qualitative Research</vt:lpstr>
      <vt:lpstr>What is qualitative research?</vt:lpstr>
      <vt:lpstr>What is qualitative research?</vt:lpstr>
      <vt:lpstr>What is qualitative research?</vt:lpstr>
      <vt:lpstr>Qualitative research </vt:lpstr>
      <vt:lpstr>Types of Recent JPRU Qualitative Health Research</vt:lpstr>
      <vt:lpstr>Qualitative and Quantitative Research </vt:lpstr>
      <vt:lpstr>Qualitative and Quantitative Research </vt:lpstr>
      <vt:lpstr>Qualitative and Quantitative Research </vt:lpstr>
      <vt:lpstr>Parts of qualitative research project</vt:lpstr>
      <vt:lpstr>Key Terms: Paradigms</vt:lpstr>
      <vt:lpstr>Key terms: Induction </vt:lpstr>
      <vt:lpstr>Key Terms: Data Saturation </vt:lpstr>
      <vt:lpstr>Transcription</vt:lpstr>
      <vt:lpstr>Analyzing the data - coding</vt:lpstr>
      <vt:lpstr>Analyzing the data - Coding</vt:lpstr>
      <vt:lpstr>Coding</vt:lpstr>
      <vt:lpstr>Coding</vt:lpstr>
      <vt:lpstr>Coding</vt:lpstr>
      <vt:lpstr>Coding</vt:lpstr>
      <vt:lpstr>Coding</vt:lpstr>
      <vt:lpstr>Assessing Qualitative Research</vt:lpstr>
      <vt:lpstr>Assessing Qualitative Research</vt:lpstr>
      <vt:lpstr>Study 3: Supracondylar Humerus Fractures</vt:lpstr>
      <vt:lpstr>Study 3: Supracondylar Humerus Fractures</vt:lpstr>
      <vt:lpstr>In 2016…</vt:lpstr>
      <vt:lpstr>Currently…</vt:lpstr>
      <vt:lpstr>Conclusion </vt:lpstr>
      <vt:lpstr>Recommendation </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Qualitative Research?</dc:title>
  <dc:creator>rogerch</dc:creator>
  <cp:lastModifiedBy>Catherine Barrett (Support)</cp:lastModifiedBy>
  <cp:revision>23</cp:revision>
  <dcterms:created xsi:type="dcterms:W3CDTF">2019-06-26T18:25:44Z</dcterms:created>
  <dcterms:modified xsi:type="dcterms:W3CDTF">2019-07-12T18:01:02Z</dcterms:modified>
</cp:coreProperties>
</file>