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6" r:id="rId3"/>
    <p:sldId id="263" r:id="rId4"/>
    <p:sldId id="267" r:id="rId5"/>
    <p:sldId id="268" r:id="rId6"/>
    <p:sldId id="262" r:id="rId7"/>
    <p:sldId id="269" r:id="rId8"/>
    <p:sldId id="264" r:id="rId9"/>
    <p:sldId id="270" r:id="rId10"/>
    <p:sldId id="258" r:id="rId11"/>
    <p:sldId id="272" r:id="rId12"/>
    <p:sldId id="259" r:id="rId13"/>
    <p:sldId id="273" r:id="rId14"/>
    <p:sldId id="265" r:id="rId15"/>
    <p:sldId id="260" r:id="rId16"/>
    <p:sldId id="26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C19AD-175B-4B00-A49D-E54EFED630FA}" type="datetimeFigureOut">
              <a:rPr lang="en-CA" smtClean="0"/>
              <a:t>2019-07-26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A928B-B4C6-4EF3-B66F-D9921666BA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9154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2A928B-B4C6-4EF3-B66F-D9921666BA50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8489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2A928B-B4C6-4EF3-B66F-D9921666BA50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930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910DE-9107-42D1-8832-95D680D4DF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3E7B93-BB42-46F7-A244-A5D810594E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57A2B-4B72-44A6-BAA2-F16F70FA8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410B-C5EC-43FC-AC50-9EA513B62D14}" type="datetimeFigureOut">
              <a:rPr lang="en-CA" smtClean="0"/>
              <a:t>2019-07-26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65016-9CC6-4F6F-8025-AFF9B4C2F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5C11E5-BE7A-4BC1-8981-06068AB49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3B71-02C8-4D49-9FD7-D8C4034421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2707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85081-ECE8-4E60-BBD4-BE1DA378A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ED96C6-8D39-4F5D-9B04-F744D5FFE0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79C9E-3B50-4CCD-AE68-92D52E3ED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410B-C5EC-43FC-AC50-9EA513B62D14}" type="datetimeFigureOut">
              <a:rPr lang="en-CA" smtClean="0"/>
              <a:t>2019-07-26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C64812-EEF7-4C55-8A26-75B15FFC3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60682-8454-4A34-8779-E90291368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3B71-02C8-4D49-9FD7-D8C4034421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3728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F20AE0-17F4-4F98-BB58-1A3122B666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CFE436-71E2-4D77-A742-8B11E3A63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125887-09F3-4555-AB2C-738FE7E12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410B-C5EC-43FC-AC50-9EA513B62D14}" type="datetimeFigureOut">
              <a:rPr lang="en-CA" smtClean="0"/>
              <a:t>2019-07-26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0DD75-5BD8-44AB-AF8A-D401AFF42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F983B6-7D38-46DD-BCA6-2C8C88A8C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3B71-02C8-4D49-9FD7-D8C4034421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1009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3B8D0-E915-4582-8DEA-5B8928E27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FD594-6CEB-43E3-9E5E-A10473C7B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831FC-66B6-49C1-BF78-9AC2394AF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410B-C5EC-43FC-AC50-9EA513B62D14}" type="datetimeFigureOut">
              <a:rPr lang="en-CA" smtClean="0"/>
              <a:t>2019-07-26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2217F9-8983-4C5A-A474-4D114DCC1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42FAA-E780-4D41-9744-176112932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3B71-02C8-4D49-9FD7-D8C4034421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3111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7ABA2-96BB-4A78-B94E-CC7533413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A35178-C078-490C-9664-5F02DAD82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C52C7-262C-4B7F-862C-91246E3B6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410B-C5EC-43FC-AC50-9EA513B62D14}" type="datetimeFigureOut">
              <a:rPr lang="en-CA" smtClean="0"/>
              <a:t>2019-07-26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403C2-8777-410C-864E-D12CE6A79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D17E5-8BD1-4FBB-96DD-0C896BEE6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3B71-02C8-4D49-9FD7-D8C4034421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5584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F417C-F3A4-4027-85BA-70EF6207C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72BA2-03EC-4001-9747-B7B1ED16F1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26E5C9-9FC8-477D-8EF0-438BAB12DA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7137F0-C80D-4DF8-9BB6-748D6E0D1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410B-C5EC-43FC-AC50-9EA513B62D14}" type="datetimeFigureOut">
              <a:rPr lang="en-CA" smtClean="0"/>
              <a:t>2019-07-26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110EF8-0094-42FF-8709-D557CFD89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093A6-0C21-4588-BFCA-76A44C65A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3B71-02C8-4D49-9FD7-D8C4034421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7652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424A7-01B1-4695-8CF2-D499A741E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AD9D2D-7858-4537-9FD7-4356C1ADE6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E8AD8B-6730-4CAF-BEDD-4EAB701A50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9FA3B6-C7D4-40F1-8247-115691442C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2EB338-6E05-461E-A21B-CCFAC7D3E1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DD3264-E676-447C-BBBE-33F34CEC3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410B-C5EC-43FC-AC50-9EA513B62D14}" type="datetimeFigureOut">
              <a:rPr lang="en-CA" smtClean="0"/>
              <a:t>2019-07-26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8AF890-BD04-4BF5-B3E4-FF76B452B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F695B2-F2A7-432C-A8B4-CA1BA73B5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3B71-02C8-4D49-9FD7-D8C4034421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4081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38C17-5437-4C1B-A8F6-411B532D3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2A2E2D-4F2D-44F6-A2EB-F3566841C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410B-C5EC-43FC-AC50-9EA513B62D14}" type="datetimeFigureOut">
              <a:rPr lang="en-CA" smtClean="0"/>
              <a:t>2019-07-26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9668F5-B7E6-4C7B-9DC3-489F20A69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1F122E-F249-4062-917A-98F25504E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3B71-02C8-4D49-9FD7-D8C4034421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435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AC89F1-4564-492D-9602-9283EAE89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410B-C5EC-43FC-AC50-9EA513B62D14}" type="datetimeFigureOut">
              <a:rPr lang="en-CA" smtClean="0"/>
              <a:t>2019-07-26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436D83-F59C-4837-BF3A-81B3C5973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A5B4AC-F1E2-4330-A2A8-DE236B511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3B71-02C8-4D49-9FD7-D8C4034421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035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FA86C-A643-4838-93A5-3A4B638BF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DBE80-5D47-43F3-802D-0F38B10EB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8158F9-FF86-486D-B934-4D008AB70C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694AB1-EBC3-4F38-A741-E53E48A25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410B-C5EC-43FC-AC50-9EA513B62D14}" type="datetimeFigureOut">
              <a:rPr lang="en-CA" smtClean="0"/>
              <a:t>2019-07-26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8DFA4E-F410-4695-8788-B2649DEA1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CCDD52-3FB5-4988-9431-5AC8F4924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3B71-02C8-4D49-9FD7-D8C4034421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7794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96E53-29F3-4BCE-96C3-FA34CA3B9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DFFA54-AEF6-4914-B0AA-620682B1E3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2379D0-C1FD-4B75-8BF3-B19E5328F5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EA749F-11BB-47AA-B07A-050962A50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410B-C5EC-43FC-AC50-9EA513B62D14}" type="datetimeFigureOut">
              <a:rPr lang="en-CA" smtClean="0"/>
              <a:t>2019-07-26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BB6A5B-C5D8-4526-9CA4-885B15327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E64C32-F39D-4ABA-B418-6054D9721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3B71-02C8-4D49-9FD7-D8C4034421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4050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391517-3297-44E4-8366-D1CE0E197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E1D7D1-726C-4D6A-82A0-429138C28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31848C-B3A9-4F98-BFC6-C4D1F3CF63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C410B-C5EC-43FC-AC50-9EA513B62D14}" type="datetimeFigureOut">
              <a:rPr lang="en-CA" smtClean="0"/>
              <a:t>2019-07-26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406DA8-7BE3-4A58-A0AF-CC17F871D7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0229E-76CF-42FE-A360-2027BBEC52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C3B71-02C8-4D49-9FD7-D8C4034421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6020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8A296B-4202-4480-AA21-195DE07175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76362"/>
            <a:ext cx="9144000" cy="2603274"/>
          </a:xfrm>
        </p:spPr>
        <p:txBody>
          <a:bodyPr>
            <a:normAutofit/>
          </a:bodyPr>
          <a:lstStyle/>
          <a:p>
            <a:r>
              <a:rPr lang="en-CA" sz="5400" dirty="0"/>
              <a:t>Doing research in the Pediatric 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C980B8-DBB9-4DBD-81EB-5436EB34D2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18088"/>
            <a:ext cx="9144000" cy="1393711"/>
          </a:xfrm>
        </p:spPr>
        <p:txBody>
          <a:bodyPr>
            <a:normAutofit/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3889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E32CFFD2-5D2B-4082-9854-BDA443228D2A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268" y="277001"/>
            <a:ext cx="8211361" cy="630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081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D51388-E954-4B45-BD18-159596198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CA"/>
              <a:t>How safe are our pediatric EDs: a multicentre prospective cohort study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6D7D6-A800-4F13-9EA5-F249E7EBB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2200"/>
              <a:t>Research Assistants (RAs) were present in the ED for each randomized shift, and aimed  to enroll </a:t>
            </a:r>
            <a:r>
              <a:rPr lang="en-US" sz="2200" b="1"/>
              <a:t>consecutive</a:t>
            </a:r>
            <a:r>
              <a:rPr lang="en-US" sz="2200"/>
              <a:t> patients presenting to the ED. </a:t>
            </a:r>
            <a:endParaRPr lang="en-CA" sz="2200"/>
          </a:p>
          <a:p>
            <a:pPr marL="0" lvl="0" indent="0">
              <a:spcBef>
                <a:spcPts val="0"/>
              </a:spcBef>
              <a:buNone/>
            </a:pPr>
            <a:endParaRPr lang="en-CA" sz="2200"/>
          </a:p>
          <a:p>
            <a:pPr marL="0" lvl="0" indent="0">
              <a:spcBef>
                <a:spcPts val="0"/>
              </a:spcBef>
              <a:buNone/>
            </a:pPr>
            <a:r>
              <a:rPr lang="en-US" sz="2200"/>
              <a:t>A research nurse attempted to contact all patients (and/or their parents) by telephone at 7, 14, and 21 days following their visit to administer a structured interview and identify patients with flagged outcomes.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200"/>
          </a:p>
          <a:p>
            <a:pPr marL="0" lvl="0" indent="0">
              <a:spcBef>
                <a:spcPts val="0"/>
              </a:spcBef>
              <a:buNone/>
            </a:pPr>
            <a:r>
              <a:rPr lang="en-US" sz="2200"/>
              <a:t>21 randomized shifts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200"/>
          </a:p>
          <a:p>
            <a:pPr marL="0" lvl="0" indent="0">
              <a:spcBef>
                <a:spcPts val="0"/>
              </a:spcBef>
              <a:buNone/>
            </a:pPr>
            <a:r>
              <a:rPr lang="en-US" sz="2200"/>
              <a:t>9 pediatric EDS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200"/>
          </a:p>
          <a:p>
            <a:pPr marL="0" lvl="0" indent="0">
              <a:spcBef>
                <a:spcPts val="0"/>
              </a:spcBef>
              <a:buNone/>
            </a:pPr>
            <a:r>
              <a:rPr lang="en-US" sz="2200"/>
              <a:t>Nationally 6377 (72%) of 8855 eligible patients</a:t>
            </a:r>
            <a:endParaRPr lang="en-CA" sz="2200"/>
          </a:p>
          <a:p>
            <a:endParaRPr lang="en-CA" sz="2200"/>
          </a:p>
        </p:txBody>
      </p:sp>
    </p:spTree>
    <p:extLst>
      <p:ext uri="{BB962C8B-B14F-4D97-AF65-F5344CB8AC3E}">
        <p14:creationId xmlns:p14="http://schemas.microsoft.com/office/powerpoint/2010/main" val="4162764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8E97654A-1829-4F58-AF3A-95498E067C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775" y="403598"/>
            <a:ext cx="8428450" cy="605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1013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34A62374-B476-4F42-B9FC-DBC3CF4694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37" y="1207577"/>
            <a:ext cx="10447925" cy="4442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651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CA" sz="20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CA" sz="20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CA" sz="20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CA" sz="20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CA" sz="20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CA" sz="20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C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44" y="1825625"/>
            <a:ext cx="10058400" cy="2550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660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D65DDF0B-BE85-4990-A5AD-73C6C42B24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329" y="274046"/>
            <a:ext cx="9937341" cy="6309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294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A8A42913-46C4-4002-9664-EE6705677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378" y="110202"/>
            <a:ext cx="8573243" cy="66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024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AA1048-5CCA-4853-9DD7-9997C30DA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CA">
                <a:solidFill>
                  <a:schemeClr val="accent1"/>
                </a:solidFill>
              </a:rPr>
              <a:t>Pediatric Emergency Departments</a:t>
            </a:r>
          </a:p>
        </p:txBody>
      </p:sp>
      <p:cxnSp>
        <p:nvCxnSpPr>
          <p:cNvPr id="15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E88FE-0E40-46D3-A425-252F1ECD7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CA" sz="2200" dirty="0"/>
              <a:t>15 in Canada</a:t>
            </a:r>
          </a:p>
          <a:p>
            <a:r>
              <a:rPr lang="en-CA" sz="2200" dirty="0"/>
              <a:t>Academic centres</a:t>
            </a:r>
          </a:p>
          <a:p>
            <a:r>
              <a:rPr lang="en-CA" sz="2200" dirty="0"/>
              <a:t>Pediatric Emergency Research Canada (PERC)</a:t>
            </a:r>
          </a:p>
          <a:p>
            <a:r>
              <a:rPr lang="en-CA" sz="2200" dirty="0"/>
              <a:t>Translating Emergency Knowledge for Kids (TREKK)</a:t>
            </a:r>
          </a:p>
          <a:p>
            <a:endParaRPr lang="en-CA" sz="2200" dirty="0"/>
          </a:p>
          <a:p>
            <a:r>
              <a:rPr lang="en-CA" sz="2200" dirty="0"/>
              <a:t>Local scene</a:t>
            </a:r>
          </a:p>
          <a:p>
            <a:pPr lvl="1"/>
            <a:r>
              <a:rPr lang="en-CA" sz="2200" dirty="0"/>
              <a:t>Janeway is one of the smaller Ped EDs</a:t>
            </a:r>
          </a:p>
          <a:p>
            <a:pPr lvl="1"/>
            <a:r>
              <a:rPr lang="en-CA" sz="2200" dirty="0"/>
              <a:t>36,000 patients yearly</a:t>
            </a:r>
          </a:p>
          <a:p>
            <a:pPr lvl="1"/>
            <a:r>
              <a:rPr lang="en-CA" sz="2200" dirty="0"/>
              <a:t>14 staff physicians (single or double coverage)</a:t>
            </a:r>
          </a:p>
          <a:p>
            <a:pPr lvl="1"/>
            <a:r>
              <a:rPr lang="en-CA" sz="2200" dirty="0"/>
              <a:t>~180 learners per year</a:t>
            </a:r>
          </a:p>
        </p:txBody>
      </p:sp>
    </p:spTree>
    <p:extLst>
      <p:ext uri="{BB962C8B-B14F-4D97-AF65-F5344CB8AC3E}">
        <p14:creationId xmlns:p14="http://schemas.microsoft.com/office/powerpoint/2010/main" val="2302443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9C2A43-D6F0-4FDF-802B-ABD0884D0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CA" dirty="0">
                <a:solidFill>
                  <a:schemeClr val="accent1"/>
                </a:solidFill>
              </a:rPr>
              <a:t>Types of research you can do in the Peds ED</a:t>
            </a:r>
          </a:p>
        </p:txBody>
      </p:sp>
      <p:cxnSp>
        <p:nvCxnSpPr>
          <p:cNvPr id="15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81C11-54F6-4794-B457-AD34CE52A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CA" sz="2400" dirty="0"/>
              <a:t>Case study</a:t>
            </a:r>
          </a:p>
          <a:p>
            <a:r>
              <a:rPr lang="en-CA" sz="2400" dirty="0"/>
              <a:t>Chart reviews</a:t>
            </a:r>
          </a:p>
          <a:p>
            <a:r>
              <a:rPr lang="en-CA" sz="2400" dirty="0"/>
              <a:t>Observational cohort study</a:t>
            </a:r>
          </a:p>
          <a:p>
            <a:r>
              <a:rPr lang="en-CA" sz="2400" dirty="0"/>
              <a:t>Surveys</a:t>
            </a:r>
          </a:p>
          <a:p>
            <a:r>
              <a:rPr lang="en-CA" sz="2400" dirty="0"/>
              <a:t>Quality research</a:t>
            </a:r>
          </a:p>
          <a:p>
            <a:r>
              <a:rPr lang="en-CA" sz="2400" dirty="0"/>
              <a:t>Database study</a:t>
            </a:r>
          </a:p>
          <a:p>
            <a:r>
              <a:rPr lang="en-CA" sz="2400" dirty="0"/>
              <a:t>Single-site or multi-site (PERC network)</a:t>
            </a:r>
          </a:p>
        </p:txBody>
      </p:sp>
    </p:spTree>
    <p:extLst>
      <p:ext uri="{BB962C8B-B14F-4D97-AF65-F5344CB8AC3E}">
        <p14:creationId xmlns:p14="http://schemas.microsoft.com/office/powerpoint/2010/main" val="1458014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02882F-9DA5-474E-A0A2-420B630CE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CA">
                <a:solidFill>
                  <a:schemeClr val="accent1"/>
                </a:solidFill>
              </a:rPr>
              <a:t>You can ask questions about: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804BD-9B07-4215-8593-AA442E313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CA" sz="2400"/>
              <a:t>Diagnosis</a:t>
            </a:r>
          </a:p>
          <a:p>
            <a:r>
              <a:rPr lang="en-CA" sz="2400"/>
              <a:t>Treatment</a:t>
            </a:r>
          </a:p>
          <a:p>
            <a:r>
              <a:rPr lang="en-CA" sz="2400"/>
              <a:t>Patient disposition</a:t>
            </a:r>
          </a:p>
          <a:p>
            <a:r>
              <a:rPr lang="en-CA" sz="2400"/>
              <a:t>Patient flow</a:t>
            </a:r>
          </a:p>
          <a:p>
            <a:r>
              <a:rPr lang="en-CA" sz="2400"/>
              <a:t>Effect of quality interventions</a:t>
            </a:r>
          </a:p>
          <a:p>
            <a:r>
              <a:rPr lang="en-CA" sz="2400"/>
              <a:t>Physicians who work in the ED</a:t>
            </a:r>
          </a:p>
          <a:p>
            <a:r>
              <a:rPr lang="en-CA" sz="2400"/>
              <a:t>Discharge instructions</a:t>
            </a:r>
          </a:p>
        </p:txBody>
      </p:sp>
    </p:spTree>
    <p:extLst>
      <p:ext uri="{BB962C8B-B14F-4D97-AF65-F5344CB8AC3E}">
        <p14:creationId xmlns:p14="http://schemas.microsoft.com/office/powerpoint/2010/main" val="2361109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02882F-9DA5-474E-A0A2-420B630CE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CA">
                <a:solidFill>
                  <a:schemeClr val="accent1"/>
                </a:solidFill>
              </a:rPr>
              <a:t>You can pick a population of patients: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804BD-9B07-4215-8593-AA442E313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CA" sz="2400" dirty="0"/>
              <a:t>Age-group</a:t>
            </a:r>
          </a:p>
          <a:p>
            <a:r>
              <a:rPr lang="en-CA" sz="2400" dirty="0"/>
              <a:t>Specific medical condition</a:t>
            </a:r>
          </a:p>
          <a:p>
            <a:r>
              <a:rPr lang="en-CA" sz="2400" dirty="0"/>
              <a:t>Non-English speaking</a:t>
            </a:r>
          </a:p>
          <a:p>
            <a:r>
              <a:rPr lang="en-CA" sz="2400" dirty="0"/>
              <a:t>New immigrants/refugees</a:t>
            </a:r>
          </a:p>
          <a:p>
            <a:r>
              <a:rPr lang="en-CA" sz="2400" dirty="0"/>
              <a:t>Utilization of a specific resource</a:t>
            </a:r>
          </a:p>
          <a:p>
            <a:r>
              <a:rPr lang="en-CA" sz="2400" dirty="0"/>
              <a:t>LWBS (left without being seen) patients</a:t>
            </a:r>
          </a:p>
          <a:p>
            <a:r>
              <a:rPr lang="en-CA" sz="2400" dirty="0"/>
              <a:t>Patients who come after midnight</a:t>
            </a:r>
          </a:p>
        </p:txBody>
      </p:sp>
    </p:spTree>
    <p:extLst>
      <p:ext uri="{BB962C8B-B14F-4D97-AF65-F5344CB8AC3E}">
        <p14:creationId xmlns:p14="http://schemas.microsoft.com/office/powerpoint/2010/main" val="3264154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2B8920-0EEA-4F60-97E3-6556C992C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597315"/>
          </a:xfrm>
          <a:noFill/>
          <a:ln w="19050"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pPr algn="ctr"/>
            <a:r>
              <a:rPr lang="en-CA" sz="2800">
                <a:solidFill>
                  <a:schemeClr val="bg1"/>
                </a:solidFill>
              </a:rPr>
              <a:t>Opportunities and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FB2C4-FFDF-4535-A4BD-BBC7E6A6C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4"/>
            <a:ext cx="3363974" cy="3415622"/>
          </a:xfrm>
        </p:spPr>
        <p:txBody>
          <a:bodyPr>
            <a:normAutofit/>
          </a:bodyPr>
          <a:lstStyle/>
          <a:p>
            <a:r>
              <a:rPr lang="en-CA" sz="2000" dirty="0">
                <a:solidFill>
                  <a:schemeClr val="bg1"/>
                </a:solidFill>
              </a:rPr>
              <a:t>Chart reviews</a:t>
            </a:r>
          </a:p>
          <a:p>
            <a:pPr lvl="1"/>
            <a:r>
              <a:rPr lang="en-CA" sz="2000" dirty="0">
                <a:solidFill>
                  <a:schemeClr val="bg1"/>
                </a:solidFill>
              </a:rPr>
              <a:t>Lots of patients</a:t>
            </a:r>
          </a:p>
          <a:p>
            <a:pPr lvl="1"/>
            <a:r>
              <a:rPr lang="en-CA" sz="2000" dirty="0">
                <a:solidFill>
                  <a:schemeClr val="bg1"/>
                </a:solidFill>
              </a:rPr>
              <a:t>Lack of coding (chief complaint, CEDIS complaint, times, demographics)</a:t>
            </a:r>
          </a:p>
          <a:p>
            <a:pPr lvl="1"/>
            <a:r>
              <a:rPr lang="en-CA" sz="2000" dirty="0">
                <a:solidFill>
                  <a:schemeClr val="bg1"/>
                </a:solidFill>
              </a:rPr>
              <a:t>DC dx NOT coded</a:t>
            </a:r>
          </a:p>
          <a:p>
            <a:pPr lvl="1"/>
            <a:r>
              <a:rPr lang="en-CA" sz="2000" dirty="0">
                <a:solidFill>
                  <a:schemeClr val="bg1"/>
                </a:solidFill>
              </a:rPr>
              <a:t>No electronic medical record</a:t>
            </a:r>
          </a:p>
          <a:p>
            <a:pPr lvl="1"/>
            <a:endParaRPr lang="en-CA" sz="2000" dirty="0">
              <a:solidFill>
                <a:schemeClr val="bg1"/>
              </a:solidFill>
            </a:endParaRPr>
          </a:p>
          <a:p>
            <a:pPr lvl="1"/>
            <a:endParaRPr lang="en-CA" sz="2000" dirty="0">
              <a:solidFill>
                <a:schemeClr val="bg1"/>
              </a:solidFill>
            </a:endParaRPr>
          </a:p>
          <a:p>
            <a:pPr lvl="1"/>
            <a:endParaRPr lang="en-CA" sz="2000" dirty="0">
              <a:solidFill>
                <a:schemeClr val="bg1"/>
              </a:solidFill>
            </a:endParaRPr>
          </a:p>
          <a:p>
            <a:pPr lvl="1"/>
            <a:endParaRPr lang="en-CA" sz="2000" dirty="0">
              <a:solidFill>
                <a:schemeClr val="bg1"/>
              </a:solidFill>
            </a:endParaRPr>
          </a:p>
          <a:p>
            <a:endParaRPr lang="en-CA" sz="2000" dirty="0">
              <a:solidFill>
                <a:schemeClr val="bg1"/>
              </a:solidFill>
            </a:endParaRPr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C6819BC4-41BD-493F-9884-D433F3211D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7277" y="1332689"/>
            <a:ext cx="7054666" cy="4056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050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B336162-B533-4EFE-8BB3-8EBB4A5E3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314384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2B8920-0EEA-4F60-97E3-6556C992C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CA" sz="3200">
                <a:solidFill>
                  <a:srgbClr val="262626"/>
                </a:solidFill>
              </a:rPr>
              <a:t>Opportunities and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FB2C4-FFDF-4535-A4BD-BBC7E6A6C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pPr lvl="1"/>
            <a:endParaRPr lang="en-CA" dirty="0"/>
          </a:p>
          <a:p>
            <a:r>
              <a:rPr lang="en-CA" sz="2400" dirty="0"/>
              <a:t>Recruiting patients</a:t>
            </a:r>
          </a:p>
          <a:p>
            <a:pPr lvl="1"/>
            <a:r>
              <a:rPr lang="en-CA" dirty="0"/>
              <a:t>Lots of them especially with common conditions</a:t>
            </a:r>
          </a:p>
          <a:p>
            <a:pPr lvl="1"/>
            <a:r>
              <a:rPr lang="en-CA" dirty="0"/>
              <a:t>Fast-paced environment</a:t>
            </a:r>
          </a:p>
          <a:p>
            <a:pPr lvl="1"/>
            <a:r>
              <a:rPr lang="en-CA" dirty="0"/>
              <a:t>Obtaining consent</a:t>
            </a:r>
          </a:p>
          <a:p>
            <a:pPr lvl="1"/>
            <a:r>
              <a:rPr lang="en-CA" dirty="0"/>
              <a:t>Cannot delay care</a:t>
            </a:r>
          </a:p>
          <a:p>
            <a:pPr lvl="1"/>
            <a:r>
              <a:rPr lang="en-CA" dirty="0"/>
              <a:t>Multiple providers</a:t>
            </a:r>
          </a:p>
          <a:p>
            <a:pPr lvl="1"/>
            <a:r>
              <a:rPr lang="en-CA" dirty="0"/>
              <a:t>MH patients</a:t>
            </a:r>
          </a:p>
          <a:p>
            <a:pPr lvl="1"/>
            <a:endParaRPr lang="en-CA" dirty="0"/>
          </a:p>
          <a:p>
            <a:pPr lvl="1"/>
            <a:endParaRPr lang="en-CA" dirty="0"/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5814841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B336162-B533-4EFE-8BB3-8EBB4A5E3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314384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 fontScale="90000"/>
          </a:bodyPr>
          <a:lstStyle/>
          <a:p>
            <a:pPr algn="ctr"/>
            <a:r>
              <a:rPr lang="en-CA" sz="3200" dirty="0">
                <a:solidFill>
                  <a:srgbClr val="262626"/>
                </a:solidFill>
              </a:rPr>
              <a:t>Strategies for successful research in 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endParaRPr lang="en-CA" sz="1900" dirty="0"/>
          </a:p>
          <a:p>
            <a:pPr lvl="1"/>
            <a:r>
              <a:rPr lang="en-CA" sz="1900" b="1" dirty="0"/>
              <a:t>Research question informed by plausibility of sample identification</a:t>
            </a:r>
          </a:p>
          <a:p>
            <a:pPr lvl="2"/>
            <a:r>
              <a:rPr lang="en-CA" sz="1900" b="1" dirty="0"/>
              <a:t>No sample = no answer</a:t>
            </a:r>
          </a:p>
          <a:p>
            <a:pPr lvl="2"/>
            <a:endParaRPr lang="en-CA" sz="1900" b="1" dirty="0"/>
          </a:p>
          <a:p>
            <a:pPr lvl="1"/>
            <a:r>
              <a:rPr lang="en-CA" sz="1900" dirty="0"/>
              <a:t>Be creative in collecting your sample</a:t>
            </a:r>
          </a:p>
          <a:p>
            <a:pPr lvl="1"/>
            <a:endParaRPr lang="en-CA" sz="1900" dirty="0"/>
          </a:p>
          <a:p>
            <a:pPr lvl="1"/>
            <a:r>
              <a:rPr lang="en-CA" sz="1900" dirty="0"/>
              <a:t>Get to know the people who have data (medical records, PACS, lab etc.)</a:t>
            </a:r>
          </a:p>
          <a:p>
            <a:pPr lvl="1"/>
            <a:r>
              <a:rPr lang="en-CA" sz="1900" dirty="0"/>
              <a:t>How to identify sample</a:t>
            </a:r>
          </a:p>
          <a:p>
            <a:pPr lvl="2"/>
            <a:r>
              <a:rPr lang="en-CA" sz="1900" dirty="0"/>
              <a:t>PACS</a:t>
            </a:r>
          </a:p>
          <a:p>
            <a:pPr lvl="2"/>
            <a:r>
              <a:rPr lang="en-CA" sz="1900" dirty="0"/>
              <a:t>Log sheets/lists</a:t>
            </a:r>
          </a:p>
          <a:p>
            <a:pPr lvl="2"/>
            <a:r>
              <a:rPr lang="en-CA" sz="1900" dirty="0"/>
              <a:t>Track something prospectively</a:t>
            </a:r>
          </a:p>
          <a:p>
            <a:pPr lvl="3"/>
            <a:endParaRPr lang="en-CA" sz="1900" dirty="0"/>
          </a:p>
          <a:p>
            <a:pPr lvl="1"/>
            <a:r>
              <a:rPr lang="en-CA" sz="1900" dirty="0"/>
              <a:t>Don’t forget staff (MDs, nurses, allied health)</a:t>
            </a:r>
          </a:p>
          <a:p>
            <a:pPr lvl="1"/>
            <a:r>
              <a:rPr lang="en-CA" sz="1900" dirty="0"/>
              <a:t>Use available networks (PERC, TREKK)</a:t>
            </a:r>
          </a:p>
        </p:txBody>
      </p:sp>
    </p:spTree>
    <p:extLst>
      <p:ext uri="{BB962C8B-B14F-4D97-AF65-F5344CB8AC3E}">
        <p14:creationId xmlns:p14="http://schemas.microsoft.com/office/powerpoint/2010/main" val="34357516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EA3223B-45DD-41C4-AD8A-5746B14E20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76362"/>
            <a:ext cx="9144000" cy="2603274"/>
          </a:xfrm>
        </p:spPr>
        <p:txBody>
          <a:bodyPr>
            <a:normAutofit/>
          </a:bodyPr>
          <a:lstStyle/>
          <a:p>
            <a:r>
              <a:rPr lang="en-CA" sz="5400" dirty="0"/>
              <a:t>Illustrative examples of local PED research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542A7CD-840E-43EF-9D2B-5106723E66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18088"/>
            <a:ext cx="9144000" cy="1393711"/>
          </a:xfrm>
        </p:spPr>
        <p:txBody>
          <a:bodyPr>
            <a:normAutofit/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0166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372</Words>
  <Application>Microsoft Office PowerPoint</Application>
  <PresentationFormat>Widescreen</PresentationFormat>
  <Paragraphs>89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Doing research in the Pediatric ED</vt:lpstr>
      <vt:lpstr>Pediatric Emergency Departments</vt:lpstr>
      <vt:lpstr>Types of research you can do in the Peds ED</vt:lpstr>
      <vt:lpstr>You can ask questions about:</vt:lpstr>
      <vt:lpstr>You can pick a population of patients:</vt:lpstr>
      <vt:lpstr>Opportunities and challenges</vt:lpstr>
      <vt:lpstr>Opportunities and challenges</vt:lpstr>
      <vt:lpstr>Strategies for successful research in ED</vt:lpstr>
      <vt:lpstr>Illustrative examples of local PED research</vt:lpstr>
      <vt:lpstr>PowerPoint Presentation</vt:lpstr>
      <vt:lpstr>How safe are our pediatric EDs: a multicentre prospective cohort study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Doing research in the Pediatric ED</dc:title>
  <dc:creator>Robert Porter</dc:creator>
  <cp:lastModifiedBy>Robert Porter</cp:lastModifiedBy>
  <cp:revision>4</cp:revision>
  <dcterms:created xsi:type="dcterms:W3CDTF">2019-07-19T11:02:42Z</dcterms:created>
  <dcterms:modified xsi:type="dcterms:W3CDTF">2019-07-27T01:29:33Z</dcterms:modified>
</cp:coreProperties>
</file>