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69" r:id="rId5"/>
    <p:sldId id="267" r:id="rId6"/>
    <p:sldId id="266" r:id="rId7"/>
    <p:sldId id="265" r:id="rId8"/>
    <p:sldId id="264" r:id="rId9"/>
    <p:sldId id="263" r:id="rId10"/>
    <p:sldId id="262" r:id="rId11"/>
    <p:sldId id="271" r:id="rId12"/>
    <p:sldId id="26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1652A-0BBB-4DD5-BB9B-CB3E05F7856C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B8C5C-8279-4E00-A776-F9F4CEE74EA3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932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8C5C-8279-4E00-A776-F9F4CEE74EA3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084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769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25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20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91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259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161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49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38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615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755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57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D215-0DB7-49B6-ADBE-FC950B85FBFF}" type="datetimeFigureOut">
              <a:rPr lang="fr-CA" smtClean="0"/>
              <a:t>2019-07-15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3F09-5F5C-4581-A219-079B466FBD0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654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in Medical Education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9063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Journal that publish Med Ed innovations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Academic Medicine</a:t>
            </a:r>
          </a:p>
          <a:p>
            <a:r>
              <a:rPr lang="en-US" dirty="0" smtClean="0"/>
              <a:t>Advances in Health Sciences Education</a:t>
            </a:r>
          </a:p>
          <a:p>
            <a:r>
              <a:rPr lang="en-US" dirty="0" smtClean="0"/>
              <a:t>American Educational Research Journal</a:t>
            </a:r>
          </a:p>
          <a:p>
            <a:r>
              <a:rPr lang="en-US" dirty="0" smtClean="0"/>
              <a:t>BMC Medical Education</a:t>
            </a:r>
          </a:p>
          <a:p>
            <a:r>
              <a:rPr lang="en-US" dirty="0" smtClean="0"/>
              <a:t>Journal of Graduate Medical Education</a:t>
            </a:r>
          </a:p>
          <a:p>
            <a:r>
              <a:rPr lang="en-US" dirty="0" smtClean="0"/>
              <a:t>JIAMSE (Journal of the International Association of Medical Science Educators)</a:t>
            </a:r>
          </a:p>
          <a:p>
            <a:r>
              <a:rPr lang="en-US" dirty="0" smtClean="0"/>
              <a:t>The Clinical Teacher</a:t>
            </a:r>
          </a:p>
          <a:p>
            <a:r>
              <a:rPr lang="en-US" dirty="0" smtClean="0"/>
              <a:t>Journal of the Learning Sciences</a:t>
            </a:r>
          </a:p>
          <a:p>
            <a:r>
              <a:rPr lang="en-US" dirty="0" smtClean="0"/>
              <a:t>Journal of Medical Simulation</a:t>
            </a:r>
          </a:p>
          <a:p>
            <a:r>
              <a:rPr lang="en-US" dirty="0" smtClean="0"/>
              <a:t>Journal of Surgical Education</a:t>
            </a:r>
          </a:p>
          <a:p>
            <a:r>
              <a:rPr lang="en-US" dirty="0" smtClean="0"/>
              <a:t>Medical Education</a:t>
            </a:r>
          </a:p>
          <a:p>
            <a:r>
              <a:rPr lang="en-US" dirty="0" smtClean="0"/>
              <a:t>Medical Education Online</a:t>
            </a:r>
          </a:p>
          <a:p>
            <a:r>
              <a:rPr lang="en-US" dirty="0" smtClean="0"/>
              <a:t>Medical Teacher</a:t>
            </a:r>
          </a:p>
          <a:p>
            <a:r>
              <a:rPr lang="en-US" dirty="0" smtClean="0"/>
              <a:t>Simulation in healthcare</a:t>
            </a:r>
          </a:p>
          <a:p>
            <a:r>
              <a:rPr lang="en-US" dirty="0" smtClean="0"/>
              <a:t>Teaching and Learning in Medicine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096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 Ed Conferences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Canadian Conference on Medical Education</a:t>
            </a:r>
          </a:p>
          <a:p>
            <a:r>
              <a:rPr lang="en-US" dirty="0" smtClean="0"/>
              <a:t>International Conference on Residency Education</a:t>
            </a:r>
          </a:p>
          <a:p>
            <a:r>
              <a:rPr lang="en-US" dirty="0" smtClean="0"/>
              <a:t>Association of Medical Education in Europe</a:t>
            </a:r>
          </a:p>
          <a:p>
            <a:r>
              <a:rPr lang="en-US" dirty="0" smtClean="0"/>
              <a:t>The Association of Medical Schools in Europe (AMSE) Best Practice for Research Teaching in Medical Schools</a:t>
            </a:r>
          </a:p>
          <a:p>
            <a:r>
              <a:rPr lang="en-US" dirty="0" smtClean="0"/>
              <a:t>MUN Med Ed Forum (November)</a:t>
            </a:r>
          </a:p>
          <a:p>
            <a:r>
              <a:rPr lang="en-US" dirty="0" smtClean="0"/>
              <a:t>Education topics at all specialty conferences: CPS, SOGC, FMF,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2914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Scholarship in education is needed …</a:t>
            </a:r>
          </a:p>
          <a:p>
            <a:r>
              <a:rPr lang="en-US" dirty="0" smtClean="0"/>
              <a:t>For academic advancement</a:t>
            </a:r>
          </a:p>
          <a:p>
            <a:r>
              <a:rPr lang="en-US" dirty="0" smtClean="0"/>
              <a:t>For personal satisfaction</a:t>
            </a:r>
          </a:p>
          <a:p>
            <a:r>
              <a:rPr lang="en-US" dirty="0" smtClean="0"/>
              <a:t>Because it is a professional role </a:t>
            </a:r>
          </a:p>
          <a:p>
            <a:endParaRPr lang="en-US" dirty="0" smtClean="0"/>
          </a:p>
          <a:p>
            <a:r>
              <a:rPr lang="en-US" dirty="0" smtClean="0"/>
              <a:t>There are many opportunities for scholarship in   daily work … recognize them!</a:t>
            </a:r>
          </a:p>
          <a:p>
            <a:endParaRPr lang="en-US" dirty="0" smtClean="0"/>
          </a:p>
          <a:p>
            <a:r>
              <a:rPr lang="en-US" dirty="0" smtClean="0"/>
              <a:t>Make your scholarship visible:</a:t>
            </a:r>
          </a:p>
          <a:p>
            <a:r>
              <a:rPr lang="en-US" dirty="0" smtClean="0"/>
              <a:t>Presented</a:t>
            </a:r>
          </a:p>
          <a:p>
            <a:r>
              <a:rPr lang="en-US" dirty="0" smtClean="0"/>
              <a:t>Documented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042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Teaching”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examples of “good teaching”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Give examples of “best courses”</a:t>
            </a:r>
          </a:p>
          <a:p>
            <a:endParaRPr lang="en-US" dirty="0"/>
          </a:p>
          <a:p>
            <a:r>
              <a:rPr lang="en-US" dirty="0" smtClean="0"/>
              <a:t>Give examples of “good exams”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150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 Ed Scholarship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Scholarship advances or transforms knowledge by the application of intellect in an informed, disciplined, and creative manner.* </a:t>
            </a:r>
          </a:p>
          <a:p>
            <a:endParaRPr lang="en-US" dirty="0" smtClean="0"/>
          </a:p>
          <a:p>
            <a:r>
              <a:rPr lang="en-US" dirty="0" smtClean="0"/>
              <a:t>Scholarly work :</a:t>
            </a:r>
          </a:p>
          <a:p>
            <a:r>
              <a:rPr lang="en-US" dirty="0" smtClean="0"/>
              <a:t>Requires a high level of content expertise and innovation;</a:t>
            </a:r>
          </a:p>
          <a:p>
            <a:r>
              <a:rPr lang="en-US" dirty="0" smtClean="0"/>
              <a:t>Can be documented and made public for peer review &amp; critique;</a:t>
            </a:r>
          </a:p>
          <a:p>
            <a:r>
              <a:rPr lang="en-US" dirty="0" smtClean="0"/>
              <a:t>Can be reproduced and elaborated or built upon. **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316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Scholarship</a:t>
            </a:r>
            <a:r>
              <a:rPr lang="fr-CA" dirty="0" smtClean="0"/>
              <a:t> of </a:t>
            </a:r>
            <a:r>
              <a:rPr lang="fr-CA" dirty="0" err="1" smtClean="0"/>
              <a:t>Teaching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scholarship of teaching implies the application of scholarly activities to the field of teaching…</a:t>
            </a:r>
          </a:p>
          <a:p>
            <a:r>
              <a:rPr lang="en-US" dirty="0" smtClean="0"/>
              <a:t>Teaching becomes scholarship when it is made public and available for peer review and critique, and when the work can  be reproduced and built on by other scholars.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8144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Example</a:t>
            </a:r>
            <a:r>
              <a:rPr lang="fr-CA" dirty="0" smtClean="0"/>
              <a:t>: </a:t>
            </a:r>
            <a:r>
              <a:rPr lang="fr-CA" dirty="0" err="1" smtClean="0"/>
              <a:t>Teaching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design and implementation of activities to promote learning, which can include …</a:t>
            </a:r>
          </a:p>
          <a:p>
            <a:endParaRPr lang="en-US" dirty="0" smtClean="0"/>
          </a:p>
          <a:p>
            <a:r>
              <a:rPr lang="en-US" dirty="0" smtClean="0"/>
              <a:t>Course and curriculum design</a:t>
            </a:r>
          </a:p>
          <a:p>
            <a:r>
              <a:rPr lang="en-US" dirty="0" smtClean="0"/>
              <a:t>Development of instructional materials</a:t>
            </a:r>
          </a:p>
          <a:p>
            <a:r>
              <a:rPr lang="en-US" dirty="0" smtClean="0"/>
              <a:t>Interactions with learners</a:t>
            </a:r>
          </a:p>
          <a:p>
            <a:r>
              <a:rPr lang="en-US" dirty="0" smtClean="0"/>
              <a:t>Formative and summative assessment methods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519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Scholarly</a:t>
            </a:r>
            <a:r>
              <a:rPr lang="fr-CA" dirty="0" smtClean="0"/>
              <a:t> </a:t>
            </a:r>
            <a:r>
              <a:rPr lang="fr-CA" dirty="0" err="1" smtClean="0"/>
              <a:t>Teaching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Makes a teaching - learning connection</a:t>
            </a:r>
          </a:p>
          <a:p>
            <a:r>
              <a:rPr lang="en-US" dirty="0" smtClean="0"/>
              <a:t>Use relevant education research evidence</a:t>
            </a:r>
          </a:p>
          <a:p>
            <a:r>
              <a:rPr lang="en-US" dirty="0" smtClean="0"/>
              <a:t>Apply intervention to enhance learning</a:t>
            </a:r>
          </a:p>
          <a:p>
            <a:r>
              <a:rPr lang="en-US" dirty="0" smtClean="0"/>
              <a:t>Observe outcomes</a:t>
            </a:r>
          </a:p>
          <a:p>
            <a:r>
              <a:rPr lang="en-US" dirty="0" smtClean="0"/>
              <a:t>Analyze results</a:t>
            </a:r>
          </a:p>
          <a:p>
            <a:r>
              <a:rPr lang="en-US" dirty="0" smtClean="0"/>
              <a:t>Obtain peer evaluation</a:t>
            </a:r>
          </a:p>
          <a:p>
            <a:r>
              <a:rPr lang="en-US" dirty="0" smtClean="0"/>
              <a:t>Use results to further improve</a:t>
            </a:r>
          </a:p>
          <a:p>
            <a:endParaRPr lang="en-US" dirty="0" smtClean="0"/>
          </a:p>
          <a:p>
            <a:r>
              <a:rPr lang="en-US" dirty="0" smtClean="0"/>
              <a:t>‘Product’ is reflected in student learning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1770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Scholarship</a:t>
            </a:r>
            <a:r>
              <a:rPr lang="fr-CA" dirty="0" smtClean="0"/>
              <a:t> of </a:t>
            </a:r>
            <a:r>
              <a:rPr lang="fr-CA" dirty="0" err="1" smtClean="0"/>
              <a:t>Teaching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on process of scholarly teaching</a:t>
            </a:r>
          </a:p>
          <a:p>
            <a:r>
              <a:rPr lang="en-US" dirty="0" smtClean="0"/>
              <a:t>Requires:</a:t>
            </a:r>
          </a:p>
          <a:p>
            <a:r>
              <a:rPr lang="en-US" dirty="0" smtClean="0"/>
              <a:t>Peer review for quality</a:t>
            </a:r>
          </a:p>
          <a:p>
            <a:r>
              <a:rPr lang="en-US" dirty="0" smtClean="0"/>
              <a:t>‘Product’ - tangible or electronic</a:t>
            </a:r>
          </a:p>
          <a:p>
            <a:r>
              <a:rPr lang="en-US" dirty="0" smtClean="0"/>
              <a:t>Public dissemination for others to learn from or build upon</a:t>
            </a:r>
          </a:p>
          <a:p>
            <a:r>
              <a:rPr lang="en-US" dirty="0" smtClean="0"/>
              <a:t>Advances the field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494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Benefits</a:t>
            </a:r>
            <a:r>
              <a:rPr lang="fr-CA" dirty="0" smtClean="0"/>
              <a:t> of </a:t>
            </a:r>
            <a:r>
              <a:rPr lang="fr-CA" dirty="0" err="1" smtClean="0"/>
              <a:t>Educational</a:t>
            </a:r>
            <a:r>
              <a:rPr lang="fr-CA" dirty="0" smtClean="0"/>
              <a:t> </a:t>
            </a:r>
            <a:r>
              <a:rPr lang="fr-CA" dirty="0" err="1" smtClean="0"/>
              <a:t>Scholarship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Teachers - improved teaching, recognition, academic advancement, satisfaction…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Learners - improved learning, satisfaction, career choice…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Institutions - better curricula, recognition, stature…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Profession - develops, expands and enhances our professional role…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5164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Challenges to </a:t>
            </a:r>
            <a:r>
              <a:rPr lang="fr-CA" dirty="0" err="1" smtClean="0"/>
              <a:t>Being</a:t>
            </a:r>
            <a:r>
              <a:rPr lang="fr-CA" dirty="0" smtClean="0"/>
              <a:t> </a:t>
            </a:r>
            <a:r>
              <a:rPr lang="fr-CA" dirty="0" err="1" smtClean="0"/>
              <a:t>Scholarly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Philosophical- Recognizing education as an area of inquiry and research</a:t>
            </a:r>
          </a:p>
          <a:p>
            <a:r>
              <a:rPr lang="en-US" dirty="0" smtClean="0"/>
              <a:t>Educational Context- Complex environments </a:t>
            </a:r>
          </a:p>
          <a:p>
            <a:r>
              <a:rPr lang="en-US" dirty="0" smtClean="0"/>
              <a:t>	Multiple interventions</a:t>
            </a:r>
          </a:p>
          <a:p>
            <a:r>
              <a:rPr lang="en-US" dirty="0" smtClean="0"/>
              <a:t>	Evolving standards and benchmarks</a:t>
            </a:r>
          </a:p>
          <a:p>
            <a:r>
              <a:rPr lang="en-US" dirty="0" smtClean="0"/>
              <a:t>Institutional= Lack of support (moral, resources)</a:t>
            </a:r>
          </a:p>
          <a:p>
            <a:r>
              <a:rPr lang="en-US" dirty="0" smtClean="0"/>
              <a:t>	Recognition of educational scholarship for academic advancement </a:t>
            </a:r>
          </a:p>
          <a:p>
            <a:r>
              <a:rPr lang="en-US" dirty="0" smtClean="0"/>
              <a:t>	Funding educational development, innovation</a:t>
            </a:r>
          </a:p>
          <a:p>
            <a:r>
              <a:rPr lang="en-US" dirty="0" smtClean="0"/>
              <a:t>Personal- Multiple roles of clinical faculty (time, fatigue, work pressures)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217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470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Research in Medical Education</vt:lpstr>
      <vt:lpstr>“Good Teaching”</vt:lpstr>
      <vt:lpstr>Med Ed Scholarship</vt:lpstr>
      <vt:lpstr>Scholarship of Teaching</vt:lpstr>
      <vt:lpstr>Example: Teaching </vt:lpstr>
      <vt:lpstr>Scholarly Teaching </vt:lpstr>
      <vt:lpstr>Scholarship of Teaching</vt:lpstr>
      <vt:lpstr>Benefits of Educational Scholarship</vt:lpstr>
      <vt:lpstr>Challenges to Being Scholarly</vt:lpstr>
      <vt:lpstr>Journal that publish Med Ed innovations</vt:lpstr>
      <vt:lpstr>Med Ed Conferences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 Medical Education</dc:title>
  <dc:creator>Drover, Anne</dc:creator>
  <cp:lastModifiedBy>Catherine Barrett (Support)</cp:lastModifiedBy>
  <cp:revision>7</cp:revision>
  <dcterms:created xsi:type="dcterms:W3CDTF">2018-07-02T21:16:39Z</dcterms:created>
  <dcterms:modified xsi:type="dcterms:W3CDTF">2019-07-15T11:59:27Z</dcterms:modified>
</cp:coreProperties>
</file>