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4" r:id="rId6"/>
    <p:sldId id="263" r:id="rId7"/>
    <p:sldId id="269" r:id="rId8"/>
    <p:sldId id="297" r:id="rId9"/>
    <p:sldId id="265" r:id="rId10"/>
    <p:sldId id="270" r:id="rId11"/>
    <p:sldId id="266" r:id="rId12"/>
    <p:sldId id="274" r:id="rId13"/>
    <p:sldId id="276" r:id="rId14"/>
    <p:sldId id="271" r:id="rId15"/>
    <p:sldId id="275" r:id="rId16"/>
    <p:sldId id="277" r:id="rId17"/>
    <p:sldId id="284" r:id="rId18"/>
    <p:sldId id="296" r:id="rId19"/>
    <p:sldId id="278" r:id="rId20"/>
    <p:sldId id="285" r:id="rId21"/>
    <p:sldId id="294" r:id="rId22"/>
    <p:sldId id="287" r:id="rId23"/>
    <p:sldId id="286" r:id="rId24"/>
    <p:sldId id="288" r:id="rId25"/>
    <p:sldId id="289" r:id="rId26"/>
    <p:sldId id="291" r:id="rId27"/>
    <p:sldId id="292"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7" d="100"/>
          <a:sy n="117" d="100"/>
        </p:scale>
        <p:origin x="-240" y="-102"/>
      </p:cViewPr>
      <p:guideLst>
        <p:guide orient="horz" pos="2160"/>
        <p:guide pos="3840"/>
      </p:guideLst>
    </p:cSldViewPr>
  </p:slideViewPr>
  <p:notesTextViewPr>
    <p:cViewPr>
      <p:scale>
        <a:sx n="1" d="1"/>
        <a:sy n="1" d="1"/>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964CD-C818-49BD-8F77-EFC5BFC5DFE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E600A41-5796-445E-8922-7D88990FF7D7}">
      <dgm:prSet/>
      <dgm:spPr/>
      <dgm:t>
        <a:bodyPr/>
        <a:lstStyle/>
        <a:p>
          <a:r>
            <a:rPr lang="en-US" b="1" dirty="0" smtClean="0"/>
            <a:t>What </a:t>
          </a:r>
          <a:r>
            <a:rPr lang="en-US" b="1" dirty="0"/>
            <a:t>does the </a:t>
          </a:r>
          <a:r>
            <a:rPr lang="en-US" b="1" dirty="0" smtClean="0"/>
            <a:t>culture/ </a:t>
          </a:r>
          <a:r>
            <a:rPr lang="en-US" b="1" dirty="0" smtClean="0"/>
            <a:t>learning </a:t>
          </a:r>
          <a:r>
            <a:rPr lang="en-US" b="1" dirty="0"/>
            <a:t>environment look </a:t>
          </a:r>
          <a:r>
            <a:rPr lang="en-US" b="1" dirty="0" smtClean="0"/>
            <a:t>like at our institution?</a:t>
          </a:r>
          <a:r>
            <a:rPr lang="en-US" dirty="0" smtClean="0"/>
            <a:t> </a:t>
          </a:r>
          <a:endParaRPr lang="en-US" dirty="0"/>
        </a:p>
      </dgm:t>
    </dgm:pt>
    <dgm:pt modelId="{DF4111DE-895F-4A2A-9846-D739457A167E}" type="parTrans" cxnId="{AC0C64F2-4FD4-4586-9AEF-3376A79412BA}">
      <dgm:prSet/>
      <dgm:spPr/>
      <dgm:t>
        <a:bodyPr/>
        <a:lstStyle/>
        <a:p>
          <a:endParaRPr lang="en-US"/>
        </a:p>
      </dgm:t>
    </dgm:pt>
    <dgm:pt modelId="{87BC4498-E18F-4B32-953A-BFE72E2CBE7B}" type="sibTrans" cxnId="{AC0C64F2-4FD4-4586-9AEF-3376A79412BA}">
      <dgm:prSet/>
      <dgm:spPr/>
      <dgm:t>
        <a:bodyPr/>
        <a:lstStyle/>
        <a:p>
          <a:endParaRPr lang="en-US"/>
        </a:p>
      </dgm:t>
    </dgm:pt>
    <dgm:pt modelId="{8E408596-5101-4D12-B44E-ED57B10B0836}">
      <dgm:prSet/>
      <dgm:spPr/>
      <dgm:t>
        <a:bodyPr/>
        <a:lstStyle/>
        <a:p>
          <a:r>
            <a:rPr lang="en-US" b="1" dirty="0"/>
            <a:t>What is the view of the </a:t>
          </a:r>
          <a:r>
            <a:rPr lang="en-US" b="1" dirty="0" smtClean="0"/>
            <a:t>students?</a:t>
          </a:r>
          <a:endParaRPr lang="en-US" dirty="0"/>
        </a:p>
      </dgm:t>
    </dgm:pt>
    <dgm:pt modelId="{ED3E054C-87A0-4CDB-9588-5F1F1882BCC6}" type="parTrans" cxnId="{3DEA7FF9-AD19-45A7-A0D0-58AC988080B8}">
      <dgm:prSet/>
      <dgm:spPr/>
      <dgm:t>
        <a:bodyPr/>
        <a:lstStyle/>
        <a:p>
          <a:endParaRPr lang="en-US"/>
        </a:p>
      </dgm:t>
    </dgm:pt>
    <dgm:pt modelId="{76AC983B-B746-45E8-AC55-27A3DD40D650}" type="sibTrans" cxnId="{3DEA7FF9-AD19-45A7-A0D0-58AC988080B8}">
      <dgm:prSet/>
      <dgm:spPr/>
      <dgm:t>
        <a:bodyPr/>
        <a:lstStyle/>
        <a:p>
          <a:endParaRPr lang="en-US"/>
        </a:p>
      </dgm:t>
    </dgm:pt>
    <dgm:pt modelId="{32043EBC-4DCC-4119-BD1F-B02FCCCEB559}">
      <dgm:prSet/>
      <dgm:spPr/>
      <dgm:t>
        <a:bodyPr/>
        <a:lstStyle/>
        <a:p>
          <a:r>
            <a:rPr lang="en-US" b="1" dirty="0"/>
            <a:t>Do you see </a:t>
          </a:r>
          <a:r>
            <a:rPr lang="en-US" b="1" dirty="0" smtClean="0"/>
            <a:t>faculty </a:t>
          </a:r>
          <a:r>
            <a:rPr lang="en-US" b="1" dirty="0"/>
            <a:t>engaging in </a:t>
          </a:r>
          <a:r>
            <a:rPr lang="en-US" b="1" dirty="0" smtClean="0"/>
            <a:t>positive learning culture activities</a:t>
          </a:r>
          <a:r>
            <a:rPr lang="en-US" b="1" dirty="0"/>
            <a:t>?</a:t>
          </a:r>
          <a:endParaRPr lang="en-US" dirty="0"/>
        </a:p>
      </dgm:t>
    </dgm:pt>
    <dgm:pt modelId="{51B20CAA-D95F-491E-A573-8D5C19040E18}" type="parTrans" cxnId="{A7A9FC86-1425-4FC4-967C-83F3F0BB1C75}">
      <dgm:prSet/>
      <dgm:spPr/>
      <dgm:t>
        <a:bodyPr/>
        <a:lstStyle/>
        <a:p>
          <a:endParaRPr lang="en-US"/>
        </a:p>
      </dgm:t>
    </dgm:pt>
    <dgm:pt modelId="{C9A427AC-BA1C-4FF5-B1DB-513748CC157E}" type="sibTrans" cxnId="{A7A9FC86-1425-4FC4-967C-83F3F0BB1C75}">
      <dgm:prSet/>
      <dgm:spPr/>
      <dgm:t>
        <a:bodyPr/>
        <a:lstStyle/>
        <a:p>
          <a:endParaRPr lang="en-US"/>
        </a:p>
      </dgm:t>
    </dgm:pt>
    <dgm:pt modelId="{B2719F65-8E4A-49CD-A7AE-2218C1C06F69}">
      <dgm:prSet/>
      <dgm:spPr/>
      <dgm:t>
        <a:bodyPr/>
        <a:lstStyle/>
        <a:p>
          <a:r>
            <a:rPr lang="en-US" b="1" dirty="0"/>
            <a:t>How do you think you be treated if there was a </a:t>
          </a:r>
          <a:r>
            <a:rPr lang="en-US" b="1" dirty="0" smtClean="0"/>
            <a:t>difficult situation that </a:t>
          </a:r>
          <a:r>
            <a:rPr lang="en-US" b="1" dirty="0"/>
            <a:t>you were involved </a:t>
          </a:r>
          <a:r>
            <a:rPr lang="en-US" b="1" dirty="0" smtClean="0"/>
            <a:t>in (such as a privacy breach)?</a:t>
          </a:r>
          <a:endParaRPr lang="en-US" dirty="0"/>
        </a:p>
      </dgm:t>
    </dgm:pt>
    <dgm:pt modelId="{FF6E302B-0F95-4C29-A30A-103EF0C330CA}" type="parTrans" cxnId="{3C05D93C-57DF-459A-BF57-BEBF9792DE88}">
      <dgm:prSet/>
      <dgm:spPr/>
      <dgm:t>
        <a:bodyPr/>
        <a:lstStyle/>
        <a:p>
          <a:endParaRPr lang="en-US"/>
        </a:p>
      </dgm:t>
    </dgm:pt>
    <dgm:pt modelId="{095436D6-30CB-4AE1-9E51-DE7A328C61DD}" type="sibTrans" cxnId="{3C05D93C-57DF-459A-BF57-BEBF9792DE88}">
      <dgm:prSet/>
      <dgm:spPr/>
      <dgm:t>
        <a:bodyPr/>
        <a:lstStyle/>
        <a:p>
          <a:endParaRPr lang="en-US"/>
        </a:p>
      </dgm:t>
    </dgm:pt>
    <dgm:pt modelId="{DD53F7AB-937F-4BDA-8F76-2A2BED31A43A}" type="pres">
      <dgm:prSet presAssocID="{A0C964CD-C818-49BD-8F77-EFC5BFC5DFE8}" presName="linear" presStyleCnt="0">
        <dgm:presLayoutVars>
          <dgm:animLvl val="lvl"/>
          <dgm:resizeHandles val="exact"/>
        </dgm:presLayoutVars>
      </dgm:prSet>
      <dgm:spPr/>
      <dgm:t>
        <a:bodyPr/>
        <a:lstStyle/>
        <a:p>
          <a:endParaRPr lang="en-CA"/>
        </a:p>
      </dgm:t>
    </dgm:pt>
    <dgm:pt modelId="{034B33B9-9A27-4752-BD4F-E37DC9061E24}" type="pres">
      <dgm:prSet presAssocID="{5E600A41-5796-445E-8922-7D88990FF7D7}" presName="parentText" presStyleLbl="node1" presStyleIdx="0" presStyleCnt="4">
        <dgm:presLayoutVars>
          <dgm:chMax val="0"/>
          <dgm:bulletEnabled val="1"/>
        </dgm:presLayoutVars>
      </dgm:prSet>
      <dgm:spPr/>
      <dgm:t>
        <a:bodyPr/>
        <a:lstStyle/>
        <a:p>
          <a:endParaRPr lang="en-CA"/>
        </a:p>
      </dgm:t>
    </dgm:pt>
    <dgm:pt modelId="{BBF3462A-DF02-4C73-BE96-15CD1D4FF7CF}" type="pres">
      <dgm:prSet presAssocID="{87BC4498-E18F-4B32-953A-BFE72E2CBE7B}" presName="spacer" presStyleCnt="0"/>
      <dgm:spPr/>
    </dgm:pt>
    <dgm:pt modelId="{69771C45-9FB0-4385-A98D-C67DCB3CAA7C}" type="pres">
      <dgm:prSet presAssocID="{8E408596-5101-4D12-B44E-ED57B10B0836}" presName="parentText" presStyleLbl="node1" presStyleIdx="1" presStyleCnt="4">
        <dgm:presLayoutVars>
          <dgm:chMax val="0"/>
          <dgm:bulletEnabled val="1"/>
        </dgm:presLayoutVars>
      </dgm:prSet>
      <dgm:spPr/>
      <dgm:t>
        <a:bodyPr/>
        <a:lstStyle/>
        <a:p>
          <a:endParaRPr lang="en-CA"/>
        </a:p>
      </dgm:t>
    </dgm:pt>
    <dgm:pt modelId="{E944910B-A30B-4DE0-ACD5-DFE9EB9028EC}" type="pres">
      <dgm:prSet presAssocID="{76AC983B-B746-45E8-AC55-27A3DD40D650}" presName="spacer" presStyleCnt="0"/>
      <dgm:spPr/>
    </dgm:pt>
    <dgm:pt modelId="{18623915-3A59-475F-B9D5-4F6811FD91F9}" type="pres">
      <dgm:prSet presAssocID="{32043EBC-4DCC-4119-BD1F-B02FCCCEB559}" presName="parentText" presStyleLbl="node1" presStyleIdx="2" presStyleCnt="4">
        <dgm:presLayoutVars>
          <dgm:chMax val="0"/>
          <dgm:bulletEnabled val="1"/>
        </dgm:presLayoutVars>
      </dgm:prSet>
      <dgm:spPr/>
      <dgm:t>
        <a:bodyPr/>
        <a:lstStyle/>
        <a:p>
          <a:endParaRPr lang="en-CA"/>
        </a:p>
      </dgm:t>
    </dgm:pt>
    <dgm:pt modelId="{F069B9E6-BC1F-4F4B-9F9D-8A9666CF5999}" type="pres">
      <dgm:prSet presAssocID="{C9A427AC-BA1C-4FF5-B1DB-513748CC157E}" presName="spacer" presStyleCnt="0"/>
      <dgm:spPr/>
    </dgm:pt>
    <dgm:pt modelId="{BF79FA7F-F586-4014-8D0E-9640976138D9}" type="pres">
      <dgm:prSet presAssocID="{B2719F65-8E4A-49CD-A7AE-2218C1C06F69}" presName="parentText" presStyleLbl="node1" presStyleIdx="3" presStyleCnt="4">
        <dgm:presLayoutVars>
          <dgm:chMax val="0"/>
          <dgm:bulletEnabled val="1"/>
        </dgm:presLayoutVars>
      </dgm:prSet>
      <dgm:spPr/>
      <dgm:t>
        <a:bodyPr/>
        <a:lstStyle/>
        <a:p>
          <a:endParaRPr lang="en-CA"/>
        </a:p>
      </dgm:t>
    </dgm:pt>
  </dgm:ptLst>
  <dgm:cxnLst>
    <dgm:cxn modelId="{A7A9FC86-1425-4FC4-967C-83F3F0BB1C75}" srcId="{A0C964CD-C818-49BD-8F77-EFC5BFC5DFE8}" destId="{32043EBC-4DCC-4119-BD1F-B02FCCCEB559}" srcOrd="2" destOrd="0" parTransId="{51B20CAA-D95F-491E-A573-8D5C19040E18}" sibTransId="{C9A427AC-BA1C-4FF5-B1DB-513748CC157E}"/>
    <dgm:cxn modelId="{AC0C64F2-4FD4-4586-9AEF-3376A79412BA}" srcId="{A0C964CD-C818-49BD-8F77-EFC5BFC5DFE8}" destId="{5E600A41-5796-445E-8922-7D88990FF7D7}" srcOrd="0" destOrd="0" parTransId="{DF4111DE-895F-4A2A-9846-D739457A167E}" sibTransId="{87BC4498-E18F-4B32-953A-BFE72E2CBE7B}"/>
    <dgm:cxn modelId="{508DCA36-96B7-46CC-BB72-D095E0CC7951}" type="presOf" srcId="{8E408596-5101-4D12-B44E-ED57B10B0836}" destId="{69771C45-9FB0-4385-A98D-C67DCB3CAA7C}" srcOrd="0" destOrd="0" presId="urn:microsoft.com/office/officeart/2005/8/layout/vList2"/>
    <dgm:cxn modelId="{95A33BC3-6B1D-4E18-81ED-32792658993F}" type="presOf" srcId="{B2719F65-8E4A-49CD-A7AE-2218C1C06F69}" destId="{BF79FA7F-F586-4014-8D0E-9640976138D9}" srcOrd="0" destOrd="0" presId="urn:microsoft.com/office/officeart/2005/8/layout/vList2"/>
    <dgm:cxn modelId="{3DEA7FF9-AD19-45A7-A0D0-58AC988080B8}" srcId="{A0C964CD-C818-49BD-8F77-EFC5BFC5DFE8}" destId="{8E408596-5101-4D12-B44E-ED57B10B0836}" srcOrd="1" destOrd="0" parTransId="{ED3E054C-87A0-4CDB-9588-5F1F1882BCC6}" sibTransId="{76AC983B-B746-45E8-AC55-27A3DD40D650}"/>
    <dgm:cxn modelId="{24DA0A66-91AA-41A7-89F9-5DE14D02A262}" type="presOf" srcId="{32043EBC-4DCC-4119-BD1F-B02FCCCEB559}" destId="{18623915-3A59-475F-B9D5-4F6811FD91F9}" srcOrd="0" destOrd="0" presId="urn:microsoft.com/office/officeart/2005/8/layout/vList2"/>
    <dgm:cxn modelId="{B95DE076-6531-4F65-B7D8-7B0E3B5A7070}" type="presOf" srcId="{A0C964CD-C818-49BD-8F77-EFC5BFC5DFE8}" destId="{DD53F7AB-937F-4BDA-8F76-2A2BED31A43A}" srcOrd="0" destOrd="0" presId="urn:microsoft.com/office/officeart/2005/8/layout/vList2"/>
    <dgm:cxn modelId="{3C05D93C-57DF-459A-BF57-BEBF9792DE88}" srcId="{A0C964CD-C818-49BD-8F77-EFC5BFC5DFE8}" destId="{B2719F65-8E4A-49CD-A7AE-2218C1C06F69}" srcOrd="3" destOrd="0" parTransId="{FF6E302B-0F95-4C29-A30A-103EF0C330CA}" sibTransId="{095436D6-30CB-4AE1-9E51-DE7A328C61DD}"/>
    <dgm:cxn modelId="{D7FEA2A2-832E-4E50-95D3-D6AD319118AE}" type="presOf" srcId="{5E600A41-5796-445E-8922-7D88990FF7D7}" destId="{034B33B9-9A27-4752-BD4F-E37DC9061E24}" srcOrd="0" destOrd="0" presId="urn:microsoft.com/office/officeart/2005/8/layout/vList2"/>
    <dgm:cxn modelId="{7B7FBEC7-72FE-4963-92F1-871B85F00700}" type="presParOf" srcId="{DD53F7AB-937F-4BDA-8F76-2A2BED31A43A}" destId="{034B33B9-9A27-4752-BD4F-E37DC9061E24}" srcOrd="0" destOrd="0" presId="urn:microsoft.com/office/officeart/2005/8/layout/vList2"/>
    <dgm:cxn modelId="{6DC8BB4E-2F6D-4600-A0B1-F81ED42EFC47}" type="presParOf" srcId="{DD53F7AB-937F-4BDA-8F76-2A2BED31A43A}" destId="{BBF3462A-DF02-4C73-BE96-15CD1D4FF7CF}" srcOrd="1" destOrd="0" presId="urn:microsoft.com/office/officeart/2005/8/layout/vList2"/>
    <dgm:cxn modelId="{A0B24505-647A-4624-A4C2-A10BF6C01E60}" type="presParOf" srcId="{DD53F7AB-937F-4BDA-8F76-2A2BED31A43A}" destId="{69771C45-9FB0-4385-A98D-C67DCB3CAA7C}" srcOrd="2" destOrd="0" presId="urn:microsoft.com/office/officeart/2005/8/layout/vList2"/>
    <dgm:cxn modelId="{AB172446-304C-4C5C-BB7A-1E2F0A453127}" type="presParOf" srcId="{DD53F7AB-937F-4BDA-8F76-2A2BED31A43A}" destId="{E944910B-A30B-4DE0-ACD5-DFE9EB9028EC}" srcOrd="3" destOrd="0" presId="urn:microsoft.com/office/officeart/2005/8/layout/vList2"/>
    <dgm:cxn modelId="{20B0FC4A-1881-430A-881E-627546051A4D}" type="presParOf" srcId="{DD53F7AB-937F-4BDA-8F76-2A2BED31A43A}" destId="{18623915-3A59-475F-B9D5-4F6811FD91F9}" srcOrd="4" destOrd="0" presId="urn:microsoft.com/office/officeart/2005/8/layout/vList2"/>
    <dgm:cxn modelId="{0D8739C2-4787-49F6-9DD4-3D9CC37367F6}" type="presParOf" srcId="{DD53F7AB-937F-4BDA-8F76-2A2BED31A43A}" destId="{F069B9E6-BC1F-4F4B-9F9D-8A9666CF5999}" srcOrd="5" destOrd="0" presId="urn:microsoft.com/office/officeart/2005/8/layout/vList2"/>
    <dgm:cxn modelId="{046A2E14-87AB-410D-B1D5-4AE5EC255265}" type="presParOf" srcId="{DD53F7AB-937F-4BDA-8F76-2A2BED31A43A}" destId="{BF79FA7F-F586-4014-8D0E-9640976138D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E41408-84E0-408E-8CFF-4AD0220B9FA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7495797-5DC9-483D-A7C4-21572FC4B63A}">
      <dgm:prSet/>
      <dgm:spPr/>
      <dgm:t>
        <a:bodyPr/>
        <a:lstStyle/>
        <a:p>
          <a:r>
            <a:rPr lang="en-US" dirty="0">
              <a:solidFill>
                <a:schemeClr val="tx1"/>
              </a:solidFill>
            </a:rPr>
            <a:t>Error</a:t>
          </a:r>
          <a:r>
            <a:rPr lang="en-US" dirty="0"/>
            <a:t> - An act of commission (doing something wrong) or omission (failing to do the right thing) that leads to an undesirable outcome or significant potential for such an outcome </a:t>
          </a:r>
          <a:endParaRPr lang="en-US" dirty="0" smtClean="0"/>
        </a:p>
        <a:p>
          <a:r>
            <a:rPr lang="en-CA" dirty="0" smtClean="0"/>
            <a:t>e.g. </a:t>
          </a:r>
          <a:r>
            <a:rPr lang="en-US" dirty="0" smtClean="0"/>
            <a:t> known penicillin allergic patient receives penicillin and has </a:t>
          </a:r>
          <a:r>
            <a:rPr lang="en-US" dirty="0" err="1" smtClean="0"/>
            <a:t>anaphyllaxis</a:t>
          </a:r>
          <a:endParaRPr lang="en-US" dirty="0"/>
        </a:p>
      </dgm:t>
    </dgm:pt>
    <dgm:pt modelId="{1F104397-78DB-475B-AF1B-126F5C9A4B11}" type="parTrans" cxnId="{765AE0A2-C3E3-4317-8950-E56C775F269B}">
      <dgm:prSet/>
      <dgm:spPr/>
      <dgm:t>
        <a:bodyPr/>
        <a:lstStyle/>
        <a:p>
          <a:endParaRPr lang="en-US"/>
        </a:p>
      </dgm:t>
    </dgm:pt>
    <dgm:pt modelId="{2ECD582B-7705-4EF0-972C-AE33BB3FA07F}" type="sibTrans" cxnId="{765AE0A2-C3E3-4317-8950-E56C775F269B}">
      <dgm:prSet/>
      <dgm:spPr/>
      <dgm:t>
        <a:bodyPr/>
        <a:lstStyle/>
        <a:p>
          <a:endParaRPr lang="en-US"/>
        </a:p>
      </dgm:t>
    </dgm:pt>
    <dgm:pt modelId="{A2BFBA6E-35C7-4408-A0FF-70160588644E}">
      <dgm:prSet/>
      <dgm:spPr/>
      <dgm:t>
        <a:bodyPr/>
        <a:lstStyle/>
        <a:p>
          <a:r>
            <a:rPr lang="en-US" dirty="0">
              <a:solidFill>
                <a:schemeClr val="tx1"/>
              </a:solidFill>
            </a:rPr>
            <a:t>Adverse Event </a:t>
          </a:r>
          <a:r>
            <a:rPr lang="en-US" dirty="0"/>
            <a:t>- Any injury caused by medical care.  Identifying something as an adverse event does not imply "error," "negligence," or poor quality care. It simply indicates that an undesirable clinical outcome resulted from some aspect of diagnosis or therapy, not an underlying disease process. </a:t>
          </a:r>
          <a:endParaRPr lang="en-US" dirty="0" smtClean="0"/>
        </a:p>
        <a:p>
          <a:r>
            <a:rPr lang="en-CA" dirty="0" smtClean="0"/>
            <a:t>e.g. </a:t>
          </a:r>
          <a:r>
            <a:rPr lang="en-US" dirty="0" smtClean="0"/>
            <a:t> patient’s IV infiltrates</a:t>
          </a:r>
          <a:endParaRPr lang="en-US" dirty="0"/>
        </a:p>
      </dgm:t>
    </dgm:pt>
    <dgm:pt modelId="{5B51E062-8529-490B-90E4-A9BE0E41C59B}" type="parTrans" cxnId="{626FBC0C-FB20-46D3-B590-1193C64D7CE6}">
      <dgm:prSet/>
      <dgm:spPr/>
      <dgm:t>
        <a:bodyPr/>
        <a:lstStyle/>
        <a:p>
          <a:endParaRPr lang="en-US"/>
        </a:p>
      </dgm:t>
    </dgm:pt>
    <dgm:pt modelId="{E594BC45-6DA3-45AD-9821-F0BF1C3F65C5}" type="sibTrans" cxnId="{626FBC0C-FB20-46D3-B590-1193C64D7CE6}">
      <dgm:prSet/>
      <dgm:spPr/>
      <dgm:t>
        <a:bodyPr/>
        <a:lstStyle/>
        <a:p>
          <a:endParaRPr lang="en-US"/>
        </a:p>
      </dgm:t>
    </dgm:pt>
    <dgm:pt modelId="{A347B3D8-B590-4EB6-8AE8-867A806E1E88}">
      <dgm:prSet/>
      <dgm:spPr/>
      <dgm:t>
        <a:bodyPr/>
        <a:lstStyle/>
        <a:p>
          <a:r>
            <a:rPr lang="en-US" dirty="0">
              <a:solidFill>
                <a:schemeClr val="tx1"/>
              </a:solidFill>
            </a:rPr>
            <a:t>Near Miss </a:t>
          </a:r>
          <a:r>
            <a:rPr lang="en-US" dirty="0"/>
            <a:t>- An event or situation that did not produce patient injury, but only because of chance. This good fortune might reflect robustness of the patient </a:t>
          </a:r>
          <a:r>
            <a:rPr lang="en-US" dirty="0" smtClean="0"/>
            <a:t>or </a:t>
          </a:r>
          <a:r>
            <a:rPr lang="en-US" dirty="0"/>
            <a:t>a fortuitous, timely intervention </a:t>
          </a:r>
          <a:r>
            <a:rPr lang="en-US" dirty="0" smtClean="0"/>
            <a:t>This </a:t>
          </a:r>
          <a:r>
            <a:rPr lang="en-US" dirty="0"/>
            <a:t>definition is identical to that for close call. </a:t>
          </a:r>
          <a:endParaRPr lang="en-US" dirty="0" smtClean="0"/>
        </a:p>
        <a:p>
          <a:r>
            <a:rPr lang="en-CA" dirty="0" smtClean="0"/>
            <a:t>e.g. a patient with penicillin allergy receives penicillin, but has no reaction</a:t>
          </a:r>
        </a:p>
        <a:p>
          <a:r>
            <a:rPr lang="en-CA" dirty="0" smtClean="0"/>
            <a:t>e.g. a nurse happens to realize that a physician wrote an order in the wrong chart</a:t>
          </a:r>
        </a:p>
        <a:p>
          <a:endParaRPr lang="en-US" dirty="0"/>
        </a:p>
      </dgm:t>
    </dgm:pt>
    <dgm:pt modelId="{E3E6C3AA-D0E4-44D5-BC0C-A0360220AFCD}" type="parTrans" cxnId="{01429E8A-2CD1-4ECE-911A-ADB6BD4F63E1}">
      <dgm:prSet/>
      <dgm:spPr/>
      <dgm:t>
        <a:bodyPr/>
        <a:lstStyle/>
        <a:p>
          <a:endParaRPr lang="en-US"/>
        </a:p>
      </dgm:t>
    </dgm:pt>
    <dgm:pt modelId="{1DACE033-5B10-4449-8E3D-CAC9266FA361}" type="sibTrans" cxnId="{01429E8A-2CD1-4ECE-911A-ADB6BD4F63E1}">
      <dgm:prSet/>
      <dgm:spPr/>
      <dgm:t>
        <a:bodyPr/>
        <a:lstStyle/>
        <a:p>
          <a:endParaRPr lang="en-US"/>
        </a:p>
      </dgm:t>
    </dgm:pt>
    <dgm:pt modelId="{1632E909-313A-40BB-8116-0396B9DB3783}" type="pres">
      <dgm:prSet presAssocID="{13E41408-84E0-408E-8CFF-4AD0220B9FAA}" presName="linear" presStyleCnt="0">
        <dgm:presLayoutVars>
          <dgm:animLvl val="lvl"/>
          <dgm:resizeHandles val="exact"/>
        </dgm:presLayoutVars>
      </dgm:prSet>
      <dgm:spPr/>
      <dgm:t>
        <a:bodyPr/>
        <a:lstStyle/>
        <a:p>
          <a:endParaRPr lang="en-CA"/>
        </a:p>
      </dgm:t>
    </dgm:pt>
    <dgm:pt modelId="{1CCC6763-A27C-4DB6-8297-00009AC1DB16}" type="pres">
      <dgm:prSet presAssocID="{67495797-5DC9-483D-A7C4-21572FC4B63A}" presName="parentText" presStyleLbl="node1" presStyleIdx="0" presStyleCnt="3">
        <dgm:presLayoutVars>
          <dgm:chMax val="0"/>
          <dgm:bulletEnabled val="1"/>
        </dgm:presLayoutVars>
      </dgm:prSet>
      <dgm:spPr/>
      <dgm:t>
        <a:bodyPr/>
        <a:lstStyle/>
        <a:p>
          <a:endParaRPr lang="en-CA"/>
        </a:p>
      </dgm:t>
    </dgm:pt>
    <dgm:pt modelId="{0F17F81E-D30F-4B42-A993-D40B8D9F79AE}" type="pres">
      <dgm:prSet presAssocID="{2ECD582B-7705-4EF0-972C-AE33BB3FA07F}" presName="spacer" presStyleCnt="0"/>
      <dgm:spPr/>
    </dgm:pt>
    <dgm:pt modelId="{77AF0EE0-88FC-4F88-9E4D-13F932662A6E}" type="pres">
      <dgm:prSet presAssocID="{A2BFBA6E-35C7-4408-A0FF-70160588644E}" presName="parentText" presStyleLbl="node1" presStyleIdx="1" presStyleCnt="3">
        <dgm:presLayoutVars>
          <dgm:chMax val="0"/>
          <dgm:bulletEnabled val="1"/>
        </dgm:presLayoutVars>
      </dgm:prSet>
      <dgm:spPr/>
      <dgm:t>
        <a:bodyPr/>
        <a:lstStyle/>
        <a:p>
          <a:endParaRPr lang="en-CA"/>
        </a:p>
      </dgm:t>
    </dgm:pt>
    <dgm:pt modelId="{0F592098-F9F3-4759-BAA8-D4C67B933F57}" type="pres">
      <dgm:prSet presAssocID="{E594BC45-6DA3-45AD-9821-F0BF1C3F65C5}" presName="spacer" presStyleCnt="0"/>
      <dgm:spPr/>
    </dgm:pt>
    <dgm:pt modelId="{CD799C28-14AA-4025-99DB-E6C6A83B9CB0}" type="pres">
      <dgm:prSet presAssocID="{A347B3D8-B590-4EB6-8AE8-867A806E1E88}" presName="parentText" presStyleLbl="node1" presStyleIdx="2" presStyleCnt="3">
        <dgm:presLayoutVars>
          <dgm:chMax val="0"/>
          <dgm:bulletEnabled val="1"/>
        </dgm:presLayoutVars>
      </dgm:prSet>
      <dgm:spPr/>
      <dgm:t>
        <a:bodyPr/>
        <a:lstStyle/>
        <a:p>
          <a:endParaRPr lang="en-CA"/>
        </a:p>
      </dgm:t>
    </dgm:pt>
  </dgm:ptLst>
  <dgm:cxnLst>
    <dgm:cxn modelId="{B478B806-34A8-447C-84C7-9FB3103E8FE0}" type="presOf" srcId="{A2BFBA6E-35C7-4408-A0FF-70160588644E}" destId="{77AF0EE0-88FC-4F88-9E4D-13F932662A6E}" srcOrd="0" destOrd="0" presId="urn:microsoft.com/office/officeart/2005/8/layout/vList2"/>
    <dgm:cxn modelId="{01429E8A-2CD1-4ECE-911A-ADB6BD4F63E1}" srcId="{13E41408-84E0-408E-8CFF-4AD0220B9FAA}" destId="{A347B3D8-B590-4EB6-8AE8-867A806E1E88}" srcOrd="2" destOrd="0" parTransId="{E3E6C3AA-D0E4-44D5-BC0C-A0360220AFCD}" sibTransId="{1DACE033-5B10-4449-8E3D-CAC9266FA361}"/>
    <dgm:cxn modelId="{657CB251-792B-48B6-954C-03BD9B07D2AA}" type="presOf" srcId="{13E41408-84E0-408E-8CFF-4AD0220B9FAA}" destId="{1632E909-313A-40BB-8116-0396B9DB3783}" srcOrd="0" destOrd="0" presId="urn:microsoft.com/office/officeart/2005/8/layout/vList2"/>
    <dgm:cxn modelId="{EDE38ED7-65F0-480D-A90A-F5ECB780BD07}" type="presOf" srcId="{A347B3D8-B590-4EB6-8AE8-867A806E1E88}" destId="{CD799C28-14AA-4025-99DB-E6C6A83B9CB0}" srcOrd="0" destOrd="0" presId="urn:microsoft.com/office/officeart/2005/8/layout/vList2"/>
    <dgm:cxn modelId="{765AE0A2-C3E3-4317-8950-E56C775F269B}" srcId="{13E41408-84E0-408E-8CFF-4AD0220B9FAA}" destId="{67495797-5DC9-483D-A7C4-21572FC4B63A}" srcOrd="0" destOrd="0" parTransId="{1F104397-78DB-475B-AF1B-126F5C9A4B11}" sibTransId="{2ECD582B-7705-4EF0-972C-AE33BB3FA07F}"/>
    <dgm:cxn modelId="{F10321E4-0EED-4E89-A7EB-0F6152F012F2}" type="presOf" srcId="{67495797-5DC9-483D-A7C4-21572FC4B63A}" destId="{1CCC6763-A27C-4DB6-8297-00009AC1DB16}" srcOrd="0" destOrd="0" presId="urn:microsoft.com/office/officeart/2005/8/layout/vList2"/>
    <dgm:cxn modelId="{626FBC0C-FB20-46D3-B590-1193C64D7CE6}" srcId="{13E41408-84E0-408E-8CFF-4AD0220B9FAA}" destId="{A2BFBA6E-35C7-4408-A0FF-70160588644E}" srcOrd="1" destOrd="0" parTransId="{5B51E062-8529-490B-90E4-A9BE0E41C59B}" sibTransId="{E594BC45-6DA3-45AD-9821-F0BF1C3F65C5}"/>
    <dgm:cxn modelId="{751F2D25-168A-41C3-B893-9AA3F7F0BD2A}" type="presParOf" srcId="{1632E909-313A-40BB-8116-0396B9DB3783}" destId="{1CCC6763-A27C-4DB6-8297-00009AC1DB16}" srcOrd="0" destOrd="0" presId="urn:microsoft.com/office/officeart/2005/8/layout/vList2"/>
    <dgm:cxn modelId="{C8D7C2AC-644C-48A6-9C7F-3A3A27DF59F3}" type="presParOf" srcId="{1632E909-313A-40BB-8116-0396B9DB3783}" destId="{0F17F81E-D30F-4B42-A993-D40B8D9F79AE}" srcOrd="1" destOrd="0" presId="urn:microsoft.com/office/officeart/2005/8/layout/vList2"/>
    <dgm:cxn modelId="{4F0B2BA3-10D9-4FB7-B63C-9B5B4B8F573D}" type="presParOf" srcId="{1632E909-313A-40BB-8116-0396B9DB3783}" destId="{77AF0EE0-88FC-4F88-9E4D-13F932662A6E}" srcOrd="2" destOrd="0" presId="urn:microsoft.com/office/officeart/2005/8/layout/vList2"/>
    <dgm:cxn modelId="{E982F6B9-BE63-40DE-B2B4-B0919AD4F73B}" type="presParOf" srcId="{1632E909-313A-40BB-8116-0396B9DB3783}" destId="{0F592098-F9F3-4759-BAA8-D4C67B933F57}" srcOrd="3" destOrd="0" presId="urn:microsoft.com/office/officeart/2005/8/layout/vList2"/>
    <dgm:cxn modelId="{59B44B5A-ACE1-4A68-8E74-EEF517AF2DBE}" type="presParOf" srcId="{1632E909-313A-40BB-8116-0396B9DB3783}" destId="{CD799C28-14AA-4025-99DB-E6C6A83B9C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9955B-8EC9-4AB2-9187-1D3933C6F34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6DB3E08-CBA6-473B-BF5D-512813A8771D}">
      <dgm:prSet/>
      <dgm:spPr/>
      <dgm:t>
        <a:bodyPr/>
        <a:lstStyle/>
        <a:p>
          <a:r>
            <a:rPr lang="en-US"/>
            <a:t>You are assigned the task of investigating the adverse event and reducing the risk of future, similar events</a:t>
          </a:r>
        </a:p>
      </dgm:t>
    </dgm:pt>
    <dgm:pt modelId="{A63846FB-80BC-4D88-888D-5D3F51B3CE7C}" type="parTrans" cxnId="{7D0F00A3-38F7-4FE5-805F-E4D252F543DD}">
      <dgm:prSet/>
      <dgm:spPr/>
      <dgm:t>
        <a:bodyPr/>
        <a:lstStyle/>
        <a:p>
          <a:endParaRPr lang="en-US"/>
        </a:p>
      </dgm:t>
    </dgm:pt>
    <dgm:pt modelId="{21F21EFC-9797-4589-9E35-1C3860D3E767}" type="sibTrans" cxnId="{7D0F00A3-38F7-4FE5-805F-E4D252F543DD}">
      <dgm:prSet/>
      <dgm:spPr/>
      <dgm:t>
        <a:bodyPr/>
        <a:lstStyle/>
        <a:p>
          <a:endParaRPr lang="en-US"/>
        </a:p>
      </dgm:t>
    </dgm:pt>
    <dgm:pt modelId="{AD6424F3-84BF-4346-A48C-336491B0FDE3}">
      <dgm:prSet/>
      <dgm:spPr/>
      <dgm:t>
        <a:bodyPr/>
        <a:lstStyle/>
        <a:p>
          <a:r>
            <a:rPr lang="en-US"/>
            <a:t>You gather the staff involved to discuss the facts and timeline to begin to grasp the situation</a:t>
          </a:r>
        </a:p>
      </dgm:t>
    </dgm:pt>
    <dgm:pt modelId="{F2F1B496-D342-4155-BBB0-EEACB7B29FE6}" type="parTrans" cxnId="{4D2A6E6F-9164-4F80-8B34-ECEF7FF8A747}">
      <dgm:prSet/>
      <dgm:spPr/>
      <dgm:t>
        <a:bodyPr/>
        <a:lstStyle/>
        <a:p>
          <a:endParaRPr lang="en-US"/>
        </a:p>
      </dgm:t>
    </dgm:pt>
    <dgm:pt modelId="{93B62AFD-E7C7-4C83-ACCB-F7E088CC1E79}" type="sibTrans" cxnId="{4D2A6E6F-9164-4F80-8B34-ECEF7FF8A747}">
      <dgm:prSet/>
      <dgm:spPr/>
      <dgm:t>
        <a:bodyPr/>
        <a:lstStyle/>
        <a:p>
          <a:endParaRPr lang="en-US"/>
        </a:p>
      </dgm:t>
    </dgm:pt>
    <dgm:pt modelId="{080FFF5A-F245-496F-8CC6-A88702DDCCC1}">
      <dgm:prSet/>
      <dgm:spPr/>
      <dgm:t>
        <a:bodyPr/>
        <a:lstStyle/>
        <a:p>
          <a:r>
            <a:rPr lang="en-US"/>
            <a:t>You gather the facts and construct this timeline</a:t>
          </a:r>
        </a:p>
      </dgm:t>
    </dgm:pt>
    <dgm:pt modelId="{F8DB0932-6607-4598-9943-BCBF578B82A5}" type="parTrans" cxnId="{CC983652-4061-4C15-B1F5-D9CEDE056637}">
      <dgm:prSet/>
      <dgm:spPr/>
      <dgm:t>
        <a:bodyPr/>
        <a:lstStyle/>
        <a:p>
          <a:endParaRPr lang="en-US"/>
        </a:p>
      </dgm:t>
    </dgm:pt>
    <dgm:pt modelId="{6BF5C0BF-C2BF-4D8E-B963-AF0EF61BD051}" type="sibTrans" cxnId="{CC983652-4061-4C15-B1F5-D9CEDE056637}">
      <dgm:prSet/>
      <dgm:spPr/>
      <dgm:t>
        <a:bodyPr/>
        <a:lstStyle/>
        <a:p>
          <a:endParaRPr lang="en-US"/>
        </a:p>
      </dgm:t>
    </dgm:pt>
    <dgm:pt modelId="{663FA0C2-BB76-42EA-B9DB-52C12294295E}" type="pres">
      <dgm:prSet presAssocID="{EA69955B-8EC9-4AB2-9187-1D3933C6F347}" presName="linear" presStyleCnt="0">
        <dgm:presLayoutVars>
          <dgm:animLvl val="lvl"/>
          <dgm:resizeHandles val="exact"/>
        </dgm:presLayoutVars>
      </dgm:prSet>
      <dgm:spPr/>
      <dgm:t>
        <a:bodyPr/>
        <a:lstStyle/>
        <a:p>
          <a:endParaRPr lang="en-CA"/>
        </a:p>
      </dgm:t>
    </dgm:pt>
    <dgm:pt modelId="{FE0E3C31-C5B2-4C5A-860E-0F477EC0A499}" type="pres">
      <dgm:prSet presAssocID="{B6DB3E08-CBA6-473B-BF5D-512813A8771D}" presName="parentText" presStyleLbl="node1" presStyleIdx="0" presStyleCnt="3">
        <dgm:presLayoutVars>
          <dgm:chMax val="0"/>
          <dgm:bulletEnabled val="1"/>
        </dgm:presLayoutVars>
      </dgm:prSet>
      <dgm:spPr/>
      <dgm:t>
        <a:bodyPr/>
        <a:lstStyle/>
        <a:p>
          <a:endParaRPr lang="en-CA"/>
        </a:p>
      </dgm:t>
    </dgm:pt>
    <dgm:pt modelId="{82B8A99A-F33D-4475-B522-9BB8511216C0}" type="pres">
      <dgm:prSet presAssocID="{21F21EFC-9797-4589-9E35-1C3860D3E767}" presName="spacer" presStyleCnt="0"/>
      <dgm:spPr/>
    </dgm:pt>
    <dgm:pt modelId="{CEC8F2B9-D0FD-4956-B5CF-593F796D0DD6}" type="pres">
      <dgm:prSet presAssocID="{AD6424F3-84BF-4346-A48C-336491B0FDE3}" presName="parentText" presStyleLbl="node1" presStyleIdx="1" presStyleCnt="3">
        <dgm:presLayoutVars>
          <dgm:chMax val="0"/>
          <dgm:bulletEnabled val="1"/>
        </dgm:presLayoutVars>
      </dgm:prSet>
      <dgm:spPr/>
      <dgm:t>
        <a:bodyPr/>
        <a:lstStyle/>
        <a:p>
          <a:endParaRPr lang="en-CA"/>
        </a:p>
      </dgm:t>
    </dgm:pt>
    <dgm:pt modelId="{38D68957-748B-4A57-A232-1E5BBD21B0EB}" type="pres">
      <dgm:prSet presAssocID="{93B62AFD-E7C7-4C83-ACCB-F7E088CC1E79}" presName="spacer" presStyleCnt="0"/>
      <dgm:spPr/>
    </dgm:pt>
    <dgm:pt modelId="{4E6F9AF7-310B-4B59-979C-64A162F60504}" type="pres">
      <dgm:prSet presAssocID="{080FFF5A-F245-496F-8CC6-A88702DDCCC1}" presName="parentText" presStyleLbl="node1" presStyleIdx="2" presStyleCnt="3">
        <dgm:presLayoutVars>
          <dgm:chMax val="0"/>
          <dgm:bulletEnabled val="1"/>
        </dgm:presLayoutVars>
      </dgm:prSet>
      <dgm:spPr/>
      <dgm:t>
        <a:bodyPr/>
        <a:lstStyle/>
        <a:p>
          <a:endParaRPr lang="en-CA"/>
        </a:p>
      </dgm:t>
    </dgm:pt>
  </dgm:ptLst>
  <dgm:cxnLst>
    <dgm:cxn modelId="{7D5C7652-9508-4342-A05A-FEA809DBA3AB}" type="presOf" srcId="{EA69955B-8EC9-4AB2-9187-1D3933C6F347}" destId="{663FA0C2-BB76-42EA-B9DB-52C12294295E}" srcOrd="0" destOrd="0" presId="urn:microsoft.com/office/officeart/2005/8/layout/vList2"/>
    <dgm:cxn modelId="{4D2A6E6F-9164-4F80-8B34-ECEF7FF8A747}" srcId="{EA69955B-8EC9-4AB2-9187-1D3933C6F347}" destId="{AD6424F3-84BF-4346-A48C-336491B0FDE3}" srcOrd="1" destOrd="0" parTransId="{F2F1B496-D342-4155-BBB0-EEACB7B29FE6}" sibTransId="{93B62AFD-E7C7-4C83-ACCB-F7E088CC1E79}"/>
    <dgm:cxn modelId="{CC983652-4061-4C15-B1F5-D9CEDE056637}" srcId="{EA69955B-8EC9-4AB2-9187-1D3933C6F347}" destId="{080FFF5A-F245-496F-8CC6-A88702DDCCC1}" srcOrd="2" destOrd="0" parTransId="{F8DB0932-6607-4598-9943-BCBF578B82A5}" sibTransId="{6BF5C0BF-C2BF-4D8E-B963-AF0EF61BD051}"/>
    <dgm:cxn modelId="{48B63B23-867C-40DD-B1C4-018FC07F9C1F}" type="presOf" srcId="{B6DB3E08-CBA6-473B-BF5D-512813A8771D}" destId="{FE0E3C31-C5B2-4C5A-860E-0F477EC0A499}" srcOrd="0" destOrd="0" presId="urn:microsoft.com/office/officeart/2005/8/layout/vList2"/>
    <dgm:cxn modelId="{7D0F00A3-38F7-4FE5-805F-E4D252F543DD}" srcId="{EA69955B-8EC9-4AB2-9187-1D3933C6F347}" destId="{B6DB3E08-CBA6-473B-BF5D-512813A8771D}" srcOrd="0" destOrd="0" parTransId="{A63846FB-80BC-4D88-888D-5D3F51B3CE7C}" sibTransId="{21F21EFC-9797-4589-9E35-1C3860D3E767}"/>
    <dgm:cxn modelId="{1A2B3B74-F552-407F-8689-DE980A8A212E}" type="presOf" srcId="{080FFF5A-F245-496F-8CC6-A88702DDCCC1}" destId="{4E6F9AF7-310B-4B59-979C-64A162F60504}" srcOrd="0" destOrd="0" presId="urn:microsoft.com/office/officeart/2005/8/layout/vList2"/>
    <dgm:cxn modelId="{18CC5B06-706E-44AC-B489-81F80392C42A}" type="presOf" srcId="{AD6424F3-84BF-4346-A48C-336491B0FDE3}" destId="{CEC8F2B9-D0FD-4956-B5CF-593F796D0DD6}" srcOrd="0" destOrd="0" presId="urn:microsoft.com/office/officeart/2005/8/layout/vList2"/>
    <dgm:cxn modelId="{B70749E8-3E43-44ED-92AA-C6235E5BEE7D}" type="presParOf" srcId="{663FA0C2-BB76-42EA-B9DB-52C12294295E}" destId="{FE0E3C31-C5B2-4C5A-860E-0F477EC0A499}" srcOrd="0" destOrd="0" presId="urn:microsoft.com/office/officeart/2005/8/layout/vList2"/>
    <dgm:cxn modelId="{83449E3C-324F-4CC2-918F-D226DA8AF198}" type="presParOf" srcId="{663FA0C2-BB76-42EA-B9DB-52C12294295E}" destId="{82B8A99A-F33D-4475-B522-9BB8511216C0}" srcOrd="1" destOrd="0" presId="urn:microsoft.com/office/officeart/2005/8/layout/vList2"/>
    <dgm:cxn modelId="{FA7AB0B6-5E8F-4916-BF5F-999ED6EAFE51}" type="presParOf" srcId="{663FA0C2-BB76-42EA-B9DB-52C12294295E}" destId="{CEC8F2B9-D0FD-4956-B5CF-593F796D0DD6}" srcOrd="2" destOrd="0" presId="urn:microsoft.com/office/officeart/2005/8/layout/vList2"/>
    <dgm:cxn modelId="{152C1836-37BB-4485-BA38-4623B784DBFE}" type="presParOf" srcId="{663FA0C2-BB76-42EA-B9DB-52C12294295E}" destId="{38D68957-748B-4A57-A232-1E5BBD21B0EB}" srcOrd="3" destOrd="0" presId="urn:microsoft.com/office/officeart/2005/8/layout/vList2"/>
    <dgm:cxn modelId="{97D58C1D-BB5C-401C-912A-FA408D5ED7FC}" type="presParOf" srcId="{663FA0C2-BB76-42EA-B9DB-52C12294295E}" destId="{4E6F9AF7-310B-4B59-979C-64A162F6050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821DBD-06E6-4126-B9E7-9CA0D058FEBF}" type="doc">
      <dgm:prSet loTypeId="urn:microsoft.com/office/officeart/2005/8/layout/list1" loCatId="list" qsTypeId="urn:microsoft.com/office/officeart/2005/8/quickstyle/simple4" qsCatId="simple" csTypeId="urn:microsoft.com/office/officeart/2005/8/colors/accent5_2" csCatId="accent5"/>
      <dgm:spPr/>
      <dgm:t>
        <a:bodyPr/>
        <a:lstStyle/>
        <a:p>
          <a:endParaRPr lang="en-US"/>
        </a:p>
      </dgm:t>
    </dgm:pt>
    <dgm:pt modelId="{2ED8AC96-BC2E-4BFB-AAAE-0FEBD5F1EF1A}">
      <dgm:prSet/>
      <dgm:spPr/>
      <dgm:t>
        <a:bodyPr/>
        <a:lstStyle/>
        <a:p>
          <a:r>
            <a:rPr lang="en-US"/>
            <a:t>Skill Based</a:t>
          </a:r>
        </a:p>
      </dgm:t>
    </dgm:pt>
    <dgm:pt modelId="{7D2B523A-3D60-49A2-A313-533839885653}" type="parTrans" cxnId="{7C5B72C1-7CC3-4688-89F1-3975BFB0D1EB}">
      <dgm:prSet/>
      <dgm:spPr/>
      <dgm:t>
        <a:bodyPr/>
        <a:lstStyle/>
        <a:p>
          <a:endParaRPr lang="en-US"/>
        </a:p>
      </dgm:t>
    </dgm:pt>
    <dgm:pt modelId="{DCA0BF1C-364F-4738-80D6-CE33E1B89516}" type="sibTrans" cxnId="{7C5B72C1-7CC3-4688-89F1-3975BFB0D1EB}">
      <dgm:prSet/>
      <dgm:spPr/>
      <dgm:t>
        <a:bodyPr/>
        <a:lstStyle/>
        <a:p>
          <a:endParaRPr lang="en-US"/>
        </a:p>
      </dgm:t>
    </dgm:pt>
    <dgm:pt modelId="{6A0F58CD-0B15-46F7-B7A4-900A30343594}">
      <dgm:prSet/>
      <dgm:spPr/>
      <dgm:t>
        <a:bodyPr/>
        <a:lstStyle/>
        <a:p>
          <a:r>
            <a:rPr lang="en-US"/>
            <a:t>Usually happens when a familiar, automatic procedure/task is being performed. </a:t>
          </a:r>
        </a:p>
      </dgm:t>
    </dgm:pt>
    <dgm:pt modelId="{6DA40D8A-753F-4E9E-A160-0B0B15BA239F}" type="parTrans" cxnId="{E29333A8-69B2-45DB-BCD8-85862EE57D9D}">
      <dgm:prSet/>
      <dgm:spPr/>
      <dgm:t>
        <a:bodyPr/>
        <a:lstStyle/>
        <a:p>
          <a:endParaRPr lang="en-US"/>
        </a:p>
      </dgm:t>
    </dgm:pt>
    <dgm:pt modelId="{EB36AB44-7E09-41F9-BF51-2111076C1161}" type="sibTrans" cxnId="{E29333A8-69B2-45DB-BCD8-85862EE57D9D}">
      <dgm:prSet/>
      <dgm:spPr/>
      <dgm:t>
        <a:bodyPr/>
        <a:lstStyle/>
        <a:p>
          <a:endParaRPr lang="en-US"/>
        </a:p>
      </dgm:t>
    </dgm:pt>
    <dgm:pt modelId="{D6043EB9-19AD-4C5B-BA2C-208A1C2972D8}">
      <dgm:prSet/>
      <dgm:spPr/>
      <dgm:t>
        <a:bodyPr/>
        <a:lstStyle/>
        <a:p>
          <a:r>
            <a:rPr lang="en-US"/>
            <a:t>Not much conscious action. </a:t>
          </a:r>
        </a:p>
      </dgm:t>
    </dgm:pt>
    <dgm:pt modelId="{8BE84C72-EE37-457C-B5EE-D26DA150A3D2}" type="parTrans" cxnId="{792D4CFB-111E-49A6-B99A-88802B90A1B1}">
      <dgm:prSet/>
      <dgm:spPr/>
      <dgm:t>
        <a:bodyPr/>
        <a:lstStyle/>
        <a:p>
          <a:endParaRPr lang="en-US"/>
        </a:p>
      </dgm:t>
    </dgm:pt>
    <dgm:pt modelId="{376EB6F3-5552-4EF7-A8A4-9B98F99478C1}" type="sibTrans" cxnId="{792D4CFB-111E-49A6-B99A-88802B90A1B1}">
      <dgm:prSet/>
      <dgm:spPr/>
      <dgm:t>
        <a:bodyPr/>
        <a:lstStyle/>
        <a:p>
          <a:endParaRPr lang="en-US"/>
        </a:p>
      </dgm:t>
    </dgm:pt>
    <dgm:pt modelId="{29820527-ADCB-4CCD-9103-B79DB26F487B}">
      <dgm:prSet/>
      <dgm:spPr/>
      <dgm:t>
        <a:bodyPr/>
        <a:lstStyle/>
        <a:p>
          <a:r>
            <a:rPr lang="en-US"/>
            <a:t>May happen when the situation falls out of routine (driving a car) </a:t>
          </a:r>
        </a:p>
      </dgm:t>
    </dgm:pt>
    <dgm:pt modelId="{B0F75DB6-4A30-4E68-B53A-8A54560A4119}" type="parTrans" cxnId="{0439DCEB-DB08-4E29-AC62-A220425E7B16}">
      <dgm:prSet/>
      <dgm:spPr/>
      <dgm:t>
        <a:bodyPr/>
        <a:lstStyle/>
        <a:p>
          <a:endParaRPr lang="en-US"/>
        </a:p>
      </dgm:t>
    </dgm:pt>
    <dgm:pt modelId="{9B7EDDD6-B7AD-468E-9FA1-41BD0BF9184B}" type="sibTrans" cxnId="{0439DCEB-DB08-4E29-AC62-A220425E7B16}">
      <dgm:prSet/>
      <dgm:spPr/>
      <dgm:t>
        <a:bodyPr/>
        <a:lstStyle/>
        <a:p>
          <a:endParaRPr lang="en-US"/>
        </a:p>
      </dgm:t>
    </dgm:pt>
    <dgm:pt modelId="{AB78D43C-C825-4141-BFA3-3B8C7D366D75}">
      <dgm:prSet/>
      <dgm:spPr/>
      <dgm:t>
        <a:bodyPr/>
        <a:lstStyle/>
        <a:p>
          <a:r>
            <a:rPr lang="en-US"/>
            <a:t>Rule Based </a:t>
          </a:r>
        </a:p>
      </dgm:t>
    </dgm:pt>
    <dgm:pt modelId="{20323536-E37D-4EB7-B1FB-80D5BB119AAC}" type="parTrans" cxnId="{8E9EE8A6-E9A2-4508-A387-625FAD2F58AE}">
      <dgm:prSet/>
      <dgm:spPr/>
      <dgm:t>
        <a:bodyPr/>
        <a:lstStyle/>
        <a:p>
          <a:endParaRPr lang="en-US"/>
        </a:p>
      </dgm:t>
    </dgm:pt>
    <dgm:pt modelId="{1BEF2C79-CB72-4592-85EB-8BEB8C92F14C}" type="sibTrans" cxnId="{8E9EE8A6-E9A2-4508-A387-625FAD2F58AE}">
      <dgm:prSet/>
      <dgm:spPr/>
      <dgm:t>
        <a:bodyPr/>
        <a:lstStyle/>
        <a:p>
          <a:endParaRPr lang="en-US"/>
        </a:p>
      </dgm:t>
    </dgm:pt>
    <dgm:pt modelId="{1B2476D9-62B3-49D3-82C4-F707CFCC1C03}">
      <dgm:prSet/>
      <dgm:spPr/>
      <dgm:t>
        <a:bodyPr/>
        <a:lstStyle/>
        <a:p>
          <a:r>
            <a:rPr lang="en-US"/>
            <a:t>When a familiar pattern is not being recognized, a shortcut, not recalling the rule appropriately</a:t>
          </a:r>
        </a:p>
      </dgm:t>
    </dgm:pt>
    <dgm:pt modelId="{5DEF0485-8837-4FCB-9FFA-9750924C01B6}" type="parTrans" cxnId="{3C484867-C457-464B-BF39-6562AD63FE48}">
      <dgm:prSet/>
      <dgm:spPr/>
      <dgm:t>
        <a:bodyPr/>
        <a:lstStyle/>
        <a:p>
          <a:endParaRPr lang="en-US"/>
        </a:p>
      </dgm:t>
    </dgm:pt>
    <dgm:pt modelId="{94E969CA-EEF7-4DD7-AC25-9D3F2C939FAC}" type="sibTrans" cxnId="{3C484867-C457-464B-BF39-6562AD63FE48}">
      <dgm:prSet/>
      <dgm:spPr/>
      <dgm:t>
        <a:bodyPr/>
        <a:lstStyle/>
        <a:p>
          <a:endParaRPr lang="en-US"/>
        </a:p>
      </dgm:t>
    </dgm:pt>
    <dgm:pt modelId="{1337D775-F8CE-42C3-992A-19202EA5D6EA}">
      <dgm:prSet/>
      <dgm:spPr/>
      <dgm:t>
        <a:bodyPr/>
        <a:lstStyle/>
        <a:p>
          <a:r>
            <a:rPr lang="en-US"/>
            <a:t>Knowledge Based</a:t>
          </a:r>
        </a:p>
      </dgm:t>
    </dgm:pt>
    <dgm:pt modelId="{98E77698-50F5-4F2A-870D-2DF238AA8870}" type="parTrans" cxnId="{B5A164DC-00CC-459D-954B-05FF926DD359}">
      <dgm:prSet/>
      <dgm:spPr/>
      <dgm:t>
        <a:bodyPr/>
        <a:lstStyle/>
        <a:p>
          <a:endParaRPr lang="en-US"/>
        </a:p>
      </dgm:t>
    </dgm:pt>
    <dgm:pt modelId="{B84F689C-B0FD-440F-B571-25D6AD1B1E3A}" type="sibTrans" cxnId="{B5A164DC-00CC-459D-954B-05FF926DD359}">
      <dgm:prSet/>
      <dgm:spPr/>
      <dgm:t>
        <a:bodyPr/>
        <a:lstStyle/>
        <a:p>
          <a:endParaRPr lang="en-US"/>
        </a:p>
      </dgm:t>
    </dgm:pt>
    <dgm:pt modelId="{B7C16F3E-597D-4A4D-B0A9-47A48ABD6533}">
      <dgm:prSet/>
      <dgm:spPr/>
      <dgm:t>
        <a:bodyPr/>
        <a:lstStyle/>
        <a:p>
          <a:r>
            <a:rPr lang="en-US"/>
            <a:t>When a situation is unique or unknown, for which no rules exist and intelligent problem solving is required </a:t>
          </a:r>
        </a:p>
      </dgm:t>
    </dgm:pt>
    <dgm:pt modelId="{46EA946B-BAE6-4B05-8FD3-FD0C58CB23AE}" type="parTrans" cxnId="{A538586A-D246-446E-972D-64058C1967CE}">
      <dgm:prSet/>
      <dgm:spPr/>
      <dgm:t>
        <a:bodyPr/>
        <a:lstStyle/>
        <a:p>
          <a:endParaRPr lang="en-US"/>
        </a:p>
      </dgm:t>
    </dgm:pt>
    <dgm:pt modelId="{E3528963-43FB-495A-BFBD-F7A9573949A8}" type="sibTrans" cxnId="{A538586A-D246-446E-972D-64058C1967CE}">
      <dgm:prSet/>
      <dgm:spPr/>
      <dgm:t>
        <a:bodyPr/>
        <a:lstStyle/>
        <a:p>
          <a:endParaRPr lang="en-US"/>
        </a:p>
      </dgm:t>
    </dgm:pt>
    <dgm:pt modelId="{C46ECFBD-D209-478C-99EF-83BB733EF9C0}" type="pres">
      <dgm:prSet presAssocID="{66821DBD-06E6-4126-B9E7-9CA0D058FEBF}" presName="linear" presStyleCnt="0">
        <dgm:presLayoutVars>
          <dgm:dir/>
          <dgm:animLvl val="lvl"/>
          <dgm:resizeHandles val="exact"/>
        </dgm:presLayoutVars>
      </dgm:prSet>
      <dgm:spPr/>
      <dgm:t>
        <a:bodyPr/>
        <a:lstStyle/>
        <a:p>
          <a:endParaRPr lang="en-CA"/>
        </a:p>
      </dgm:t>
    </dgm:pt>
    <dgm:pt modelId="{A913F1E7-1644-46EC-80F8-2ED6D5F40357}" type="pres">
      <dgm:prSet presAssocID="{2ED8AC96-BC2E-4BFB-AAAE-0FEBD5F1EF1A}" presName="parentLin" presStyleCnt="0"/>
      <dgm:spPr/>
    </dgm:pt>
    <dgm:pt modelId="{1B5C29DD-9BD1-4416-B965-46A2D027E877}" type="pres">
      <dgm:prSet presAssocID="{2ED8AC96-BC2E-4BFB-AAAE-0FEBD5F1EF1A}" presName="parentLeftMargin" presStyleLbl="node1" presStyleIdx="0" presStyleCnt="3"/>
      <dgm:spPr/>
      <dgm:t>
        <a:bodyPr/>
        <a:lstStyle/>
        <a:p>
          <a:endParaRPr lang="en-CA"/>
        </a:p>
      </dgm:t>
    </dgm:pt>
    <dgm:pt modelId="{DD30D736-E012-4BB9-AD75-1A2D0CE14DE4}" type="pres">
      <dgm:prSet presAssocID="{2ED8AC96-BC2E-4BFB-AAAE-0FEBD5F1EF1A}" presName="parentText" presStyleLbl="node1" presStyleIdx="0" presStyleCnt="3">
        <dgm:presLayoutVars>
          <dgm:chMax val="0"/>
          <dgm:bulletEnabled val="1"/>
        </dgm:presLayoutVars>
      </dgm:prSet>
      <dgm:spPr/>
      <dgm:t>
        <a:bodyPr/>
        <a:lstStyle/>
        <a:p>
          <a:endParaRPr lang="en-CA"/>
        </a:p>
      </dgm:t>
    </dgm:pt>
    <dgm:pt modelId="{45E8C18B-C54C-4E5C-986C-D926BAA2979B}" type="pres">
      <dgm:prSet presAssocID="{2ED8AC96-BC2E-4BFB-AAAE-0FEBD5F1EF1A}" presName="negativeSpace" presStyleCnt="0"/>
      <dgm:spPr/>
    </dgm:pt>
    <dgm:pt modelId="{391B0D2D-196C-4CEA-8F93-100C7B3E7055}" type="pres">
      <dgm:prSet presAssocID="{2ED8AC96-BC2E-4BFB-AAAE-0FEBD5F1EF1A}" presName="childText" presStyleLbl="conFgAcc1" presStyleIdx="0" presStyleCnt="3">
        <dgm:presLayoutVars>
          <dgm:bulletEnabled val="1"/>
        </dgm:presLayoutVars>
      </dgm:prSet>
      <dgm:spPr/>
      <dgm:t>
        <a:bodyPr/>
        <a:lstStyle/>
        <a:p>
          <a:endParaRPr lang="en-CA"/>
        </a:p>
      </dgm:t>
    </dgm:pt>
    <dgm:pt modelId="{7C6CDFB9-3CF7-41D2-A22C-83E672E64073}" type="pres">
      <dgm:prSet presAssocID="{DCA0BF1C-364F-4738-80D6-CE33E1B89516}" presName="spaceBetweenRectangles" presStyleCnt="0"/>
      <dgm:spPr/>
    </dgm:pt>
    <dgm:pt modelId="{30659009-4868-4291-82D2-98AA81EB3174}" type="pres">
      <dgm:prSet presAssocID="{AB78D43C-C825-4141-BFA3-3B8C7D366D75}" presName="parentLin" presStyleCnt="0"/>
      <dgm:spPr/>
    </dgm:pt>
    <dgm:pt modelId="{ED853C42-2A97-4E52-B911-189266F69881}" type="pres">
      <dgm:prSet presAssocID="{AB78D43C-C825-4141-BFA3-3B8C7D366D75}" presName="parentLeftMargin" presStyleLbl="node1" presStyleIdx="0" presStyleCnt="3"/>
      <dgm:spPr/>
      <dgm:t>
        <a:bodyPr/>
        <a:lstStyle/>
        <a:p>
          <a:endParaRPr lang="en-CA"/>
        </a:p>
      </dgm:t>
    </dgm:pt>
    <dgm:pt modelId="{1B89F2AA-8D91-44F4-80F3-2E95357C3C47}" type="pres">
      <dgm:prSet presAssocID="{AB78D43C-C825-4141-BFA3-3B8C7D366D75}" presName="parentText" presStyleLbl="node1" presStyleIdx="1" presStyleCnt="3">
        <dgm:presLayoutVars>
          <dgm:chMax val="0"/>
          <dgm:bulletEnabled val="1"/>
        </dgm:presLayoutVars>
      </dgm:prSet>
      <dgm:spPr/>
      <dgm:t>
        <a:bodyPr/>
        <a:lstStyle/>
        <a:p>
          <a:endParaRPr lang="en-CA"/>
        </a:p>
      </dgm:t>
    </dgm:pt>
    <dgm:pt modelId="{05F1E4FE-9A17-4BED-B2F8-751204E07A49}" type="pres">
      <dgm:prSet presAssocID="{AB78D43C-C825-4141-BFA3-3B8C7D366D75}" presName="negativeSpace" presStyleCnt="0"/>
      <dgm:spPr/>
    </dgm:pt>
    <dgm:pt modelId="{1EE2541F-D9A2-4141-B008-9EEE0435F633}" type="pres">
      <dgm:prSet presAssocID="{AB78D43C-C825-4141-BFA3-3B8C7D366D75}" presName="childText" presStyleLbl="conFgAcc1" presStyleIdx="1" presStyleCnt="3">
        <dgm:presLayoutVars>
          <dgm:bulletEnabled val="1"/>
        </dgm:presLayoutVars>
      </dgm:prSet>
      <dgm:spPr/>
      <dgm:t>
        <a:bodyPr/>
        <a:lstStyle/>
        <a:p>
          <a:endParaRPr lang="en-CA"/>
        </a:p>
      </dgm:t>
    </dgm:pt>
    <dgm:pt modelId="{CB9CCE69-E1CC-4EB6-9209-5DEFCC541BCE}" type="pres">
      <dgm:prSet presAssocID="{1BEF2C79-CB72-4592-85EB-8BEB8C92F14C}" presName="spaceBetweenRectangles" presStyleCnt="0"/>
      <dgm:spPr/>
    </dgm:pt>
    <dgm:pt modelId="{BB690A02-F091-4160-9E67-27865770BFC2}" type="pres">
      <dgm:prSet presAssocID="{1337D775-F8CE-42C3-992A-19202EA5D6EA}" presName="parentLin" presStyleCnt="0"/>
      <dgm:spPr/>
    </dgm:pt>
    <dgm:pt modelId="{E4534F38-129A-4BB1-8D1E-61E7D6EDC8A9}" type="pres">
      <dgm:prSet presAssocID="{1337D775-F8CE-42C3-992A-19202EA5D6EA}" presName="parentLeftMargin" presStyleLbl="node1" presStyleIdx="1" presStyleCnt="3"/>
      <dgm:spPr/>
      <dgm:t>
        <a:bodyPr/>
        <a:lstStyle/>
        <a:p>
          <a:endParaRPr lang="en-CA"/>
        </a:p>
      </dgm:t>
    </dgm:pt>
    <dgm:pt modelId="{9EEE236D-03F7-4651-A4A3-E79EC99BEEA7}" type="pres">
      <dgm:prSet presAssocID="{1337D775-F8CE-42C3-992A-19202EA5D6EA}" presName="parentText" presStyleLbl="node1" presStyleIdx="2" presStyleCnt="3">
        <dgm:presLayoutVars>
          <dgm:chMax val="0"/>
          <dgm:bulletEnabled val="1"/>
        </dgm:presLayoutVars>
      </dgm:prSet>
      <dgm:spPr/>
      <dgm:t>
        <a:bodyPr/>
        <a:lstStyle/>
        <a:p>
          <a:endParaRPr lang="en-CA"/>
        </a:p>
      </dgm:t>
    </dgm:pt>
    <dgm:pt modelId="{1A202A51-C871-4FDF-BD4D-235E79C8C6B0}" type="pres">
      <dgm:prSet presAssocID="{1337D775-F8CE-42C3-992A-19202EA5D6EA}" presName="negativeSpace" presStyleCnt="0"/>
      <dgm:spPr/>
    </dgm:pt>
    <dgm:pt modelId="{2CF4445D-4FEA-41DA-BC98-FB2827D85846}" type="pres">
      <dgm:prSet presAssocID="{1337D775-F8CE-42C3-992A-19202EA5D6EA}" presName="childText" presStyleLbl="conFgAcc1" presStyleIdx="2" presStyleCnt="3">
        <dgm:presLayoutVars>
          <dgm:bulletEnabled val="1"/>
        </dgm:presLayoutVars>
      </dgm:prSet>
      <dgm:spPr/>
      <dgm:t>
        <a:bodyPr/>
        <a:lstStyle/>
        <a:p>
          <a:endParaRPr lang="en-CA"/>
        </a:p>
      </dgm:t>
    </dgm:pt>
  </dgm:ptLst>
  <dgm:cxnLst>
    <dgm:cxn modelId="{4535A9D3-0268-4D0B-849D-AA7363BBCC2A}" type="presOf" srcId="{1B2476D9-62B3-49D3-82C4-F707CFCC1C03}" destId="{1EE2541F-D9A2-4141-B008-9EEE0435F633}" srcOrd="0" destOrd="0" presId="urn:microsoft.com/office/officeart/2005/8/layout/list1"/>
    <dgm:cxn modelId="{E29333A8-69B2-45DB-BCD8-85862EE57D9D}" srcId="{2ED8AC96-BC2E-4BFB-AAAE-0FEBD5F1EF1A}" destId="{6A0F58CD-0B15-46F7-B7A4-900A30343594}" srcOrd="0" destOrd="0" parTransId="{6DA40D8A-753F-4E9E-A160-0B0B15BA239F}" sibTransId="{EB36AB44-7E09-41F9-BF51-2111076C1161}"/>
    <dgm:cxn modelId="{887228CE-BF6A-4817-9CE4-BA47CE74D087}" type="presOf" srcId="{66821DBD-06E6-4126-B9E7-9CA0D058FEBF}" destId="{C46ECFBD-D209-478C-99EF-83BB733EF9C0}" srcOrd="0" destOrd="0" presId="urn:microsoft.com/office/officeart/2005/8/layout/list1"/>
    <dgm:cxn modelId="{E17795AD-B753-4684-8992-D15AB515DC77}" type="presOf" srcId="{1337D775-F8CE-42C3-992A-19202EA5D6EA}" destId="{E4534F38-129A-4BB1-8D1E-61E7D6EDC8A9}" srcOrd="0" destOrd="0" presId="urn:microsoft.com/office/officeart/2005/8/layout/list1"/>
    <dgm:cxn modelId="{7FE7DD1F-5070-4709-B50A-CC8A77ED9F70}" type="presOf" srcId="{AB78D43C-C825-4141-BFA3-3B8C7D366D75}" destId="{1B89F2AA-8D91-44F4-80F3-2E95357C3C47}" srcOrd="1" destOrd="0" presId="urn:microsoft.com/office/officeart/2005/8/layout/list1"/>
    <dgm:cxn modelId="{8E9EE8A6-E9A2-4508-A387-625FAD2F58AE}" srcId="{66821DBD-06E6-4126-B9E7-9CA0D058FEBF}" destId="{AB78D43C-C825-4141-BFA3-3B8C7D366D75}" srcOrd="1" destOrd="0" parTransId="{20323536-E37D-4EB7-B1FB-80D5BB119AAC}" sibTransId="{1BEF2C79-CB72-4592-85EB-8BEB8C92F14C}"/>
    <dgm:cxn modelId="{734F1517-D975-4C06-841D-6EDDF476416A}" type="presOf" srcId="{B7C16F3E-597D-4A4D-B0A9-47A48ABD6533}" destId="{2CF4445D-4FEA-41DA-BC98-FB2827D85846}" srcOrd="0" destOrd="0" presId="urn:microsoft.com/office/officeart/2005/8/layout/list1"/>
    <dgm:cxn modelId="{4BC4E01F-342B-414D-BDA0-B57746C796DF}" type="presOf" srcId="{AB78D43C-C825-4141-BFA3-3B8C7D366D75}" destId="{ED853C42-2A97-4E52-B911-189266F69881}" srcOrd="0" destOrd="0" presId="urn:microsoft.com/office/officeart/2005/8/layout/list1"/>
    <dgm:cxn modelId="{7C5B72C1-7CC3-4688-89F1-3975BFB0D1EB}" srcId="{66821DBD-06E6-4126-B9E7-9CA0D058FEBF}" destId="{2ED8AC96-BC2E-4BFB-AAAE-0FEBD5F1EF1A}" srcOrd="0" destOrd="0" parTransId="{7D2B523A-3D60-49A2-A313-533839885653}" sibTransId="{DCA0BF1C-364F-4738-80D6-CE33E1B89516}"/>
    <dgm:cxn modelId="{3C484867-C457-464B-BF39-6562AD63FE48}" srcId="{AB78D43C-C825-4141-BFA3-3B8C7D366D75}" destId="{1B2476D9-62B3-49D3-82C4-F707CFCC1C03}" srcOrd="0" destOrd="0" parTransId="{5DEF0485-8837-4FCB-9FFA-9750924C01B6}" sibTransId="{94E969CA-EEF7-4DD7-AC25-9D3F2C939FAC}"/>
    <dgm:cxn modelId="{24DECA30-AC47-4F17-994F-299BE4951555}" type="presOf" srcId="{2ED8AC96-BC2E-4BFB-AAAE-0FEBD5F1EF1A}" destId="{1B5C29DD-9BD1-4416-B965-46A2D027E877}" srcOrd="0" destOrd="0" presId="urn:microsoft.com/office/officeart/2005/8/layout/list1"/>
    <dgm:cxn modelId="{992BB7CA-BD5E-4F9A-8FCC-167F5727ACFA}" type="presOf" srcId="{6A0F58CD-0B15-46F7-B7A4-900A30343594}" destId="{391B0D2D-196C-4CEA-8F93-100C7B3E7055}" srcOrd="0" destOrd="0" presId="urn:microsoft.com/office/officeart/2005/8/layout/list1"/>
    <dgm:cxn modelId="{984F1E5A-FFBD-4899-9FBD-6B512F15ACB3}" type="presOf" srcId="{2ED8AC96-BC2E-4BFB-AAAE-0FEBD5F1EF1A}" destId="{DD30D736-E012-4BB9-AD75-1A2D0CE14DE4}" srcOrd="1" destOrd="0" presId="urn:microsoft.com/office/officeart/2005/8/layout/list1"/>
    <dgm:cxn modelId="{B5A164DC-00CC-459D-954B-05FF926DD359}" srcId="{66821DBD-06E6-4126-B9E7-9CA0D058FEBF}" destId="{1337D775-F8CE-42C3-992A-19202EA5D6EA}" srcOrd="2" destOrd="0" parTransId="{98E77698-50F5-4F2A-870D-2DF238AA8870}" sibTransId="{B84F689C-B0FD-440F-B571-25D6AD1B1E3A}"/>
    <dgm:cxn modelId="{0439DCEB-DB08-4E29-AC62-A220425E7B16}" srcId="{2ED8AC96-BC2E-4BFB-AAAE-0FEBD5F1EF1A}" destId="{29820527-ADCB-4CCD-9103-B79DB26F487B}" srcOrd="2" destOrd="0" parTransId="{B0F75DB6-4A30-4E68-B53A-8A54560A4119}" sibTransId="{9B7EDDD6-B7AD-468E-9FA1-41BD0BF9184B}"/>
    <dgm:cxn modelId="{9ABCBD23-1355-4AD7-ACBB-E16544660B9B}" type="presOf" srcId="{D6043EB9-19AD-4C5B-BA2C-208A1C2972D8}" destId="{391B0D2D-196C-4CEA-8F93-100C7B3E7055}" srcOrd="0" destOrd="1" presId="urn:microsoft.com/office/officeart/2005/8/layout/list1"/>
    <dgm:cxn modelId="{514C69F7-492A-4E7D-B7ED-06E5A48C0BD9}" type="presOf" srcId="{1337D775-F8CE-42C3-992A-19202EA5D6EA}" destId="{9EEE236D-03F7-4651-A4A3-E79EC99BEEA7}" srcOrd="1" destOrd="0" presId="urn:microsoft.com/office/officeart/2005/8/layout/list1"/>
    <dgm:cxn modelId="{A538586A-D246-446E-972D-64058C1967CE}" srcId="{1337D775-F8CE-42C3-992A-19202EA5D6EA}" destId="{B7C16F3E-597D-4A4D-B0A9-47A48ABD6533}" srcOrd="0" destOrd="0" parTransId="{46EA946B-BAE6-4B05-8FD3-FD0C58CB23AE}" sibTransId="{E3528963-43FB-495A-BFBD-F7A9573949A8}"/>
    <dgm:cxn modelId="{93C944A2-C4CF-4B68-9723-59F64FB03768}" type="presOf" srcId="{29820527-ADCB-4CCD-9103-B79DB26F487B}" destId="{391B0D2D-196C-4CEA-8F93-100C7B3E7055}" srcOrd="0" destOrd="2" presId="urn:microsoft.com/office/officeart/2005/8/layout/list1"/>
    <dgm:cxn modelId="{792D4CFB-111E-49A6-B99A-88802B90A1B1}" srcId="{2ED8AC96-BC2E-4BFB-AAAE-0FEBD5F1EF1A}" destId="{D6043EB9-19AD-4C5B-BA2C-208A1C2972D8}" srcOrd="1" destOrd="0" parTransId="{8BE84C72-EE37-457C-B5EE-D26DA150A3D2}" sibTransId="{376EB6F3-5552-4EF7-A8A4-9B98F99478C1}"/>
    <dgm:cxn modelId="{6BE59EA2-A294-4B1A-A6FA-61F220797CBE}" type="presParOf" srcId="{C46ECFBD-D209-478C-99EF-83BB733EF9C0}" destId="{A913F1E7-1644-46EC-80F8-2ED6D5F40357}" srcOrd="0" destOrd="0" presId="urn:microsoft.com/office/officeart/2005/8/layout/list1"/>
    <dgm:cxn modelId="{F64DFBB7-4ECE-4527-BE65-BB55E4EE9DAC}" type="presParOf" srcId="{A913F1E7-1644-46EC-80F8-2ED6D5F40357}" destId="{1B5C29DD-9BD1-4416-B965-46A2D027E877}" srcOrd="0" destOrd="0" presId="urn:microsoft.com/office/officeart/2005/8/layout/list1"/>
    <dgm:cxn modelId="{B13BA423-C04D-44E7-A6D4-94CF34DB4DAA}" type="presParOf" srcId="{A913F1E7-1644-46EC-80F8-2ED6D5F40357}" destId="{DD30D736-E012-4BB9-AD75-1A2D0CE14DE4}" srcOrd="1" destOrd="0" presId="urn:microsoft.com/office/officeart/2005/8/layout/list1"/>
    <dgm:cxn modelId="{1D001873-3793-4B33-BA61-A9C17C61635C}" type="presParOf" srcId="{C46ECFBD-D209-478C-99EF-83BB733EF9C0}" destId="{45E8C18B-C54C-4E5C-986C-D926BAA2979B}" srcOrd="1" destOrd="0" presId="urn:microsoft.com/office/officeart/2005/8/layout/list1"/>
    <dgm:cxn modelId="{FFF953C7-F2D4-494B-8B7C-E556E07E7B4C}" type="presParOf" srcId="{C46ECFBD-D209-478C-99EF-83BB733EF9C0}" destId="{391B0D2D-196C-4CEA-8F93-100C7B3E7055}" srcOrd="2" destOrd="0" presId="urn:microsoft.com/office/officeart/2005/8/layout/list1"/>
    <dgm:cxn modelId="{80F0F461-E720-4BBB-A907-29B070982C25}" type="presParOf" srcId="{C46ECFBD-D209-478C-99EF-83BB733EF9C0}" destId="{7C6CDFB9-3CF7-41D2-A22C-83E672E64073}" srcOrd="3" destOrd="0" presId="urn:microsoft.com/office/officeart/2005/8/layout/list1"/>
    <dgm:cxn modelId="{2F8BBBDA-0BFE-4C6D-A008-A29E73304595}" type="presParOf" srcId="{C46ECFBD-D209-478C-99EF-83BB733EF9C0}" destId="{30659009-4868-4291-82D2-98AA81EB3174}" srcOrd="4" destOrd="0" presId="urn:microsoft.com/office/officeart/2005/8/layout/list1"/>
    <dgm:cxn modelId="{0637F3C5-4857-41EB-9EA3-F9E43246B2CC}" type="presParOf" srcId="{30659009-4868-4291-82D2-98AA81EB3174}" destId="{ED853C42-2A97-4E52-B911-189266F69881}" srcOrd="0" destOrd="0" presId="urn:microsoft.com/office/officeart/2005/8/layout/list1"/>
    <dgm:cxn modelId="{4ADECA36-0BB3-446D-AE8E-3B3E765A46F3}" type="presParOf" srcId="{30659009-4868-4291-82D2-98AA81EB3174}" destId="{1B89F2AA-8D91-44F4-80F3-2E95357C3C47}" srcOrd="1" destOrd="0" presId="urn:microsoft.com/office/officeart/2005/8/layout/list1"/>
    <dgm:cxn modelId="{9561D504-AA1A-478F-B6DC-2233E2867F5E}" type="presParOf" srcId="{C46ECFBD-D209-478C-99EF-83BB733EF9C0}" destId="{05F1E4FE-9A17-4BED-B2F8-751204E07A49}" srcOrd="5" destOrd="0" presId="urn:microsoft.com/office/officeart/2005/8/layout/list1"/>
    <dgm:cxn modelId="{EA0EFF02-02C7-446E-B09C-94B05EFDD75B}" type="presParOf" srcId="{C46ECFBD-D209-478C-99EF-83BB733EF9C0}" destId="{1EE2541F-D9A2-4141-B008-9EEE0435F633}" srcOrd="6" destOrd="0" presId="urn:microsoft.com/office/officeart/2005/8/layout/list1"/>
    <dgm:cxn modelId="{4A9A00DB-18B3-4223-9915-BBE623B36066}" type="presParOf" srcId="{C46ECFBD-D209-478C-99EF-83BB733EF9C0}" destId="{CB9CCE69-E1CC-4EB6-9209-5DEFCC541BCE}" srcOrd="7" destOrd="0" presId="urn:microsoft.com/office/officeart/2005/8/layout/list1"/>
    <dgm:cxn modelId="{D7A3AD92-412A-4D3D-9209-D9C56A945A5A}" type="presParOf" srcId="{C46ECFBD-D209-478C-99EF-83BB733EF9C0}" destId="{BB690A02-F091-4160-9E67-27865770BFC2}" srcOrd="8" destOrd="0" presId="urn:microsoft.com/office/officeart/2005/8/layout/list1"/>
    <dgm:cxn modelId="{E207EE51-4050-47AD-80EA-98BB5222BF47}" type="presParOf" srcId="{BB690A02-F091-4160-9E67-27865770BFC2}" destId="{E4534F38-129A-4BB1-8D1E-61E7D6EDC8A9}" srcOrd="0" destOrd="0" presId="urn:microsoft.com/office/officeart/2005/8/layout/list1"/>
    <dgm:cxn modelId="{0E1FC901-78B1-409B-B19F-4E1DBF730545}" type="presParOf" srcId="{BB690A02-F091-4160-9E67-27865770BFC2}" destId="{9EEE236D-03F7-4651-A4A3-E79EC99BEEA7}" srcOrd="1" destOrd="0" presId="urn:microsoft.com/office/officeart/2005/8/layout/list1"/>
    <dgm:cxn modelId="{5B79DB35-C07B-4633-BC73-B4A4D353500C}" type="presParOf" srcId="{C46ECFBD-D209-478C-99EF-83BB733EF9C0}" destId="{1A202A51-C871-4FDF-BD4D-235E79C8C6B0}" srcOrd="9" destOrd="0" presId="urn:microsoft.com/office/officeart/2005/8/layout/list1"/>
    <dgm:cxn modelId="{A8814D33-D6A4-4657-8BF5-287918C6493C}" type="presParOf" srcId="{C46ECFBD-D209-478C-99EF-83BB733EF9C0}" destId="{2CF4445D-4FEA-41DA-BC98-FB2827D8584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B33B9-9A27-4752-BD4F-E37DC9061E24}">
      <dsp:nvSpPr>
        <dsp:cNvPr id="0" name=""/>
        <dsp:cNvSpPr/>
      </dsp:nvSpPr>
      <dsp:spPr>
        <a:xfrm>
          <a:off x="0" y="37681"/>
          <a:ext cx="6513603" cy="139851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t>What </a:t>
          </a:r>
          <a:r>
            <a:rPr lang="en-US" sz="2500" b="1" kern="1200" dirty="0"/>
            <a:t>does the </a:t>
          </a:r>
          <a:r>
            <a:rPr lang="en-US" sz="2500" b="1" kern="1200" dirty="0" smtClean="0"/>
            <a:t>culture/ </a:t>
          </a:r>
          <a:r>
            <a:rPr lang="en-US" sz="2500" b="1" kern="1200" dirty="0" smtClean="0"/>
            <a:t>learning </a:t>
          </a:r>
          <a:r>
            <a:rPr lang="en-US" sz="2500" b="1" kern="1200" dirty="0"/>
            <a:t>environment look </a:t>
          </a:r>
          <a:r>
            <a:rPr lang="en-US" sz="2500" b="1" kern="1200" dirty="0" smtClean="0"/>
            <a:t>like at our institution?</a:t>
          </a:r>
          <a:r>
            <a:rPr lang="en-US" sz="2500" kern="1200" dirty="0" smtClean="0"/>
            <a:t> </a:t>
          </a:r>
          <a:endParaRPr lang="en-US" sz="2500" kern="1200" dirty="0"/>
        </a:p>
      </dsp:txBody>
      <dsp:txXfrm>
        <a:off x="68270" y="105951"/>
        <a:ext cx="6377063" cy="1261975"/>
      </dsp:txXfrm>
    </dsp:sp>
    <dsp:sp modelId="{69771C45-9FB0-4385-A98D-C67DCB3CAA7C}">
      <dsp:nvSpPr>
        <dsp:cNvPr id="0" name=""/>
        <dsp:cNvSpPr/>
      </dsp:nvSpPr>
      <dsp:spPr>
        <a:xfrm>
          <a:off x="0" y="1508197"/>
          <a:ext cx="6513603" cy="139851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What is the view of the </a:t>
          </a:r>
          <a:r>
            <a:rPr lang="en-US" sz="2500" b="1" kern="1200" dirty="0" smtClean="0"/>
            <a:t>students?</a:t>
          </a:r>
          <a:endParaRPr lang="en-US" sz="2500" kern="1200" dirty="0"/>
        </a:p>
      </dsp:txBody>
      <dsp:txXfrm>
        <a:off x="68270" y="1576467"/>
        <a:ext cx="6377063" cy="1261975"/>
      </dsp:txXfrm>
    </dsp:sp>
    <dsp:sp modelId="{18623915-3A59-475F-B9D5-4F6811FD91F9}">
      <dsp:nvSpPr>
        <dsp:cNvPr id="0" name=""/>
        <dsp:cNvSpPr/>
      </dsp:nvSpPr>
      <dsp:spPr>
        <a:xfrm>
          <a:off x="0" y="2978713"/>
          <a:ext cx="6513603" cy="139851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Do you see </a:t>
          </a:r>
          <a:r>
            <a:rPr lang="en-US" sz="2500" b="1" kern="1200" dirty="0" smtClean="0"/>
            <a:t>faculty </a:t>
          </a:r>
          <a:r>
            <a:rPr lang="en-US" sz="2500" b="1" kern="1200" dirty="0"/>
            <a:t>engaging in </a:t>
          </a:r>
          <a:r>
            <a:rPr lang="en-US" sz="2500" b="1" kern="1200" dirty="0" smtClean="0"/>
            <a:t>positive learning culture activities</a:t>
          </a:r>
          <a:r>
            <a:rPr lang="en-US" sz="2500" b="1" kern="1200" dirty="0"/>
            <a:t>?</a:t>
          </a:r>
          <a:endParaRPr lang="en-US" sz="2500" kern="1200" dirty="0"/>
        </a:p>
      </dsp:txBody>
      <dsp:txXfrm>
        <a:off x="68270" y="3046983"/>
        <a:ext cx="6377063" cy="1261975"/>
      </dsp:txXfrm>
    </dsp:sp>
    <dsp:sp modelId="{BF79FA7F-F586-4014-8D0E-9640976138D9}">
      <dsp:nvSpPr>
        <dsp:cNvPr id="0" name=""/>
        <dsp:cNvSpPr/>
      </dsp:nvSpPr>
      <dsp:spPr>
        <a:xfrm>
          <a:off x="0" y="4449228"/>
          <a:ext cx="6513603" cy="139851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t>How do you think you be treated if there was a </a:t>
          </a:r>
          <a:r>
            <a:rPr lang="en-US" sz="2500" b="1" kern="1200" dirty="0" smtClean="0"/>
            <a:t>difficult situation that </a:t>
          </a:r>
          <a:r>
            <a:rPr lang="en-US" sz="2500" b="1" kern="1200" dirty="0"/>
            <a:t>you were involved </a:t>
          </a:r>
          <a:r>
            <a:rPr lang="en-US" sz="2500" b="1" kern="1200" dirty="0" smtClean="0"/>
            <a:t>in (such as a privacy breach)?</a:t>
          </a:r>
          <a:endParaRPr lang="en-US" sz="2500" kern="1200" dirty="0"/>
        </a:p>
      </dsp:txBody>
      <dsp:txXfrm>
        <a:off x="68270" y="4517498"/>
        <a:ext cx="6377063" cy="1261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C6763-A27C-4DB6-8297-00009AC1DB16}">
      <dsp:nvSpPr>
        <dsp:cNvPr id="0" name=""/>
        <dsp:cNvSpPr/>
      </dsp:nvSpPr>
      <dsp:spPr>
        <a:xfrm>
          <a:off x="0" y="370195"/>
          <a:ext cx="6513603" cy="168813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solidFill>
                <a:schemeClr val="tx1"/>
              </a:solidFill>
            </a:rPr>
            <a:t>Error</a:t>
          </a:r>
          <a:r>
            <a:rPr lang="en-US" sz="1400" kern="1200" dirty="0"/>
            <a:t> - An act of commission (doing something wrong) or omission (failing to do the right thing) that leads to an undesirable outcome or significant potential for such an outcome </a:t>
          </a:r>
          <a:endParaRPr lang="en-US" sz="1400" kern="1200" dirty="0" smtClean="0"/>
        </a:p>
        <a:p>
          <a:pPr lvl="0" algn="l" defTabSz="622300">
            <a:lnSpc>
              <a:spcPct val="90000"/>
            </a:lnSpc>
            <a:spcBef>
              <a:spcPct val="0"/>
            </a:spcBef>
            <a:spcAft>
              <a:spcPct val="35000"/>
            </a:spcAft>
          </a:pPr>
          <a:r>
            <a:rPr lang="en-CA" sz="1400" kern="1200" dirty="0" smtClean="0"/>
            <a:t>e.g. </a:t>
          </a:r>
          <a:r>
            <a:rPr lang="en-US" sz="1400" kern="1200" dirty="0" smtClean="0"/>
            <a:t> known penicillin allergic patient receives penicillin and has </a:t>
          </a:r>
          <a:r>
            <a:rPr lang="en-US" sz="1400" kern="1200" dirty="0" err="1" smtClean="0"/>
            <a:t>anaphyllaxis</a:t>
          </a:r>
          <a:endParaRPr lang="en-US" sz="1400" kern="1200" dirty="0"/>
        </a:p>
      </dsp:txBody>
      <dsp:txXfrm>
        <a:off x="82408" y="452603"/>
        <a:ext cx="6348787" cy="1523315"/>
      </dsp:txXfrm>
    </dsp:sp>
    <dsp:sp modelId="{77AF0EE0-88FC-4F88-9E4D-13F932662A6E}">
      <dsp:nvSpPr>
        <dsp:cNvPr id="0" name=""/>
        <dsp:cNvSpPr/>
      </dsp:nvSpPr>
      <dsp:spPr>
        <a:xfrm>
          <a:off x="0" y="2098647"/>
          <a:ext cx="6513603" cy="1688131"/>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solidFill>
                <a:schemeClr val="tx1"/>
              </a:solidFill>
            </a:rPr>
            <a:t>Adverse Event </a:t>
          </a:r>
          <a:r>
            <a:rPr lang="en-US" sz="1400" kern="1200" dirty="0"/>
            <a:t>- Any injury caused by medical care.  Identifying something as an adverse event does not imply "error," "negligence," or poor quality care. It simply indicates that an undesirable clinical outcome resulted from some aspect of diagnosis or therapy, not an underlying disease process. </a:t>
          </a:r>
          <a:endParaRPr lang="en-US" sz="1400" kern="1200" dirty="0" smtClean="0"/>
        </a:p>
        <a:p>
          <a:pPr lvl="0" algn="l" defTabSz="622300">
            <a:lnSpc>
              <a:spcPct val="90000"/>
            </a:lnSpc>
            <a:spcBef>
              <a:spcPct val="0"/>
            </a:spcBef>
            <a:spcAft>
              <a:spcPct val="35000"/>
            </a:spcAft>
          </a:pPr>
          <a:r>
            <a:rPr lang="en-CA" sz="1400" kern="1200" dirty="0" smtClean="0"/>
            <a:t>e.g. </a:t>
          </a:r>
          <a:r>
            <a:rPr lang="en-US" sz="1400" kern="1200" dirty="0" smtClean="0"/>
            <a:t> patient’s IV infiltrates</a:t>
          </a:r>
          <a:endParaRPr lang="en-US" sz="1400" kern="1200" dirty="0"/>
        </a:p>
      </dsp:txBody>
      <dsp:txXfrm>
        <a:off x="82408" y="2181055"/>
        <a:ext cx="6348787" cy="1523315"/>
      </dsp:txXfrm>
    </dsp:sp>
    <dsp:sp modelId="{CD799C28-14AA-4025-99DB-E6C6A83B9CB0}">
      <dsp:nvSpPr>
        <dsp:cNvPr id="0" name=""/>
        <dsp:cNvSpPr/>
      </dsp:nvSpPr>
      <dsp:spPr>
        <a:xfrm>
          <a:off x="0" y="3827098"/>
          <a:ext cx="6513603" cy="1688131"/>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solidFill>
                <a:schemeClr val="tx1"/>
              </a:solidFill>
            </a:rPr>
            <a:t>Near Miss </a:t>
          </a:r>
          <a:r>
            <a:rPr lang="en-US" sz="1400" kern="1200" dirty="0"/>
            <a:t>- An event or situation that did not produce patient injury, but only because of chance. This good fortune might reflect robustness of the patient </a:t>
          </a:r>
          <a:r>
            <a:rPr lang="en-US" sz="1400" kern="1200" dirty="0" smtClean="0"/>
            <a:t>or </a:t>
          </a:r>
          <a:r>
            <a:rPr lang="en-US" sz="1400" kern="1200" dirty="0"/>
            <a:t>a fortuitous, timely intervention </a:t>
          </a:r>
          <a:r>
            <a:rPr lang="en-US" sz="1400" kern="1200" dirty="0" smtClean="0"/>
            <a:t>This </a:t>
          </a:r>
          <a:r>
            <a:rPr lang="en-US" sz="1400" kern="1200" dirty="0"/>
            <a:t>definition is identical to that for close call. </a:t>
          </a:r>
          <a:endParaRPr lang="en-US" sz="1400" kern="1200" dirty="0" smtClean="0"/>
        </a:p>
        <a:p>
          <a:pPr lvl="0" algn="l" defTabSz="622300">
            <a:lnSpc>
              <a:spcPct val="90000"/>
            </a:lnSpc>
            <a:spcBef>
              <a:spcPct val="0"/>
            </a:spcBef>
            <a:spcAft>
              <a:spcPct val="35000"/>
            </a:spcAft>
          </a:pPr>
          <a:r>
            <a:rPr lang="en-CA" sz="1400" kern="1200" dirty="0" smtClean="0"/>
            <a:t>e.g. a patient with penicillin allergy receives penicillin, but has no reaction</a:t>
          </a:r>
        </a:p>
        <a:p>
          <a:pPr lvl="0" algn="l" defTabSz="622300">
            <a:lnSpc>
              <a:spcPct val="90000"/>
            </a:lnSpc>
            <a:spcBef>
              <a:spcPct val="0"/>
            </a:spcBef>
            <a:spcAft>
              <a:spcPct val="35000"/>
            </a:spcAft>
          </a:pPr>
          <a:r>
            <a:rPr lang="en-CA" sz="1400" kern="1200" dirty="0" smtClean="0"/>
            <a:t>e.g. a nurse happens to realize that a physician wrote an order in the wrong chart</a:t>
          </a:r>
        </a:p>
        <a:p>
          <a:pPr lvl="0" algn="l" defTabSz="622300">
            <a:lnSpc>
              <a:spcPct val="90000"/>
            </a:lnSpc>
            <a:spcBef>
              <a:spcPct val="0"/>
            </a:spcBef>
            <a:spcAft>
              <a:spcPct val="35000"/>
            </a:spcAft>
          </a:pPr>
          <a:endParaRPr lang="en-US" sz="1400" kern="1200" dirty="0"/>
        </a:p>
      </dsp:txBody>
      <dsp:txXfrm>
        <a:off x="82408" y="3909506"/>
        <a:ext cx="6348787" cy="1523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E3C31-C5B2-4C5A-860E-0F477EC0A499}">
      <dsp:nvSpPr>
        <dsp:cNvPr id="0" name=""/>
        <dsp:cNvSpPr/>
      </dsp:nvSpPr>
      <dsp:spPr>
        <a:xfrm>
          <a:off x="0" y="467127"/>
          <a:ext cx="6513603" cy="15947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a:t>You are assigned the task of investigating the adverse event and reducing the risk of future, similar events</a:t>
          </a:r>
        </a:p>
      </dsp:txBody>
      <dsp:txXfrm>
        <a:off x="77847" y="544974"/>
        <a:ext cx="6357909" cy="1439016"/>
      </dsp:txXfrm>
    </dsp:sp>
    <dsp:sp modelId="{CEC8F2B9-D0FD-4956-B5CF-593F796D0DD6}">
      <dsp:nvSpPr>
        <dsp:cNvPr id="0" name=""/>
        <dsp:cNvSpPr/>
      </dsp:nvSpPr>
      <dsp:spPr>
        <a:xfrm>
          <a:off x="0" y="2145357"/>
          <a:ext cx="6513603" cy="159471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a:t>You gather the staff involved to discuss the facts and timeline to begin to grasp the situation</a:t>
          </a:r>
        </a:p>
      </dsp:txBody>
      <dsp:txXfrm>
        <a:off x="77847" y="2223204"/>
        <a:ext cx="6357909" cy="1439016"/>
      </dsp:txXfrm>
    </dsp:sp>
    <dsp:sp modelId="{4E6F9AF7-310B-4B59-979C-64A162F60504}">
      <dsp:nvSpPr>
        <dsp:cNvPr id="0" name=""/>
        <dsp:cNvSpPr/>
      </dsp:nvSpPr>
      <dsp:spPr>
        <a:xfrm>
          <a:off x="0" y="3823588"/>
          <a:ext cx="6513603" cy="159471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a:t>You gather the facts and construct this timeline</a:t>
          </a:r>
        </a:p>
      </dsp:txBody>
      <dsp:txXfrm>
        <a:off x="77847" y="3901435"/>
        <a:ext cx="6357909" cy="1439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B0D2D-196C-4CEA-8F93-100C7B3E7055}">
      <dsp:nvSpPr>
        <dsp:cNvPr id="0" name=""/>
        <dsp:cNvSpPr/>
      </dsp:nvSpPr>
      <dsp:spPr>
        <a:xfrm>
          <a:off x="0" y="371862"/>
          <a:ext cx="6513603" cy="2079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5528" tIns="416560" rIns="5055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Usually happens when a familiar, automatic procedure/task is being performed. </a:t>
          </a:r>
        </a:p>
        <a:p>
          <a:pPr marL="228600" lvl="1" indent="-228600" algn="l" defTabSz="889000">
            <a:lnSpc>
              <a:spcPct val="90000"/>
            </a:lnSpc>
            <a:spcBef>
              <a:spcPct val="0"/>
            </a:spcBef>
            <a:spcAft>
              <a:spcPct val="15000"/>
            </a:spcAft>
            <a:buChar char="••"/>
          </a:pPr>
          <a:r>
            <a:rPr lang="en-US" sz="2000" kern="1200"/>
            <a:t>Not much conscious action. </a:t>
          </a:r>
        </a:p>
        <a:p>
          <a:pPr marL="228600" lvl="1" indent="-228600" algn="l" defTabSz="889000">
            <a:lnSpc>
              <a:spcPct val="90000"/>
            </a:lnSpc>
            <a:spcBef>
              <a:spcPct val="0"/>
            </a:spcBef>
            <a:spcAft>
              <a:spcPct val="15000"/>
            </a:spcAft>
            <a:buChar char="••"/>
          </a:pPr>
          <a:r>
            <a:rPr lang="en-US" sz="2000" kern="1200"/>
            <a:t>May happen when the situation falls out of routine (driving a car) </a:t>
          </a:r>
        </a:p>
      </dsp:txBody>
      <dsp:txXfrm>
        <a:off x="0" y="371862"/>
        <a:ext cx="6513603" cy="2079000"/>
      </dsp:txXfrm>
    </dsp:sp>
    <dsp:sp modelId="{DD30D736-E012-4BB9-AD75-1A2D0CE14DE4}">
      <dsp:nvSpPr>
        <dsp:cNvPr id="0" name=""/>
        <dsp:cNvSpPr/>
      </dsp:nvSpPr>
      <dsp:spPr>
        <a:xfrm>
          <a:off x="325680" y="76662"/>
          <a:ext cx="4559522" cy="590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2339" tIns="0" rIns="172339" bIns="0" numCol="1" spcCol="1270" anchor="ctr" anchorCtr="0">
          <a:noAutofit/>
        </a:bodyPr>
        <a:lstStyle/>
        <a:p>
          <a:pPr lvl="0" algn="l" defTabSz="889000">
            <a:lnSpc>
              <a:spcPct val="90000"/>
            </a:lnSpc>
            <a:spcBef>
              <a:spcPct val="0"/>
            </a:spcBef>
            <a:spcAft>
              <a:spcPct val="35000"/>
            </a:spcAft>
          </a:pPr>
          <a:r>
            <a:rPr lang="en-US" sz="2000" kern="1200"/>
            <a:t>Skill Based</a:t>
          </a:r>
        </a:p>
      </dsp:txBody>
      <dsp:txXfrm>
        <a:off x="354501" y="105483"/>
        <a:ext cx="4501880" cy="532758"/>
      </dsp:txXfrm>
    </dsp:sp>
    <dsp:sp modelId="{1EE2541F-D9A2-4141-B008-9EEE0435F633}">
      <dsp:nvSpPr>
        <dsp:cNvPr id="0" name=""/>
        <dsp:cNvSpPr/>
      </dsp:nvSpPr>
      <dsp:spPr>
        <a:xfrm>
          <a:off x="0" y="2854063"/>
          <a:ext cx="6513603" cy="1134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5528" tIns="416560" rIns="5055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When a familiar pattern is not being recognized, a shortcut, not recalling the rule appropriately</a:t>
          </a:r>
        </a:p>
      </dsp:txBody>
      <dsp:txXfrm>
        <a:off x="0" y="2854063"/>
        <a:ext cx="6513603" cy="1134000"/>
      </dsp:txXfrm>
    </dsp:sp>
    <dsp:sp modelId="{1B89F2AA-8D91-44F4-80F3-2E95357C3C47}">
      <dsp:nvSpPr>
        <dsp:cNvPr id="0" name=""/>
        <dsp:cNvSpPr/>
      </dsp:nvSpPr>
      <dsp:spPr>
        <a:xfrm>
          <a:off x="325680" y="2558862"/>
          <a:ext cx="4559522" cy="590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2339" tIns="0" rIns="172339" bIns="0" numCol="1" spcCol="1270" anchor="ctr" anchorCtr="0">
          <a:noAutofit/>
        </a:bodyPr>
        <a:lstStyle/>
        <a:p>
          <a:pPr lvl="0" algn="l" defTabSz="889000">
            <a:lnSpc>
              <a:spcPct val="90000"/>
            </a:lnSpc>
            <a:spcBef>
              <a:spcPct val="0"/>
            </a:spcBef>
            <a:spcAft>
              <a:spcPct val="35000"/>
            </a:spcAft>
          </a:pPr>
          <a:r>
            <a:rPr lang="en-US" sz="2000" kern="1200"/>
            <a:t>Rule Based </a:t>
          </a:r>
        </a:p>
      </dsp:txBody>
      <dsp:txXfrm>
        <a:off x="354501" y="2587683"/>
        <a:ext cx="4501880" cy="532758"/>
      </dsp:txXfrm>
    </dsp:sp>
    <dsp:sp modelId="{2CF4445D-4FEA-41DA-BC98-FB2827D85846}">
      <dsp:nvSpPr>
        <dsp:cNvPr id="0" name=""/>
        <dsp:cNvSpPr/>
      </dsp:nvSpPr>
      <dsp:spPr>
        <a:xfrm>
          <a:off x="0" y="4391263"/>
          <a:ext cx="6513603" cy="14175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5528" tIns="416560" rIns="5055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When a situation is unique or unknown, for which no rules exist and intelligent problem solving is required </a:t>
          </a:r>
        </a:p>
      </dsp:txBody>
      <dsp:txXfrm>
        <a:off x="0" y="4391263"/>
        <a:ext cx="6513603" cy="1417500"/>
      </dsp:txXfrm>
    </dsp:sp>
    <dsp:sp modelId="{9EEE236D-03F7-4651-A4A3-E79EC99BEEA7}">
      <dsp:nvSpPr>
        <dsp:cNvPr id="0" name=""/>
        <dsp:cNvSpPr/>
      </dsp:nvSpPr>
      <dsp:spPr>
        <a:xfrm>
          <a:off x="325680" y="4096063"/>
          <a:ext cx="4559522" cy="590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2339" tIns="0" rIns="172339" bIns="0" numCol="1" spcCol="1270" anchor="ctr" anchorCtr="0">
          <a:noAutofit/>
        </a:bodyPr>
        <a:lstStyle/>
        <a:p>
          <a:pPr lvl="0" algn="l" defTabSz="889000">
            <a:lnSpc>
              <a:spcPct val="90000"/>
            </a:lnSpc>
            <a:spcBef>
              <a:spcPct val="0"/>
            </a:spcBef>
            <a:spcAft>
              <a:spcPct val="35000"/>
            </a:spcAft>
          </a:pPr>
          <a:r>
            <a:rPr lang="en-US" sz="2000" kern="1200"/>
            <a:t>Knowledge Based</a:t>
          </a:r>
        </a:p>
      </dsp:txBody>
      <dsp:txXfrm>
        <a:off x="354501" y="4124884"/>
        <a:ext cx="4501880"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6A208E-BF7E-40F1-84B9-29BAA8E611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A077E49-D78F-40A6-9B94-5ADA593CE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096C2BF-364F-49FF-8294-21E26634E6E8}"/>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5" name="Footer Placeholder 4">
            <a:extLst>
              <a:ext uri="{FF2B5EF4-FFF2-40B4-BE49-F238E27FC236}">
                <a16:creationId xmlns="" xmlns:a16="http://schemas.microsoft.com/office/drawing/2014/main" id="{5A68C932-FEAB-4C48-9111-84433A94D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CC73F84-48FD-4655-9342-1C4BB7566620}"/>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181095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27A12-B8DB-433A-982B-03B30836AE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FB4A276-3E28-49E3-B194-194E021255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E1366E-822B-4C44-912C-057B2465ACBD}"/>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5" name="Footer Placeholder 4">
            <a:extLst>
              <a:ext uri="{FF2B5EF4-FFF2-40B4-BE49-F238E27FC236}">
                <a16:creationId xmlns="" xmlns:a16="http://schemas.microsoft.com/office/drawing/2014/main" id="{63078C39-0D69-4503-B8C3-1A38ED2D2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4D59443-A72D-4800-8B5D-0998FA5F539D}"/>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355655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BC43EE7-7B72-491D-9A39-64A445C27B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AF9C9C8-FB44-46F6-853D-29D790CA22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B8E665-E70F-43A1-81F3-FC8D22CB5CFB}"/>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5" name="Footer Placeholder 4">
            <a:extLst>
              <a:ext uri="{FF2B5EF4-FFF2-40B4-BE49-F238E27FC236}">
                <a16:creationId xmlns="" xmlns:a16="http://schemas.microsoft.com/office/drawing/2014/main" id="{817ADF7A-8CA0-4258-95B5-630390558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292FEDF-B560-4195-8E21-2CC9D6691E2C}"/>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344154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accent4"/>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 xmlns:a16="http://schemas.microsoft.com/office/drawing/2014/main" id="{96DB5B0F-1BA3-4AE0-9821-FC62BA98D422}"/>
              </a:ext>
            </a:extLst>
          </p:cNvPr>
          <p:cNvSpPr>
            <a:spLocks noGrp="1"/>
          </p:cNvSpPr>
          <p:nvPr>
            <p:ph type="pic" sz="quarter" idx="10" hasCustomPrompt="1"/>
          </p:nvPr>
        </p:nvSpPr>
        <p:spPr>
          <a:xfrm>
            <a:off x="136525" y="136525"/>
            <a:ext cx="11909425" cy="6584950"/>
          </a:xfrm>
          <a:solidFill>
            <a:schemeClr val="accent4">
              <a:lumMod val="50000"/>
            </a:schemeClr>
          </a:solidFill>
        </p:spPr>
        <p:txBody>
          <a:bodyPr lIns="1080000" tIns="0" bIns="0" anchor="ctr"/>
          <a:lstStyle>
            <a:lvl1pPr marL="0" indent="0" algn="l">
              <a:buNone/>
              <a:defRPr i="1">
                <a:solidFill>
                  <a:schemeClr val="bg1"/>
                </a:solidFill>
                <a:latin typeface="Times New Roman" panose="02020603050405020304" pitchFamily="18" charset="0"/>
                <a:cs typeface="Times New Roman" panose="02020603050405020304" pitchFamily="18" charset="0"/>
              </a:defRPr>
            </a:lvl1pPr>
          </a:lstStyle>
          <a:p>
            <a:r>
              <a:rPr lang="en-ZA" dirty="0"/>
              <a:t>Insert or Drag and Drop Photo </a:t>
            </a:r>
            <a:br>
              <a:rPr lang="en-ZA" dirty="0"/>
            </a:br>
            <a:r>
              <a:rPr lang="en-ZA" dirty="0"/>
              <a:t>then Send to Back for overlay effect</a:t>
            </a:r>
          </a:p>
        </p:txBody>
      </p:sp>
      <p:sp>
        <p:nvSpPr>
          <p:cNvPr id="24" name="Rectangle 23">
            <a:extLst>
              <a:ext uri="{FF2B5EF4-FFF2-40B4-BE49-F238E27FC236}">
                <a16:creationId xmlns="" xmlns:a16="http://schemas.microsoft.com/office/drawing/2014/main" id="{4EDCBE8D-BCDE-43F2-9C37-386C3705A5C2}"/>
              </a:ext>
            </a:extLst>
          </p:cNvPr>
          <p:cNvSpPr/>
          <p:nvPr userDrawn="1"/>
        </p:nvSpPr>
        <p:spPr>
          <a:xfrm>
            <a:off x="5277678" y="136800"/>
            <a:ext cx="5676382" cy="65846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 xmlns:a16="http://schemas.microsoft.com/office/drawing/2014/main" id="{8AC2952E-380C-48F5-9C93-B1EB0713EF3E}"/>
              </a:ext>
            </a:extLst>
          </p:cNvPr>
          <p:cNvSpPr/>
          <p:nvPr userDrawn="1"/>
        </p:nvSpPr>
        <p:spPr>
          <a:xfrm rot="5400000">
            <a:off x="-3360737" y="3360737"/>
            <a:ext cx="6858000"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 xmlns:a16="http://schemas.microsoft.com/office/drawing/2014/main" id="{C783424E-B9B3-4D58-988A-26DEDF734F4E}"/>
              </a:ext>
            </a:extLst>
          </p:cNvPr>
          <p:cNvSpPr/>
          <p:nvPr userDrawn="1"/>
        </p:nvSpPr>
        <p:spPr>
          <a:xfrm>
            <a:off x="0" y="0"/>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 xmlns:a16="http://schemas.microsoft.com/office/drawing/2014/main" id="{7332BBED-D126-4DCA-9557-B488A96E405F}"/>
              </a:ext>
            </a:extLst>
          </p:cNvPr>
          <p:cNvSpPr/>
          <p:nvPr userDrawn="1"/>
        </p:nvSpPr>
        <p:spPr>
          <a:xfrm>
            <a:off x="0" y="6721475"/>
            <a:ext cx="10954058" cy="136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5573044" y="3674372"/>
            <a:ext cx="5085650" cy="1870007"/>
          </a:xfrm>
        </p:spPr>
        <p:txBody>
          <a:bodyPr anchor="b"/>
          <a:lstStyle>
            <a:lvl1pPr algn="r">
              <a:defRPr sz="4500">
                <a:solidFill>
                  <a:schemeClr val="bg1"/>
                </a:solidFill>
              </a:defRPr>
            </a:lvl1pPr>
          </a:lstStyle>
          <a:p>
            <a:r>
              <a:rPr lang="en-US" dirty="0"/>
              <a:t>Click to edit your presentation title</a:t>
            </a:r>
            <a:endParaRPr lang="en-ZA" dirty="0"/>
          </a:p>
        </p:txBody>
      </p:sp>
      <p:sp>
        <p:nvSpPr>
          <p:cNvPr id="3" name="Subtitle 2">
            <a:extLst>
              <a:ext uri="{FF2B5EF4-FFF2-40B4-BE49-F238E27FC236}">
                <a16:creationId xmlns="" xmlns:a16="http://schemas.microsoft.com/office/drawing/2014/main" id="{C9980B88-3F4A-4688-9ED0-17EF37E62D93}"/>
              </a:ext>
            </a:extLst>
          </p:cNvPr>
          <p:cNvSpPr>
            <a:spLocks noGrp="1"/>
          </p:cNvSpPr>
          <p:nvPr>
            <p:ph type="subTitle" idx="1"/>
          </p:nvPr>
        </p:nvSpPr>
        <p:spPr>
          <a:xfrm>
            <a:off x="5573044" y="5711550"/>
            <a:ext cx="5085650" cy="69166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69788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CD158-3E06-4AC9-B071-1F8DD7716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C9B8FDF-D776-4D00-A23D-A0082864DE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0BCD62D-FDAD-460D-A655-DB8C2FD90432}"/>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5" name="Footer Placeholder 4">
            <a:extLst>
              <a:ext uri="{FF2B5EF4-FFF2-40B4-BE49-F238E27FC236}">
                <a16:creationId xmlns="" xmlns:a16="http://schemas.microsoft.com/office/drawing/2014/main" id="{6BEE7652-09A4-4F54-9394-BA8999616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A09A9EF-6D2D-4AB6-B3B2-01CE75E37BC5}"/>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378170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85A2BF-D034-42A2-B299-90012DD4D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1E85DDE-2B5D-4B48-B72B-3D1F163F75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14B2BED-F8B8-4B75-8990-61CFBE64D3DD}"/>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5" name="Footer Placeholder 4">
            <a:extLst>
              <a:ext uri="{FF2B5EF4-FFF2-40B4-BE49-F238E27FC236}">
                <a16:creationId xmlns="" xmlns:a16="http://schemas.microsoft.com/office/drawing/2014/main" id="{7E8C266E-4272-4967-9F19-1CD724AA8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A392F04-80EE-4293-B824-CFE7BD719A0E}"/>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250918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2228FD-56AD-4128-B7AD-D5D4E9A9F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8E3791B-B07A-4958-AEBA-4CB6DCEF7A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D13A99E-5B7B-4529-B166-1DEEC1C919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7472E83-2D9A-4CFF-9355-08DC0CBB3F75}"/>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6" name="Footer Placeholder 5">
            <a:extLst>
              <a:ext uri="{FF2B5EF4-FFF2-40B4-BE49-F238E27FC236}">
                <a16:creationId xmlns="" xmlns:a16="http://schemas.microsoft.com/office/drawing/2014/main" id="{4ABCB4F2-3FC1-454D-B613-BA5A78F80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6EB03-A50A-4750-8938-B3C0BC20B067}"/>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153164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5AD350-56D9-4F57-94CD-2BB945D75C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94FBC26-48A5-4289-A5DA-A41C3FA35A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1D52D53-E947-47A6-A962-8F54860FCF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CDE7747-A240-4BE0-977C-1126EF341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06C3FA0-BBEC-4C8B-9F7D-03ACF7FEAF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E7CE825-B586-4BD7-B08A-49826DA6735B}"/>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8" name="Footer Placeholder 7">
            <a:extLst>
              <a:ext uri="{FF2B5EF4-FFF2-40B4-BE49-F238E27FC236}">
                <a16:creationId xmlns="" xmlns:a16="http://schemas.microsoft.com/office/drawing/2014/main" id="{E40D9418-0DB4-4A13-9713-1B7CF6F331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209D761-3113-4E3C-9D7B-031003240CDD}"/>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376010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84E662-C8D2-433B-B051-4E0D3D1B7D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3DB72A9-21E3-40D2-8BE2-6C036AD1ED9C}"/>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4" name="Footer Placeholder 3">
            <a:extLst>
              <a:ext uri="{FF2B5EF4-FFF2-40B4-BE49-F238E27FC236}">
                <a16:creationId xmlns="" xmlns:a16="http://schemas.microsoft.com/office/drawing/2014/main" id="{FECFBB05-B513-4613-B8AD-4DF40B6883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921CBED-5E1A-44F7-B2C3-B370C78C4751}"/>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308926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F7A88A9-5509-4C90-9870-9D1B72F58927}"/>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3" name="Footer Placeholder 2">
            <a:extLst>
              <a:ext uri="{FF2B5EF4-FFF2-40B4-BE49-F238E27FC236}">
                <a16:creationId xmlns="" xmlns:a16="http://schemas.microsoft.com/office/drawing/2014/main" id="{99ACE152-B982-4F19-A7B1-9CD53B3D36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08E30EB-81AE-4F70-879F-929DE8AA023E}"/>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246675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92EDD1-E0F3-4B0D-9C92-58CBBCF9A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A7230D0-1768-47B7-BCE1-89127078E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E81381F-5817-4C55-9CB6-8691EDFCD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F4E203D-DBF7-4E1E-8BC4-A6F843486F33}"/>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6" name="Footer Placeholder 5">
            <a:extLst>
              <a:ext uri="{FF2B5EF4-FFF2-40B4-BE49-F238E27FC236}">
                <a16:creationId xmlns="" xmlns:a16="http://schemas.microsoft.com/office/drawing/2014/main" id="{27864E51-34AD-4D8C-87A4-219326A86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FE46717-E43F-4ECC-8CF5-5D4B323E0DB4}"/>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216196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4D862B-02E5-45F0-917F-CB3251C78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837A70C-7F71-4C20-9106-86473CBA12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9B9C913-6AB6-4446-BDCC-124125D4E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2D628EC-D636-40E4-9651-190FCBE26371}"/>
              </a:ext>
            </a:extLst>
          </p:cNvPr>
          <p:cNvSpPr>
            <a:spLocks noGrp="1"/>
          </p:cNvSpPr>
          <p:nvPr>
            <p:ph type="dt" sz="half" idx="10"/>
          </p:nvPr>
        </p:nvSpPr>
        <p:spPr/>
        <p:txBody>
          <a:bodyPr/>
          <a:lstStyle/>
          <a:p>
            <a:fld id="{F30CC0C3-B7C0-4D9C-ADD0-51A466A1D262}" type="datetimeFigureOut">
              <a:rPr lang="en-US" smtClean="0"/>
              <a:t>8/23/2019</a:t>
            </a:fld>
            <a:endParaRPr lang="en-US"/>
          </a:p>
        </p:txBody>
      </p:sp>
      <p:sp>
        <p:nvSpPr>
          <p:cNvPr id="6" name="Footer Placeholder 5">
            <a:extLst>
              <a:ext uri="{FF2B5EF4-FFF2-40B4-BE49-F238E27FC236}">
                <a16:creationId xmlns="" xmlns:a16="http://schemas.microsoft.com/office/drawing/2014/main" id="{7C3AC9AE-E6FC-4339-85F1-4AE459A10E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A6F26E4-7143-4411-B031-80DEA8A793EE}"/>
              </a:ext>
            </a:extLst>
          </p:cNvPr>
          <p:cNvSpPr>
            <a:spLocks noGrp="1"/>
          </p:cNvSpPr>
          <p:nvPr>
            <p:ph type="sldNum" sz="quarter" idx="12"/>
          </p:nvPr>
        </p:nvSpPr>
        <p:spPr/>
        <p:txBody>
          <a:bodyPr/>
          <a:lstStyle/>
          <a:p>
            <a:fld id="{D7C887BA-537B-46FA-8B08-E22F20950F9E}" type="slidenum">
              <a:rPr lang="en-US" smtClean="0"/>
              <a:t>‹#›</a:t>
            </a:fld>
            <a:endParaRPr lang="en-US"/>
          </a:p>
        </p:txBody>
      </p:sp>
    </p:spTree>
    <p:extLst>
      <p:ext uri="{BB962C8B-B14F-4D97-AF65-F5344CB8AC3E}">
        <p14:creationId xmlns:p14="http://schemas.microsoft.com/office/powerpoint/2010/main" val="332676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E12458F-052D-4C79-8FF9-8AF5640FD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E129743-4B1D-4F4B-8C48-AC338B2F5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03F9C08-8F3C-4E09-9AF5-E8BD2B0E8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C0C3-B7C0-4D9C-ADD0-51A466A1D262}" type="datetimeFigureOut">
              <a:rPr lang="en-US" smtClean="0"/>
              <a:t>8/23/2019</a:t>
            </a:fld>
            <a:endParaRPr lang="en-US"/>
          </a:p>
        </p:txBody>
      </p:sp>
      <p:sp>
        <p:nvSpPr>
          <p:cNvPr id="5" name="Footer Placeholder 4">
            <a:extLst>
              <a:ext uri="{FF2B5EF4-FFF2-40B4-BE49-F238E27FC236}">
                <a16:creationId xmlns="" xmlns:a16="http://schemas.microsoft.com/office/drawing/2014/main" id="{827C8BB7-C22E-426D-B43E-238B2132F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9023929-FA36-4DFC-BA6E-11F434225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887BA-537B-46FA-8B08-E22F20950F9E}" type="slidenum">
              <a:rPr lang="en-US" smtClean="0"/>
              <a:t>‹#›</a:t>
            </a:fld>
            <a:endParaRPr lang="en-US"/>
          </a:p>
        </p:txBody>
      </p:sp>
    </p:spTree>
    <p:extLst>
      <p:ext uri="{BB962C8B-B14F-4D97-AF65-F5344CB8AC3E}">
        <p14:creationId xmlns:p14="http://schemas.microsoft.com/office/powerpoint/2010/main" val="2246125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theconversation.com/like-a-cancer-of-the-workplace-bullying-is-a-symptom-of-dysfunction-43831"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http://www.minformo.it/12842/ambiente/giappone-senza-nucleare-la-seconda-volta-fukushima.html"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en.wikipedia.org/wiki/File:Delta_A330.jpg"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wingin-nomansland.blogspot.co.uk/2010/09/whoooooo-goes-there-its-mr-door-owl.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youtube.com/watch?v=nAjlLr-5sy0" TargetMode="External"/><Relationship Id="rId1" Type="http://schemas.openxmlformats.org/officeDocument/2006/relationships/slideLayout" Target="../slideLayouts/slideLayout2.xml"/><Relationship Id="rId4" Type="http://schemas.openxmlformats.org/officeDocument/2006/relationships/hyperlink" Target="http://hiphughes.blogspot.com/2000_03_01_archive.html#8787546929486048089"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l.wikipedia.org/wiki/Ishikawa-diagra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jq52ZjMzqyI" TargetMode="External"/><Relationship Id="rId1" Type="http://schemas.openxmlformats.org/officeDocument/2006/relationships/slideLayout" Target="../slideLayouts/slideLayout2.xml"/><Relationship Id="rId4" Type="http://schemas.openxmlformats.org/officeDocument/2006/relationships/hyperlink" Target="http://www.hcpl.net/category/tags/movi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mrutam-nopen.blogspot.com/2012/07/how-my-school-made-me-what-i-am.html"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nvestiga224.blogspot.com/2016/04/la-investigacion-desde-tiempos-remotos.html"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mrutam-nopen.blogspot.com/2012/07/how-my-school-made-me-what-i-am.html"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descr="Stethescope and arms showing a medical professional taking a patient's blood pressure.  Picture includes blood pressure machine and clipboard.">
            <a:extLst>
              <a:ext uri="{FF2B5EF4-FFF2-40B4-BE49-F238E27FC236}">
                <a16:creationId xmlns="" xmlns:a16="http://schemas.microsoft.com/office/drawing/2014/main" id="{4414D423-B276-4148-A337-5693724BB04E}"/>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r="1779" b="1"/>
          <a:stretch/>
        </p:blipFill>
        <p:spPr>
          <a:xfrm>
            <a:off x="20" y="10"/>
            <a:ext cx="12191980" cy="6857990"/>
          </a:xfrm>
          <a:prstGeom prst="rect">
            <a:avLst/>
          </a:prstGeom>
        </p:spPr>
      </p:pic>
      <p:sp>
        <p:nvSpPr>
          <p:cNvPr id="15"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E52BFEB6-F40E-4219-9AA6-8A27C2E8899B}"/>
              </a:ext>
            </a:extLst>
          </p:cNvPr>
          <p:cNvSpPr>
            <a:spLocks noGrp="1"/>
          </p:cNvSpPr>
          <p:nvPr>
            <p:ph type="ctrTitle"/>
          </p:nvPr>
        </p:nvSpPr>
        <p:spPr bwMode="black">
          <a:xfrm>
            <a:off x="8022021" y="3231931"/>
            <a:ext cx="3852041" cy="1834056"/>
          </a:xfrm>
        </p:spPr>
        <p:txBody>
          <a:bodyPr vert="horz" lIns="91440" tIns="45720" rIns="91440" bIns="45720" rtlCol="0" anchor="b">
            <a:normAutofit/>
          </a:bodyPr>
          <a:lstStyle/>
          <a:p>
            <a:pPr algn="ctr"/>
            <a:r>
              <a:rPr lang="en-US" sz="4000" dirty="0">
                <a:solidFill>
                  <a:schemeClr val="tx1"/>
                </a:solidFill>
              </a:rPr>
              <a:t>QIPS</a:t>
            </a:r>
            <a:br>
              <a:rPr lang="en-US" sz="4000" dirty="0">
                <a:solidFill>
                  <a:schemeClr val="tx1"/>
                </a:solidFill>
              </a:rPr>
            </a:br>
            <a:r>
              <a:rPr lang="en-US" sz="4000" dirty="0">
                <a:solidFill>
                  <a:schemeClr val="tx1"/>
                </a:solidFill>
              </a:rPr>
              <a:t>part 1</a:t>
            </a:r>
          </a:p>
        </p:txBody>
      </p:sp>
      <p:sp>
        <p:nvSpPr>
          <p:cNvPr id="3" name="Subtitle 2">
            <a:extLst>
              <a:ext uri="{FF2B5EF4-FFF2-40B4-BE49-F238E27FC236}">
                <a16:creationId xmlns="" xmlns:a16="http://schemas.microsoft.com/office/drawing/2014/main" id="{74DB1EEC-D590-4C80-ABB7-362BBE1F5A1B}"/>
              </a:ext>
            </a:extLst>
          </p:cNvPr>
          <p:cNvSpPr>
            <a:spLocks noGrp="1"/>
          </p:cNvSpPr>
          <p:nvPr>
            <p:ph type="subTitle" idx="1"/>
          </p:nvPr>
        </p:nvSpPr>
        <p:spPr bwMode="black">
          <a:xfrm>
            <a:off x="7782910" y="5242675"/>
            <a:ext cx="4330262" cy="683284"/>
          </a:xfrm>
        </p:spPr>
        <p:txBody>
          <a:bodyPr vert="horz" lIns="91440" tIns="45720" rIns="91440" bIns="45720" rtlCol="0">
            <a:normAutofit/>
          </a:bodyPr>
          <a:lstStyle/>
          <a:p>
            <a:pPr algn="ctr"/>
            <a:r>
              <a:rPr lang="en-US" sz="1600" dirty="0" smtClean="0">
                <a:solidFill>
                  <a:schemeClr val="tx1"/>
                </a:solidFill>
              </a:rPr>
              <a:t>Research Summer Series</a:t>
            </a:r>
            <a:endParaRPr lang="en-US" sz="1600" dirty="0">
              <a:solidFill>
                <a:schemeClr val="tx1"/>
              </a:solidFill>
            </a:endParaRPr>
          </a:p>
          <a:p>
            <a:pPr algn="ctr"/>
            <a:r>
              <a:rPr lang="en-US" sz="1600" dirty="0" smtClean="0">
                <a:solidFill>
                  <a:schemeClr val="tx1"/>
                </a:solidFill>
              </a:rPr>
              <a:t>Aug 2019</a:t>
            </a:r>
            <a:endParaRPr lang="en-US" sz="1600" dirty="0">
              <a:solidFill>
                <a:schemeClr val="tx1"/>
              </a:solidFill>
            </a:endParaRPr>
          </a:p>
        </p:txBody>
      </p:sp>
      <p:cxnSp>
        <p:nvCxnSpPr>
          <p:cNvPr id="14" name="Straight Connector 13">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23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4572000"/>
            <a:ext cx="7058307" cy="1964266"/>
          </a:xfrm>
          <a:prstGeom prst="rect">
            <a:avLst/>
          </a:prstGeom>
          <a:solidFill>
            <a:srgbClr val="8F7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8FDD0F0-4FD8-4A1B-8B0E-1F750092091C}"/>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Disruptive behaviors</a:t>
            </a:r>
          </a:p>
        </p:txBody>
      </p:sp>
      <p:pic>
        <p:nvPicPr>
          <p:cNvPr id="5" name="Picture 4" descr="A person standing in a room&#10;&#10;Description generated with very high confidence">
            <a:extLst>
              <a:ext uri="{FF2B5EF4-FFF2-40B4-BE49-F238E27FC236}">
                <a16:creationId xmlns="" xmlns:a16="http://schemas.microsoft.com/office/drawing/2014/main" id="{2FD695A8-3BA0-4103-9B70-277C34D24AA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15367" r="1" b="1"/>
          <a:stretch/>
        </p:blipFill>
        <p:spPr>
          <a:xfrm>
            <a:off x="327547" y="321733"/>
            <a:ext cx="7058306" cy="4107392"/>
          </a:xfrm>
          <a:prstGeom prst="rect">
            <a:avLst/>
          </a:prstGeom>
        </p:spPr>
      </p:pic>
      <p:sp>
        <p:nvSpPr>
          <p:cNvPr id="13" name="Rectangle 12">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19B03C95-99D8-4FE2-8E41-727A25309E00}"/>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Verbal  or physical  threats		</a:t>
            </a:r>
          </a:p>
          <a:p>
            <a:r>
              <a:rPr lang="en-US" sz="2000" dirty="0">
                <a:solidFill>
                  <a:srgbClr val="FFFFFF"/>
                </a:solidFill>
              </a:rPr>
              <a:t>Reluctance/refusal  </a:t>
            </a:r>
            <a:r>
              <a:rPr lang="en-US" sz="2000" dirty="0" smtClean="0">
                <a:solidFill>
                  <a:srgbClr val="FFFFFF"/>
                </a:solidFill>
              </a:rPr>
              <a:t>to  answer questions</a:t>
            </a:r>
            <a:r>
              <a:rPr lang="en-US" sz="2000" dirty="0">
                <a:solidFill>
                  <a:srgbClr val="FFFFFF"/>
                </a:solidFill>
              </a:rPr>
              <a:t>,	</a:t>
            </a:r>
          </a:p>
          <a:p>
            <a:r>
              <a:rPr lang="en-US" sz="2000" dirty="0" smtClean="0">
                <a:solidFill>
                  <a:srgbClr val="FFFFFF"/>
                </a:solidFill>
              </a:rPr>
              <a:t>Refusal</a:t>
            </a:r>
            <a:r>
              <a:rPr lang="en-US" sz="2000" dirty="0">
                <a:solidFill>
                  <a:srgbClr val="FFFFFF"/>
                </a:solidFill>
              </a:rPr>
              <a:t> </a:t>
            </a:r>
            <a:r>
              <a:rPr lang="en-US" sz="2000" dirty="0" smtClean="0">
                <a:solidFill>
                  <a:srgbClr val="FFFFFF"/>
                </a:solidFill>
              </a:rPr>
              <a:t>to</a:t>
            </a:r>
            <a:r>
              <a:rPr lang="en-US" sz="2000" dirty="0">
                <a:solidFill>
                  <a:srgbClr val="FFFFFF"/>
                </a:solidFill>
              </a:rPr>
              <a:t> answer </a:t>
            </a:r>
            <a:r>
              <a:rPr lang="en-US" sz="2000" dirty="0" smtClean="0">
                <a:solidFill>
                  <a:srgbClr val="FFFFFF"/>
                </a:solidFill>
              </a:rPr>
              <a:t>pages  </a:t>
            </a:r>
            <a:r>
              <a:rPr lang="en-US" sz="2000" dirty="0">
                <a:solidFill>
                  <a:srgbClr val="FFFFFF"/>
                </a:solidFill>
              </a:rPr>
              <a:t> or   calls	</a:t>
            </a:r>
          </a:p>
          <a:p>
            <a:r>
              <a:rPr lang="en-US" sz="2000" dirty="0">
                <a:solidFill>
                  <a:srgbClr val="FFFFFF"/>
                </a:solidFill>
              </a:rPr>
              <a:t>Impatience </a:t>
            </a:r>
            <a:r>
              <a:rPr lang="en-US" sz="2000" dirty="0" smtClean="0">
                <a:solidFill>
                  <a:srgbClr val="FFFFFF"/>
                </a:solidFill>
              </a:rPr>
              <a:t>with questions</a:t>
            </a:r>
            <a:r>
              <a:rPr lang="en-US" sz="2000" dirty="0">
                <a:solidFill>
                  <a:srgbClr val="FFFFFF"/>
                </a:solidFill>
              </a:rPr>
              <a:t>	</a:t>
            </a:r>
          </a:p>
          <a:p>
            <a:r>
              <a:rPr lang="en-US" sz="2000" dirty="0">
                <a:solidFill>
                  <a:srgbClr val="FFFFFF"/>
                </a:solidFill>
              </a:rPr>
              <a:t>Condescending </a:t>
            </a:r>
            <a:r>
              <a:rPr lang="en-US" sz="2000" dirty="0" smtClean="0">
                <a:solidFill>
                  <a:srgbClr val="FFFFFF"/>
                </a:solidFill>
              </a:rPr>
              <a:t>language </a:t>
            </a:r>
            <a:r>
              <a:rPr lang="en-US" sz="2000" dirty="0">
                <a:solidFill>
                  <a:srgbClr val="FFFFFF"/>
                </a:solidFill>
              </a:rPr>
              <a:t>or  intonation </a:t>
            </a:r>
          </a:p>
        </p:txBody>
      </p:sp>
    </p:spTree>
    <p:extLst>
      <p:ext uri="{BB962C8B-B14F-4D97-AF65-F5344CB8AC3E}">
        <p14:creationId xmlns:p14="http://schemas.microsoft.com/office/powerpoint/2010/main" val="1937094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8843DFC-D6A9-4930-976D-D7245A06DE81}"/>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In </a:t>
            </a:r>
            <a:r>
              <a:rPr lang="en-US" dirty="0" smtClean="0">
                <a:solidFill>
                  <a:srgbClr val="FFFFFF"/>
                </a:solidFill>
              </a:rPr>
              <a:t>in next few minutes</a:t>
            </a:r>
            <a:r>
              <a:rPr lang="en-US" dirty="0">
                <a:solidFill>
                  <a:srgbClr val="FFFFFF"/>
                </a:solidFill>
              </a:rPr>
              <a:t>….</a:t>
            </a:r>
          </a:p>
        </p:txBody>
      </p:sp>
      <p:graphicFrame>
        <p:nvGraphicFramePr>
          <p:cNvPr id="5" name="Content Placeholder 2">
            <a:extLst>
              <a:ext uri="{FF2B5EF4-FFF2-40B4-BE49-F238E27FC236}">
                <a16:creationId xmlns="" xmlns:a16="http://schemas.microsoft.com/office/drawing/2014/main" id="{BD85160F-9640-455A-BD38-6820BDBCE9CE}"/>
              </a:ext>
            </a:extLst>
          </p:cNvPr>
          <p:cNvGraphicFramePr>
            <a:graphicFrameLocks noGrp="1"/>
          </p:cNvGraphicFramePr>
          <p:nvPr>
            <p:ph idx="1"/>
            <p:extLst>
              <p:ext uri="{D42A27DB-BD31-4B8C-83A1-F6EECF244321}">
                <p14:modId xmlns:p14="http://schemas.microsoft.com/office/powerpoint/2010/main" val="308966062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150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61B2A784-4501-42A8-86DF-DB27DE3950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AAF11A2-AB96-49BB-B062-7C4A4398E0C5}"/>
              </a:ext>
            </a:extLst>
          </p:cNvPr>
          <p:cNvSpPr>
            <a:spLocks noGrp="1"/>
          </p:cNvSpPr>
          <p:nvPr>
            <p:ph type="title"/>
          </p:nvPr>
        </p:nvSpPr>
        <p:spPr>
          <a:xfrm>
            <a:off x="6476772" y="1144980"/>
            <a:ext cx="5063458" cy="1560716"/>
          </a:xfrm>
        </p:spPr>
        <p:txBody>
          <a:bodyPr>
            <a:normAutofit fontScale="90000"/>
          </a:bodyPr>
          <a:lstStyle/>
          <a:p>
            <a:r>
              <a:rPr lang="en-US" sz="3400" dirty="0" smtClean="0"/>
              <a:t>Quality Improvement: </a:t>
            </a:r>
            <a:br>
              <a:rPr lang="en-US" sz="3400" dirty="0" smtClean="0"/>
            </a:br>
            <a:r>
              <a:rPr lang="en-US" sz="3400" dirty="0" smtClean="0"/>
              <a:t>Systems </a:t>
            </a:r>
            <a:r>
              <a:rPr lang="en-US" sz="3400" dirty="0"/>
              <a:t>can be made safer by design </a:t>
            </a:r>
            <a:br>
              <a:rPr lang="en-US" sz="3400" dirty="0"/>
            </a:br>
            <a:endParaRPr lang="en-US" sz="3400" dirty="0"/>
          </a:p>
        </p:txBody>
      </p:sp>
      <p:sp>
        <p:nvSpPr>
          <p:cNvPr id="16" name="Rectangle 15">
            <a:extLst>
              <a:ext uri="{FF2B5EF4-FFF2-40B4-BE49-F238E27FC236}">
                <a16:creationId xmlns="" xmlns:a16="http://schemas.microsoft.com/office/drawing/2014/main" id="{8A330AB8-A767-46C8-ABEF-2477854EF6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5498" y="11446"/>
            <a:ext cx="4901184" cy="4021058"/>
          </a:xfrm>
          <a:prstGeom prst="rect">
            <a:avLst/>
          </a:prstGeom>
          <a:solidFill>
            <a:srgbClr val="636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louds in the sky&#10;&#10;Description generated with high confidence">
            <a:extLst>
              <a:ext uri="{FF2B5EF4-FFF2-40B4-BE49-F238E27FC236}">
                <a16:creationId xmlns="" xmlns:a16="http://schemas.microsoft.com/office/drawing/2014/main" id="{4E127797-3B59-4846-A2B1-BA79D7D7C2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15596" r="5615" b="2"/>
          <a:stretch/>
        </p:blipFill>
        <p:spPr>
          <a:xfrm>
            <a:off x="974059" y="180341"/>
            <a:ext cx="4364062" cy="3683268"/>
          </a:xfrm>
          <a:prstGeom prst="rect">
            <a:avLst/>
          </a:prstGeom>
        </p:spPr>
      </p:pic>
      <p:sp>
        <p:nvSpPr>
          <p:cNvPr id="18" name="Rectangle 17">
            <a:extLst>
              <a:ext uri="{FF2B5EF4-FFF2-40B4-BE49-F238E27FC236}">
                <a16:creationId xmlns="" xmlns:a16="http://schemas.microsoft.com/office/drawing/2014/main" id="{88E62604-C40E-4D56-9D66-FD94B0CA40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5498" y="4241249"/>
            <a:ext cx="4901184" cy="2616751"/>
          </a:xfrm>
          <a:prstGeom prst="rect">
            <a:avLst/>
          </a:prstGeom>
          <a:solidFill>
            <a:srgbClr val="636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passenger jet flying through a blue sky&#10;&#10;Description generated with very high confidence">
            <a:extLst>
              <a:ext uri="{FF2B5EF4-FFF2-40B4-BE49-F238E27FC236}">
                <a16:creationId xmlns="" xmlns:a16="http://schemas.microsoft.com/office/drawing/2014/main" id="{09A59D70-4F1F-41CB-83D7-09C75EED72E3}"/>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t="14106" b="5293"/>
          <a:stretch/>
        </p:blipFill>
        <p:spPr>
          <a:xfrm>
            <a:off x="870090" y="4407408"/>
            <a:ext cx="4572000" cy="2450592"/>
          </a:xfrm>
          <a:prstGeom prst="rect">
            <a:avLst/>
          </a:prstGeom>
        </p:spPr>
      </p:pic>
      <p:sp>
        <p:nvSpPr>
          <p:cNvPr id="3" name="Content Placeholder 2">
            <a:extLst>
              <a:ext uri="{FF2B5EF4-FFF2-40B4-BE49-F238E27FC236}">
                <a16:creationId xmlns="" xmlns:a16="http://schemas.microsoft.com/office/drawing/2014/main" id="{C1EFAC67-7847-4D0A-8FBB-704F5193E3CC}"/>
              </a:ext>
            </a:extLst>
          </p:cNvPr>
          <p:cNvSpPr>
            <a:spLocks noGrp="1"/>
          </p:cNvSpPr>
          <p:nvPr>
            <p:ph idx="1"/>
          </p:nvPr>
        </p:nvSpPr>
        <p:spPr>
          <a:xfrm>
            <a:off x="6476772" y="2978639"/>
            <a:ext cx="5063457" cy="2729196"/>
          </a:xfrm>
        </p:spPr>
        <p:txBody>
          <a:bodyPr>
            <a:normAutofit/>
          </a:bodyPr>
          <a:lstStyle/>
          <a:p>
            <a:r>
              <a:rPr lang="en-US" sz="2400"/>
              <a:t>Research and experience outside of health care have shown us that complex systems can be made safer by design [Nolan 2000, Reason 2000] </a:t>
            </a:r>
          </a:p>
          <a:p>
            <a:endParaRPr lang="en-US" sz="2400"/>
          </a:p>
        </p:txBody>
      </p:sp>
    </p:spTree>
    <p:extLst>
      <p:ext uri="{BB962C8B-B14F-4D97-AF65-F5344CB8AC3E}">
        <p14:creationId xmlns:p14="http://schemas.microsoft.com/office/powerpoint/2010/main" val="2643446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DCB11CAA-21A7-40AA-8C92-B0CEB584F44B}"/>
              </a:ext>
            </a:extLst>
          </p:cNvPr>
          <p:cNvSpPr>
            <a:spLocks noGrp="1"/>
          </p:cNvSpPr>
          <p:nvPr>
            <p:ph type="title"/>
          </p:nvPr>
        </p:nvSpPr>
        <p:spPr>
          <a:xfrm>
            <a:off x="863029" y="1012004"/>
            <a:ext cx="3416158" cy="4795408"/>
          </a:xfrm>
        </p:spPr>
        <p:txBody>
          <a:bodyPr>
            <a:normAutofit/>
          </a:bodyPr>
          <a:lstStyle/>
          <a:p>
            <a:r>
              <a:rPr lang="en-US">
                <a:solidFill>
                  <a:srgbClr val="FFFFFF"/>
                </a:solidFill>
              </a:rPr>
              <a:t>Definitions</a:t>
            </a:r>
          </a:p>
        </p:txBody>
      </p:sp>
      <p:graphicFrame>
        <p:nvGraphicFramePr>
          <p:cNvPr id="5" name="Content Placeholder 2">
            <a:extLst>
              <a:ext uri="{FF2B5EF4-FFF2-40B4-BE49-F238E27FC236}">
                <a16:creationId xmlns="" xmlns:a16="http://schemas.microsoft.com/office/drawing/2014/main" id="{2EDCB44C-8C67-48BA-8F59-869B72C546B6}"/>
              </a:ext>
            </a:extLst>
          </p:cNvPr>
          <p:cNvGraphicFramePr>
            <a:graphicFrameLocks noGrp="1"/>
          </p:cNvGraphicFramePr>
          <p:nvPr>
            <p:ph idx="1"/>
            <p:extLst>
              <p:ext uri="{D42A27DB-BD31-4B8C-83A1-F6EECF244321}">
                <p14:modId xmlns:p14="http://schemas.microsoft.com/office/powerpoint/2010/main" val="226123747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032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85FFF1-C0B1-45F1-80EB-8E3D782726AC}"/>
              </a:ext>
            </a:extLst>
          </p:cNvPr>
          <p:cNvSpPr>
            <a:spLocks noGrp="1"/>
          </p:cNvSpPr>
          <p:nvPr>
            <p:ph type="title"/>
          </p:nvPr>
        </p:nvSpPr>
        <p:spPr/>
        <p:txBody>
          <a:bodyPr/>
          <a:lstStyle/>
          <a:p>
            <a:r>
              <a:rPr lang="en-US" dirty="0"/>
              <a:t>Root cause </a:t>
            </a:r>
            <a:r>
              <a:rPr lang="en-US" dirty="0" smtClean="0"/>
              <a:t>analysis (RCA)</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107AA4E1-E59F-48B8-A944-7807EFBBCE9C}"/>
              </a:ext>
            </a:extLst>
          </p:cNvPr>
          <p:cNvSpPr>
            <a:spLocks noGrp="1"/>
          </p:cNvSpPr>
          <p:nvPr>
            <p:ph idx="1"/>
          </p:nvPr>
        </p:nvSpPr>
        <p:spPr/>
        <p:txBody>
          <a:bodyPr>
            <a:normAutofit/>
          </a:bodyPr>
          <a:lstStyle/>
          <a:p>
            <a:r>
              <a:rPr lang="en-US" dirty="0"/>
              <a:t>a systematic review of an event to determine the fundamental deficiencies (contributing factors) that lead to the incident or near miss  </a:t>
            </a:r>
          </a:p>
          <a:p>
            <a:r>
              <a:rPr lang="en-US" dirty="0"/>
              <a:t>The term “root cause analysis”  is misleading</a:t>
            </a:r>
          </a:p>
          <a:p>
            <a:pPr lvl="1"/>
            <a:r>
              <a:rPr lang="en-US" dirty="0"/>
              <a:t>Implies that one “root cause” is responsible for adverse events </a:t>
            </a:r>
          </a:p>
          <a:p>
            <a:pPr lvl="1"/>
            <a:r>
              <a:rPr lang="en-US" dirty="0"/>
              <a:t>There are almost always multiple contributing factors, no one of which alone is the root cause </a:t>
            </a:r>
          </a:p>
          <a:p>
            <a:pPr lvl="1"/>
            <a:r>
              <a:rPr lang="en-US" dirty="0"/>
              <a:t>“Contributing factors analysis” or “systems analysis” might be better terms </a:t>
            </a:r>
          </a:p>
          <a:p>
            <a:pPr marL="0" indent="0">
              <a:buNone/>
            </a:pPr>
            <a:endParaRPr lang="en-US" dirty="0"/>
          </a:p>
        </p:txBody>
      </p:sp>
    </p:spTree>
    <p:extLst>
      <p:ext uri="{BB962C8B-B14F-4D97-AF65-F5344CB8AC3E}">
        <p14:creationId xmlns:p14="http://schemas.microsoft.com/office/powerpoint/2010/main" val="2060753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71AFDF-6898-49E2-A3E6-EC43F715CB52}"/>
              </a:ext>
            </a:extLst>
          </p:cNvPr>
          <p:cNvSpPr>
            <a:spLocks noGrp="1"/>
          </p:cNvSpPr>
          <p:nvPr>
            <p:ph type="title"/>
          </p:nvPr>
        </p:nvSpPr>
        <p:spPr/>
        <p:txBody>
          <a:bodyPr/>
          <a:lstStyle/>
          <a:p>
            <a:r>
              <a:rPr lang="en-US" dirty="0"/>
              <a:t>RCA should be both  Systematic and Comprehensive</a:t>
            </a:r>
          </a:p>
        </p:txBody>
      </p:sp>
      <p:sp>
        <p:nvSpPr>
          <p:cNvPr id="3" name="Content Placeholder 2">
            <a:extLst>
              <a:ext uri="{FF2B5EF4-FFF2-40B4-BE49-F238E27FC236}">
                <a16:creationId xmlns="" xmlns:a16="http://schemas.microsoft.com/office/drawing/2014/main" id="{2F70AB20-A07F-4689-BB94-80D0EBE50011}"/>
              </a:ext>
            </a:extLst>
          </p:cNvPr>
          <p:cNvSpPr>
            <a:spLocks noGrp="1"/>
          </p:cNvSpPr>
          <p:nvPr>
            <p:ph idx="1"/>
          </p:nvPr>
        </p:nvSpPr>
        <p:spPr/>
        <p:txBody>
          <a:bodyPr/>
          <a:lstStyle/>
          <a:p>
            <a:r>
              <a:rPr lang="en-US" dirty="0"/>
              <a:t>Focus should be broader/deeper than obvious or proximate causes</a:t>
            </a:r>
          </a:p>
          <a:p>
            <a:pPr lvl="1"/>
            <a:r>
              <a:rPr lang="en-US" dirty="0"/>
              <a:t>Example:  natural inclination to stop an investigation of a medication error after discovering that one nurse did not read a medication label carefully </a:t>
            </a:r>
          </a:p>
          <a:p>
            <a:endParaRPr lang="en-US" dirty="0"/>
          </a:p>
          <a:p>
            <a:r>
              <a:rPr lang="en-US" dirty="0"/>
              <a:t>RCA process forces one to examine all levels of an organization—not just a single </a:t>
            </a:r>
            <a:r>
              <a:rPr lang="en-US" dirty="0" smtClean="0"/>
              <a:t>health care provider’s </a:t>
            </a:r>
            <a:r>
              <a:rPr lang="en-US" dirty="0"/>
              <a:t>behavior</a:t>
            </a:r>
          </a:p>
          <a:p>
            <a:pPr lvl="1"/>
            <a:r>
              <a:rPr lang="en-US" dirty="0"/>
              <a:t>Scrutinize important factors such as management decisions, staffing policies, equipment design, etc. </a:t>
            </a:r>
          </a:p>
        </p:txBody>
      </p:sp>
    </p:spTree>
    <p:extLst>
      <p:ext uri="{BB962C8B-B14F-4D97-AF65-F5344CB8AC3E}">
        <p14:creationId xmlns:p14="http://schemas.microsoft.com/office/powerpoint/2010/main" val="964093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694817-DE40-49E6-96F3-906F7FF1A9E8}"/>
              </a:ext>
            </a:extLst>
          </p:cNvPr>
          <p:cNvSpPr>
            <a:spLocks noGrp="1"/>
          </p:cNvSpPr>
          <p:nvPr>
            <p:ph type="title"/>
          </p:nvPr>
        </p:nvSpPr>
        <p:spPr>
          <a:xfrm>
            <a:off x="655320" y="365125"/>
            <a:ext cx="5120114" cy="1692794"/>
          </a:xfrm>
        </p:spPr>
        <p:txBody>
          <a:bodyPr>
            <a:normAutofit/>
          </a:bodyPr>
          <a:lstStyle/>
          <a:p>
            <a:r>
              <a:rPr lang="en-US" dirty="0"/>
              <a:t>Case </a:t>
            </a:r>
            <a:r>
              <a:rPr lang="en-US" dirty="0" smtClean="0"/>
              <a:t>Example: Johnnie</a:t>
            </a:r>
            <a:endParaRPr lang="en-US" dirty="0"/>
          </a:p>
        </p:txBody>
      </p:sp>
      <p:cxnSp>
        <p:nvCxnSpPr>
          <p:cNvPr id="11" name="Straight Arrow Connector 1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7BD83E7-0F64-4BB5-8BF6-27B3D7605A48}"/>
              </a:ext>
            </a:extLst>
          </p:cNvPr>
          <p:cNvSpPr>
            <a:spLocks noGrp="1"/>
          </p:cNvSpPr>
          <p:nvPr>
            <p:ph idx="1"/>
          </p:nvPr>
        </p:nvSpPr>
        <p:spPr>
          <a:xfrm>
            <a:off x="655321" y="2575034"/>
            <a:ext cx="5120113" cy="3462228"/>
          </a:xfrm>
        </p:spPr>
        <p:txBody>
          <a:bodyPr>
            <a:normAutofit/>
          </a:bodyPr>
          <a:lstStyle/>
          <a:p>
            <a:r>
              <a:rPr lang="en-US" sz="1800" dirty="0"/>
              <a:t>A 5 year old boy undergoes a planned nephrectomy for Wilms Tumor</a:t>
            </a:r>
          </a:p>
          <a:p>
            <a:r>
              <a:rPr lang="en-US" sz="1800" dirty="0"/>
              <a:t>Intraoperative Course is uncomplicated </a:t>
            </a:r>
          </a:p>
          <a:p>
            <a:r>
              <a:rPr lang="en-US" sz="1800" dirty="0"/>
              <a:t>Patient awakens in the Post Anesthesia Care Unit and mother asks nurses why his left side is bandaged when he was supposed to have undergone right nephrectomy</a:t>
            </a:r>
          </a:p>
        </p:txBody>
      </p:sp>
      <p:pic>
        <p:nvPicPr>
          <p:cNvPr id="5" name="Picture 4" descr="A person lying on a bed&#10;&#10;Description generated with very high confidence">
            <a:extLst>
              <a:ext uri="{FF2B5EF4-FFF2-40B4-BE49-F238E27FC236}">
                <a16:creationId xmlns="" xmlns:a16="http://schemas.microsoft.com/office/drawing/2014/main" id="{558640B3-0459-4763-A8F8-76D85972DB4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5902" r="32650"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24399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4B78CCC-B507-4415-BF48-C08AB50FD657}"/>
              </a:ext>
            </a:extLst>
          </p:cNvPr>
          <p:cNvSpPr>
            <a:spLocks noGrp="1"/>
          </p:cNvSpPr>
          <p:nvPr>
            <p:ph type="title"/>
          </p:nvPr>
        </p:nvSpPr>
        <p:spPr>
          <a:xfrm>
            <a:off x="838200" y="963877"/>
            <a:ext cx="3494362" cy="4930246"/>
          </a:xfrm>
        </p:spPr>
        <p:txBody>
          <a:bodyPr>
            <a:normAutofit/>
          </a:bodyPr>
          <a:lstStyle/>
          <a:p>
            <a:pPr algn="r"/>
            <a:r>
              <a:rPr lang="en-US" dirty="0" smtClean="0">
                <a:solidFill>
                  <a:schemeClr val="accent1"/>
                </a:solidFill>
              </a:rPr>
              <a:t>What is your first reaction?</a:t>
            </a:r>
            <a:endParaRPr lang="en-US" dirty="0">
              <a:solidFill>
                <a:schemeClr val="accent1"/>
              </a:solidFill>
            </a:endParaRP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B7E34B6F-8195-47E7-B609-E150DD08DA9E}"/>
              </a:ext>
            </a:extLst>
          </p:cNvPr>
          <p:cNvSpPr>
            <a:spLocks noGrp="1"/>
          </p:cNvSpPr>
          <p:nvPr>
            <p:ph idx="1"/>
          </p:nvPr>
        </p:nvSpPr>
        <p:spPr>
          <a:xfrm>
            <a:off x="4976031" y="963877"/>
            <a:ext cx="6377769" cy="4930246"/>
          </a:xfrm>
        </p:spPr>
        <p:txBody>
          <a:bodyPr anchor="ctr">
            <a:normAutofit/>
          </a:bodyPr>
          <a:lstStyle/>
          <a:p>
            <a:r>
              <a:rPr lang="en-US" sz="2400" dirty="0"/>
              <a:t>Consider 2 alternatives </a:t>
            </a:r>
          </a:p>
          <a:p>
            <a:pPr lvl="1"/>
            <a:r>
              <a:rPr lang="en-US" dirty="0" smtClean="0"/>
              <a:t>Is there someone to blame?</a:t>
            </a:r>
            <a:endParaRPr lang="en-US" dirty="0"/>
          </a:p>
          <a:p>
            <a:pPr lvl="1"/>
            <a:r>
              <a:rPr lang="en-US" dirty="0" smtClean="0"/>
              <a:t>Can we approach this with non-punitive learning?</a:t>
            </a:r>
            <a:endParaRPr lang="en-US" dirty="0"/>
          </a:p>
        </p:txBody>
      </p:sp>
    </p:spTree>
    <p:extLst>
      <p:ext uri="{BB962C8B-B14F-4D97-AF65-F5344CB8AC3E}">
        <p14:creationId xmlns:p14="http://schemas.microsoft.com/office/powerpoint/2010/main" val="1738553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 xmlns:a16="http://schemas.microsoft.com/office/drawing/2014/main" id="{F55FFF17-D3D5-4F58-BA56-54EA901CE0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91376330-7380-4D3C-B486-B3F41EB730CF}"/>
              </a:ext>
            </a:extLst>
          </p:cNvPr>
          <p:cNvSpPr>
            <a:spLocks noGrp="1"/>
          </p:cNvSpPr>
          <p:nvPr>
            <p:ph type="title"/>
          </p:nvPr>
        </p:nvSpPr>
        <p:spPr>
          <a:xfrm>
            <a:off x="804673" y="1409700"/>
            <a:ext cx="4152900" cy="2809875"/>
          </a:xfrm>
        </p:spPr>
        <p:txBody>
          <a:bodyPr vert="horz" lIns="91440" tIns="45720" rIns="91440" bIns="45720" rtlCol="0" anchor="b">
            <a:normAutofit/>
          </a:bodyPr>
          <a:lstStyle/>
          <a:p>
            <a:r>
              <a:rPr lang="en-US" sz="5400" kern="1200">
                <a:solidFill>
                  <a:schemeClr val="bg1">
                    <a:lumMod val="85000"/>
                    <a:lumOff val="15000"/>
                  </a:schemeClr>
                </a:solidFill>
                <a:latin typeface="+mj-lt"/>
                <a:ea typeface="+mj-ea"/>
                <a:cs typeface="+mj-cs"/>
              </a:rPr>
              <a:t>Root Cause Analysis video</a:t>
            </a:r>
          </a:p>
        </p:txBody>
      </p:sp>
      <p:sp>
        <p:nvSpPr>
          <p:cNvPr id="3" name="Content Placeholder 2">
            <a:extLst>
              <a:ext uri="{FF2B5EF4-FFF2-40B4-BE49-F238E27FC236}">
                <a16:creationId xmlns="" xmlns:a16="http://schemas.microsoft.com/office/drawing/2014/main" id="{7EE753AE-DFE7-4147-A6B9-CF18B768FFD4}"/>
              </a:ext>
            </a:extLst>
          </p:cNvPr>
          <p:cNvSpPr>
            <a:spLocks noGrp="1"/>
          </p:cNvSpPr>
          <p:nvPr>
            <p:ph idx="1"/>
          </p:nvPr>
        </p:nvSpPr>
        <p:spPr>
          <a:xfrm>
            <a:off x="804672" y="4219575"/>
            <a:ext cx="3348228" cy="928494"/>
          </a:xfrm>
        </p:spPr>
        <p:txBody>
          <a:bodyPr vert="horz" lIns="91440" tIns="45720" rIns="91440" bIns="45720" rtlCol="0" anchor="t">
            <a:normAutofit/>
          </a:bodyPr>
          <a:lstStyle/>
          <a:p>
            <a:pPr marL="0" indent="0">
              <a:buNone/>
            </a:pPr>
            <a:r>
              <a:rPr lang="en-US" sz="2000" kern="1200">
                <a:solidFill>
                  <a:schemeClr val="bg1">
                    <a:lumMod val="85000"/>
                    <a:lumOff val="15000"/>
                  </a:schemeClr>
                </a:solidFill>
                <a:latin typeface="+mn-lt"/>
                <a:ea typeface="+mn-ea"/>
                <a:cs typeface="+mn-cs"/>
                <a:hlinkClick r:id="rId2"/>
              </a:rPr>
              <a:t>https://www.youtube.com/watch?v=nAjlLr-5sy0</a:t>
            </a:r>
            <a:endParaRPr lang="en-US" sz="2000" kern="1200">
              <a:solidFill>
                <a:schemeClr val="bg1">
                  <a:lumMod val="85000"/>
                  <a:lumOff val="15000"/>
                </a:schemeClr>
              </a:solidFill>
              <a:latin typeface="+mn-lt"/>
              <a:ea typeface="+mn-ea"/>
              <a:cs typeface="+mn-cs"/>
            </a:endParaRPr>
          </a:p>
        </p:txBody>
      </p:sp>
      <p:pic>
        <p:nvPicPr>
          <p:cNvPr id="5" name="Picture 4">
            <a:extLst>
              <a:ext uri="{FF2B5EF4-FFF2-40B4-BE49-F238E27FC236}">
                <a16:creationId xmlns="" xmlns:a16="http://schemas.microsoft.com/office/drawing/2014/main" id="{89F80E6E-6290-49BE-8EAF-A3285A3484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828827" y="1717706"/>
            <a:ext cx="4448774" cy="3670238"/>
          </a:xfrm>
          <a:prstGeom prst="rect">
            <a:avLst/>
          </a:prstGeom>
        </p:spPr>
      </p:pic>
    </p:spTree>
    <p:extLst>
      <p:ext uri="{BB962C8B-B14F-4D97-AF65-F5344CB8AC3E}">
        <p14:creationId xmlns:p14="http://schemas.microsoft.com/office/powerpoint/2010/main" val="27268668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564177C7-E45B-4EB6-A2E5-747F466E70D5}"/>
              </a:ext>
            </a:extLst>
          </p:cNvPr>
          <p:cNvSpPr>
            <a:spLocks noGrp="1"/>
          </p:cNvSpPr>
          <p:nvPr>
            <p:ph type="title"/>
          </p:nvPr>
        </p:nvSpPr>
        <p:spPr>
          <a:xfrm>
            <a:off x="863029" y="1012004"/>
            <a:ext cx="3416158" cy="4795408"/>
          </a:xfrm>
        </p:spPr>
        <p:txBody>
          <a:bodyPr>
            <a:normAutofit/>
          </a:bodyPr>
          <a:lstStyle/>
          <a:p>
            <a:r>
              <a:rPr lang="en-US">
                <a:solidFill>
                  <a:srgbClr val="FFFFFF"/>
                </a:solidFill>
              </a:rPr>
              <a:t>The Root Cause Analysis</a:t>
            </a:r>
          </a:p>
        </p:txBody>
      </p:sp>
      <p:graphicFrame>
        <p:nvGraphicFramePr>
          <p:cNvPr id="5" name="Content Placeholder 2">
            <a:extLst>
              <a:ext uri="{FF2B5EF4-FFF2-40B4-BE49-F238E27FC236}">
                <a16:creationId xmlns="" xmlns:a16="http://schemas.microsoft.com/office/drawing/2014/main" id="{B6DD63E7-B157-4A69-A547-07C6A5022BB9}"/>
              </a:ext>
            </a:extLst>
          </p:cNvPr>
          <p:cNvGraphicFramePr>
            <a:graphicFrameLocks noGrp="1"/>
          </p:cNvGraphicFramePr>
          <p:nvPr>
            <p:ph idx="1"/>
            <p:extLst>
              <p:ext uri="{D42A27DB-BD31-4B8C-83A1-F6EECF244321}">
                <p14:modId xmlns:p14="http://schemas.microsoft.com/office/powerpoint/2010/main" val="66948343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3449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 xmlns:a16="http://schemas.microsoft.com/office/drawing/2014/main" id="{0A96DD28-628D-416F-ABBF-9F5416B096D3}"/>
              </a:ext>
            </a:extLst>
          </p:cNvPr>
          <p:cNvSpPr>
            <a:spLocks noGrp="1"/>
          </p:cNvSpPr>
          <p:nvPr>
            <p:ph type="title"/>
          </p:nvPr>
        </p:nvSpPr>
        <p:spPr>
          <a:xfrm>
            <a:off x="6094105" y="802955"/>
            <a:ext cx="4977976" cy="1454051"/>
          </a:xfrm>
        </p:spPr>
        <p:txBody>
          <a:bodyPr>
            <a:normAutofit/>
          </a:bodyPr>
          <a:lstStyle/>
          <a:p>
            <a:r>
              <a:rPr lang="en-US">
                <a:solidFill>
                  <a:srgbClr val="000000"/>
                </a:solidFill>
              </a:rPr>
              <a:t>outline</a:t>
            </a:r>
          </a:p>
        </p:txBody>
      </p:sp>
      <p:sp>
        <p:nvSpPr>
          <p:cNvPr id="16" name="Freeform 62">
            <a:extLst>
              <a:ext uri="{FF2B5EF4-FFF2-40B4-BE49-F238E27FC236}">
                <a16:creationId xmlns=""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Teacher">
            <a:extLst>
              <a:ext uri="{FF2B5EF4-FFF2-40B4-BE49-F238E27FC236}">
                <a16:creationId xmlns="" xmlns:a16="http://schemas.microsoft.com/office/drawing/2014/main" id="{223BF8D1-EAA5-47C5-93DE-AB8DE76284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50254" y="1629089"/>
            <a:ext cx="3620021" cy="3620021"/>
          </a:xfrm>
          <a:prstGeom prst="rect">
            <a:avLst/>
          </a:prstGeom>
        </p:spPr>
      </p:pic>
      <p:sp>
        <p:nvSpPr>
          <p:cNvPr id="5" name="Content Placeholder 4">
            <a:extLst>
              <a:ext uri="{FF2B5EF4-FFF2-40B4-BE49-F238E27FC236}">
                <a16:creationId xmlns="" xmlns:a16="http://schemas.microsoft.com/office/drawing/2014/main" id="{6D4B340E-1424-4BDC-8BD8-768C5421C67C}"/>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Introduction to QIPS</a:t>
            </a:r>
          </a:p>
          <a:p>
            <a:r>
              <a:rPr lang="en-US" sz="2000" dirty="0">
                <a:solidFill>
                  <a:srgbClr val="000000"/>
                </a:solidFill>
              </a:rPr>
              <a:t>Basics of safety culture</a:t>
            </a:r>
          </a:p>
          <a:p>
            <a:r>
              <a:rPr lang="en-US" sz="2000" dirty="0">
                <a:solidFill>
                  <a:srgbClr val="000000"/>
                </a:solidFill>
              </a:rPr>
              <a:t>Root cause analysis</a:t>
            </a:r>
          </a:p>
          <a:p>
            <a:pPr lvl="1"/>
            <a:r>
              <a:rPr lang="en-US" sz="2000" dirty="0">
                <a:solidFill>
                  <a:srgbClr val="000000"/>
                </a:solidFill>
              </a:rPr>
              <a:t>Systems versus </a:t>
            </a:r>
            <a:r>
              <a:rPr lang="en-US" sz="2000" dirty="0" smtClean="0">
                <a:solidFill>
                  <a:srgbClr val="000000"/>
                </a:solidFill>
              </a:rPr>
              <a:t>Individual</a:t>
            </a:r>
          </a:p>
          <a:p>
            <a:r>
              <a:rPr lang="en-US" sz="2000" dirty="0" smtClean="0">
                <a:solidFill>
                  <a:srgbClr val="000000"/>
                </a:solidFill>
              </a:rPr>
              <a:t>Case study </a:t>
            </a:r>
            <a:endParaRPr lang="en-US" sz="2000" dirty="0" smtClean="0">
              <a:solidFill>
                <a:srgbClr val="000000"/>
              </a:solidFill>
            </a:endParaRPr>
          </a:p>
          <a:p>
            <a:r>
              <a:rPr lang="en-US" sz="2000" dirty="0" smtClean="0">
                <a:solidFill>
                  <a:srgbClr val="000000"/>
                </a:solidFill>
              </a:rPr>
              <a:t>Summary</a:t>
            </a:r>
            <a:endParaRPr lang="en-US" sz="2000" dirty="0">
              <a:solidFill>
                <a:srgbClr val="000000"/>
              </a:solidFill>
            </a:endParaRPr>
          </a:p>
          <a:p>
            <a:pPr marL="914400" lvl="2" indent="0">
              <a:buNone/>
            </a:pPr>
            <a:endParaRPr lang="en-US" dirty="0">
              <a:solidFill>
                <a:srgbClr val="000000"/>
              </a:solidFill>
            </a:endParaRPr>
          </a:p>
        </p:txBody>
      </p:sp>
    </p:spTree>
    <p:extLst>
      <p:ext uri="{BB962C8B-B14F-4D97-AF65-F5344CB8AC3E}">
        <p14:creationId xmlns:p14="http://schemas.microsoft.com/office/powerpoint/2010/main" val="1716929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AE1C1E9-E687-42A9-86B7-801FEDA71B7A}"/>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Systematic Why Why Why???</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4B0A22B-8E33-4FAF-861B-D31257DC4C90}"/>
              </a:ext>
            </a:extLst>
          </p:cNvPr>
          <p:cNvSpPr>
            <a:spLocks noGrp="1"/>
          </p:cNvSpPr>
          <p:nvPr>
            <p:ph idx="1"/>
          </p:nvPr>
        </p:nvSpPr>
        <p:spPr>
          <a:xfrm>
            <a:off x="4976031" y="963877"/>
            <a:ext cx="6377769" cy="4930246"/>
          </a:xfrm>
        </p:spPr>
        <p:txBody>
          <a:bodyPr anchor="ctr">
            <a:normAutofit/>
          </a:bodyPr>
          <a:lstStyle/>
          <a:p>
            <a:r>
              <a:rPr lang="en-US" sz="2000" dirty="0"/>
              <a:t>Ask a series of “WHY” questions: </a:t>
            </a:r>
          </a:p>
          <a:p>
            <a:pPr lvl="1"/>
            <a:r>
              <a:rPr lang="en-US" sz="2000" dirty="0"/>
              <a:t>WHY did the nurse </a:t>
            </a:r>
            <a:r>
              <a:rPr lang="en-US" sz="2000" dirty="0" smtClean="0"/>
              <a:t>do….?</a:t>
            </a:r>
          </a:p>
          <a:p>
            <a:pPr lvl="1"/>
            <a:r>
              <a:rPr lang="en-US" sz="2000" dirty="0" smtClean="0"/>
              <a:t> WHY </a:t>
            </a:r>
            <a:r>
              <a:rPr lang="en-US" sz="2000" dirty="0"/>
              <a:t>did the surgeon </a:t>
            </a:r>
            <a:r>
              <a:rPr lang="en-US" sz="2000" dirty="0" smtClean="0"/>
              <a:t>use….? </a:t>
            </a:r>
            <a:endParaRPr lang="en-US" sz="2000" dirty="0"/>
          </a:p>
          <a:p>
            <a:pPr lvl="1"/>
            <a:r>
              <a:rPr lang="en-US" sz="2000" dirty="0"/>
              <a:t>WHY did the nurse ask </a:t>
            </a:r>
            <a:r>
              <a:rPr lang="en-US" sz="2000" dirty="0" smtClean="0"/>
              <a:t>for ? </a:t>
            </a:r>
            <a:endParaRPr lang="en-US" sz="2000" dirty="0"/>
          </a:p>
          <a:p>
            <a:pPr lvl="1"/>
            <a:r>
              <a:rPr lang="en-US" sz="2000" dirty="0"/>
              <a:t>WHY did the </a:t>
            </a:r>
            <a:r>
              <a:rPr lang="en-US" sz="2000" dirty="0" smtClean="0"/>
              <a:t>trainee…..? </a:t>
            </a:r>
          </a:p>
          <a:p>
            <a:pPr lvl="1"/>
            <a:endParaRPr lang="en-US" sz="2000" dirty="0"/>
          </a:p>
          <a:p>
            <a:r>
              <a:rPr lang="en-US" sz="2000" dirty="0" smtClean="0"/>
              <a:t>Counter </a:t>
            </a:r>
            <a:r>
              <a:rPr lang="en-US" sz="2000" dirty="0"/>
              <a:t>the tendency to focus on the obvious causes proximate to the adverse event  </a:t>
            </a:r>
            <a:r>
              <a:rPr lang="en-US" dirty="0"/>
              <a:t> </a:t>
            </a:r>
          </a:p>
          <a:p>
            <a:r>
              <a:rPr lang="en-US" sz="2000" dirty="0"/>
              <a:t>Gather information from a variety of sources   </a:t>
            </a:r>
          </a:p>
          <a:p>
            <a:r>
              <a:rPr lang="en-US" sz="2000" dirty="0"/>
              <a:t>Address factors at all levels of an organization</a:t>
            </a:r>
          </a:p>
          <a:p>
            <a:r>
              <a:rPr lang="en-US" sz="2000" dirty="0"/>
              <a:t>Ensure that broader (and often more important) systemic factors receive adequate scrutiny </a:t>
            </a:r>
          </a:p>
          <a:p>
            <a:r>
              <a:rPr lang="en-US" sz="2000" dirty="0"/>
              <a:t>Draw a </a:t>
            </a:r>
            <a:r>
              <a:rPr lang="en-US" sz="2000" dirty="0" smtClean="0"/>
              <a:t>RCA causal map and/or fishbone </a:t>
            </a:r>
            <a:r>
              <a:rPr lang="en-US" sz="2000" dirty="0"/>
              <a:t>map</a:t>
            </a:r>
          </a:p>
        </p:txBody>
      </p:sp>
    </p:spTree>
    <p:extLst>
      <p:ext uri="{BB962C8B-B14F-4D97-AF65-F5344CB8AC3E}">
        <p14:creationId xmlns:p14="http://schemas.microsoft.com/office/powerpoint/2010/main" val="2852232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A6807CC-6B95-4922-B9FA-A6668C15A4F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RCA Causal Map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829" y="1044587"/>
            <a:ext cx="7906862" cy="476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673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 xmlns:a16="http://schemas.microsoft.com/office/drawing/2014/main" id="{253CC04B-C3D9-49FC-A571-25BBF29AF87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Root Cause Analysis Map (fishbone diagram)</a:t>
            </a:r>
          </a:p>
        </p:txBody>
      </p:sp>
      <p:pic>
        <p:nvPicPr>
          <p:cNvPr id="14" name="Content Placeholder 7" descr="A close up of a logo&#10;&#10;Description generated with very high confidence">
            <a:extLst>
              <a:ext uri="{FF2B5EF4-FFF2-40B4-BE49-F238E27FC236}">
                <a16:creationId xmlns="" xmlns:a16="http://schemas.microsoft.com/office/drawing/2014/main" id="{B517149F-3AE5-44A2-91BE-4D9881CEB8C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030436" y="1218629"/>
            <a:ext cx="7188199" cy="4420742"/>
          </a:xfrm>
          <a:prstGeom prst="rect">
            <a:avLst/>
          </a:prstGeom>
        </p:spPr>
      </p:pic>
    </p:spTree>
    <p:extLst>
      <p:ext uri="{BB962C8B-B14F-4D97-AF65-F5344CB8AC3E}">
        <p14:creationId xmlns:p14="http://schemas.microsoft.com/office/powerpoint/2010/main" val="2835324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0B5FC70-755F-4DF1-B58F-AE3F019FE43E}"/>
              </a:ext>
            </a:extLst>
          </p:cNvPr>
          <p:cNvSpPr>
            <a:spLocks noGrp="1"/>
          </p:cNvSpPr>
          <p:nvPr>
            <p:ph type="title"/>
          </p:nvPr>
        </p:nvSpPr>
        <p:spPr>
          <a:xfrm>
            <a:off x="838200" y="963877"/>
            <a:ext cx="3494362" cy="4930246"/>
          </a:xfrm>
        </p:spPr>
        <p:txBody>
          <a:bodyPr>
            <a:normAutofit/>
          </a:bodyPr>
          <a:lstStyle/>
          <a:p>
            <a:pPr algn="r"/>
            <a:r>
              <a:rPr lang="en-US" dirty="0" smtClean="0">
                <a:solidFill>
                  <a:schemeClr val="accent1"/>
                </a:solidFill>
              </a:rPr>
              <a:t>Examine</a:t>
            </a:r>
            <a:br>
              <a:rPr lang="en-US" dirty="0" smtClean="0">
                <a:solidFill>
                  <a:schemeClr val="accent1"/>
                </a:solidFill>
              </a:rPr>
            </a:br>
            <a:r>
              <a:rPr lang="en-US" dirty="0" smtClean="0">
                <a:solidFill>
                  <a:schemeClr val="accent1"/>
                </a:solidFill>
              </a:rPr>
              <a:t>Contributing </a:t>
            </a:r>
            <a:r>
              <a:rPr lang="en-US" dirty="0">
                <a:solidFill>
                  <a:schemeClr val="accent1"/>
                </a:solidFill>
              </a:rPr>
              <a:t>Factors</a:t>
            </a: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889EC621-CA87-4439-BF01-4355F0DF9B2A}"/>
              </a:ext>
            </a:extLst>
          </p:cNvPr>
          <p:cNvSpPr>
            <a:spLocks noGrp="1"/>
          </p:cNvSpPr>
          <p:nvPr>
            <p:ph idx="1"/>
          </p:nvPr>
        </p:nvSpPr>
        <p:spPr>
          <a:xfrm>
            <a:off x="4976031" y="963877"/>
            <a:ext cx="6377769" cy="4930246"/>
          </a:xfrm>
        </p:spPr>
        <p:txBody>
          <a:bodyPr anchor="ctr">
            <a:normAutofit/>
          </a:bodyPr>
          <a:lstStyle/>
          <a:p>
            <a:r>
              <a:rPr lang="en-US" sz="2400" dirty="0"/>
              <a:t>No single root cause</a:t>
            </a:r>
          </a:p>
          <a:p>
            <a:pPr lvl="1"/>
            <a:r>
              <a:rPr lang="en-US" dirty="0"/>
              <a:t>Rather, a complex web of causes</a:t>
            </a:r>
          </a:p>
          <a:p>
            <a:r>
              <a:rPr lang="en-US" sz="2400" dirty="0"/>
              <a:t>Easy and natural for us to focus on the “active failures” or actions that directly caused an adverse event </a:t>
            </a:r>
          </a:p>
          <a:p>
            <a:r>
              <a:rPr lang="en-US" sz="2400" dirty="0"/>
              <a:t>However, other factors make the active failures more likely to occur and are Less obvious, perhaps, but even more important </a:t>
            </a:r>
          </a:p>
        </p:txBody>
      </p:sp>
    </p:spTree>
    <p:extLst>
      <p:ext uri="{BB962C8B-B14F-4D97-AF65-F5344CB8AC3E}">
        <p14:creationId xmlns:p14="http://schemas.microsoft.com/office/powerpoint/2010/main" val="540963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9F49DBEF-B5B3-4697-A559-49322F7F5CD4}"/>
              </a:ext>
            </a:extLst>
          </p:cNvPr>
          <p:cNvSpPr>
            <a:spLocks noGrp="1"/>
          </p:cNvSpPr>
          <p:nvPr>
            <p:ph type="title"/>
          </p:nvPr>
        </p:nvSpPr>
        <p:spPr>
          <a:xfrm>
            <a:off x="863029" y="1012004"/>
            <a:ext cx="3416158" cy="4795408"/>
          </a:xfrm>
        </p:spPr>
        <p:txBody>
          <a:bodyPr>
            <a:normAutofit/>
          </a:bodyPr>
          <a:lstStyle/>
          <a:p>
            <a:r>
              <a:rPr lang="en-US">
                <a:solidFill>
                  <a:srgbClr val="FFFFFF"/>
                </a:solidFill>
              </a:rPr>
              <a:t>Human Errors</a:t>
            </a:r>
          </a:p>
        </p:txBody>
      </p:sp>
      <p:graphicFrame>
        <p:nvGraphicFramePr>
          <p:cNvPr id="5" name="Content Placeholder 2">
            <a:extLst>
              <a:ext uri="{FF2B5EF4-FFF2-40B4-BE49-F238E27FC236}">
                <a16:creationId xmlns="" xmlns:a16="http://schemas.microsoft.com/office/drawing/2014/main" id="{604D8779-D9D7-43E9-B6BF-6733DE4ABCD7}"/>
              </a:ext>
            </a:extLst>
          </p:cNvPr>
          <p:cNvGraphicFramePr>
            <a:graphicFrameLocks noGrp="1"/>
          </p:cNvGraphicFramePr>
          <p:nvPr>
            <p:ph idx="1"/>
            <p:extLst>
              <p:ext uri="{D42A27DB-BD31-4B8C-83A1-F6EECF244321}">
                <p14:modId xmlns:p14="http://schemas.microsoft.com/office/powerpoint/2010/main" val="150525868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700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 xmlns:a16="http://schemas.microsoft.com/office/drawing/2014/main"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0F6B513-D699-475A-96EC-2DA29BCE9453}"/>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Contributing Factors  </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 xmlns:a16="http://schemas.microsoft.com/office/drawing/2014/main" id="{124B8A70-73BE-4395-8906-0E3045F187D5}"/>
              </a:ext>
            </a:extLst>
          </p:cNvPr>
          <p:cNvSpPr>
            <a:spLocks noGrp="1"/>
          </p:cNvSpPr>
          <p:nvPr>
            <p:ph sz="half" idx="1"/>
          </p:nvPr>
        </p:nvSpPr>
        <p:spPr>
          <a:xfrm>
            <a:off x="4380855" y="1412489"/>
            <a:ext cx="3427283" cy="4363844"/>
          </a:xfrm>
        </p:spPr>
        <p:txBody>
          <a:bodyPr>
            <a:normAutofit/>
          </a:bodyPr>
          <a:lstStyle/>
          <a:p>
            <a:r>
              <a:rPr lang="en-US" sz="1400"/>
              <a:t>Institutional</a:t>
            </a:r>
          </a:p>
          <a:p>
            <a:pPr lvl="1"/>
            <a:r>
              <a:rPr lang="en-US" sz="1400"/>
              <a:t>Regulatory context</a:t>
            </a:r>
          </a:p>
          <a:p>
            <a:pPr lvl="1"/>
            <a:r>
              <a:rPr lang="en-US" sz="1400"/>
              <a:t>Medico-legal environment</a:t>
            </a:r>
          </a:p>
          <a:p>
            <a:endParaRPr lang="en-US" sz="1400"/>
          </a:p>
          <a:p>
            <a:r>
              <a:rPr lang="en-US" sz="1400"/>
              <a:t>Organization and management</a:t>
            </a:r>
          </a:p>
          <a:p>
            <a:pPr lvl="1"/>
            <a:r>
              <a:rPr lang="en-US" sz="1400"/>
              <a:t>Financial resources, constraints </a:t>
            </a:r>
          </a:p>
          <a:p>
            <a:pPr lvl="1"/>
            <a:r>
              <a:rPr lang="en-US" sz="1400"/>
              <a:t>Policy standards and goals</a:t>
            </a:r>
          </a:p>
          <a:p>
            <a:pPr lvl="1"/>
            <a:r>
              <a:rPr lang="en-US" sz="1400"/>
              <a:t>Safety culture and priorities </a:t>
            </a:r>
          </a:p>
          <a:p>
            <a:endParaRPr lang="en-US" sz="1400"/>
          </a:p>
          <a:p>
            <a:r>
              <a:rPr lang="en-US" sz="1400"/>
              <a:t>Work environment </a:t>
            </a:r>
          </a:p>
          <a:p>
            <a:pPr lvl="1"/>
            <a:r>
              <a:rPr lang="en-US" sz="1400"/>
              <a:t>Staffing levels and mix of skills </a:t>
            </a:r>
          </a:p>
          <a:p>
            <a:pPr lvl="1"/>
            <a:r>
              <a:rPr lang="en-US" sz="1400"/>
              <a:t>Patterns in workload and shift </a:t>
            </a:r>
          </a:p>
          <a:p>
            <a:pPr lvl="1"/>
            <a:r>
              <a:rPr lang="en-US" sz="1400"/>
              <a:t>Design, availability, and maintenance of equipment</a:t>
            </a:r>
          </a:p>
          <a:p>
            <a:pPr lvl="1"/>
            <a:r>
              <a:rPr lang="en-US" sz="1400"/>
              <a:t>Administrative, managerial support </a:t>
            </a:r>
          </a:p>
          <a:p>
            <a:pPr marL="0" indent="0">
              <a:buNone/>
            </a:pPr>
            <a:endParaRPr lang="en-US" sz="1400"/>
          </a:p>
        </p:txBody>
      </p:sp>
      <p:cxnSp>
        <p:nvCxnSpPr>
          <p:cNvPr id="14" name="Straight Connector 10">
            <a:extLst>
              <a:ext uri="{FF2B5EF4-FFF2-40B4-BE49-F238E27FC236}">
                <a16:creationId xmlns="" xmlns:a16="http://schemas.microsoft.com/office/drawing/2014/main"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 xmlns:a16="http://schemas.microsoft.com/office/drawing/2014/main" id="{E03C262C-3DC2-4D0E-AC32-FC3566F8434B}"/>
              </a:ext>
            </a:extLst>
          </p:cNvPr>
          <p:cNvSpPr>
            <a:spLocks noGrp="1"/>
          </p:cNvSpPr>
          <p:nvPr>
            <p:ph sz="half" idx="2"/>
          </p:nvPr>
        </p:nvSpPr>
        <p:spPr>
          <a:xfrm>
            <a:off x="8451604" y="1412489"/>
            <a:ext cx="3197701" cy="4363844"/>
          </a:xfrm>
        </p:spPr>
        <p:txBody>
          <a:bodyPr>
            <a:normAutofit/>
          </a:bodyPr>
          <a:lstStyle/>
          <a:p>
            <a:r>
              <a:rPr lang="en-US" sz="1400"/>
              <a:t>Team </a:t>
            </a:r>
          </a:p>
          <a:p>
            <a:pPr lvl="1"/>
            <a:r>
              <a:rPr lang="en-US" sz="1400"/>
              <a:t>Oral, written communication </a:t>
            </a:r>
          </a:p>
          <a:p>
            <a:pPr lvl="1"/>
            <a:r>
              <a:rPr lang="en-US" sz="1400"/>
              <a:t>Supervision and willingness to seek help </a:t>
            </a:r>
          </a:p>
          <a:p>
            <a:pPr lvl="1"/>
            <a:r>
              <a:rPr lang="en-US" sz="1400"/>
              <a:t>Team leadership </a:t>
            </a:r>
          </a:p>
          <a:p>
            <a:pPr lvl="1"/>
            <a:r>
              <a:rPr lang="en-US" sz="1400"/>
              <a:t>Individual staff member</a:t>
            </a:r>
          </a:p>
          <a:p>
            <a:pPr lvl="1"/>
            <a:r>
              <a:rPr lang="en-US" sz="1400"/>
              <a:t>Knowledge and skills</a:t>
            </a:r>
          </a:p>
          <a:p>
            <a:pPr lvl="1"/>
            <a:r>
              <a:rPr lang="en-US" sz="1400"/>
              <a:t>Motivation and attitude</a:t>
            </a:r>
          </a:p>
          <a:p>
            <a:pPr lvl="1"/>
            <a:r>
              <a:rPr lang="en-US" sz="1400"/>
              <a:t>Physical and mental health</a:t>
            </a:r>
          </a:p>
          <a:p>
            <a:r>
              <a:rPr lang="en-US" sz="1400"/>
              <a:t>Task</a:t>
            </a:r>
          </a:p>
          <a:p>
            <a:pPr lvl="1"/>
            <a:r>
              <a:rPr lang="en-US" sz="1400"/>
              <a:t>Availability and use of protocols</a:t>
            </a:r>
          </a:p>
          <a:p>
            <a:pPr lvl="1"/>
            <a:r>
              <a:rPr lang="en-US" sz="1400"/>
              <a:t>Availability and accuracy of data</a:t>
            </a:r>
          </a:p>
          <a:p>
            <a:r>
              <a:rPr lang="en-US" sz="1400"/>
              <a:t>Patient</a:t>
            </a:r>
          </a:p>
          <a:p>
            <a:pPr lvl="1"/>
            <a:r>
              <a:rPr lang="en-US" sz="1400"/>
              <a:t>Severity of illness</a:t>
            </a:r>
          </a:p>
          <a:p>
            <a:pPr lvl="1"/>
            <a:r>
              <a:rPr lang="en-US" sz="1400"/>
              <a:t>Language and communication</a:t>
            </a:r>
          </a:p>
          <a:p>
            <a:pPr lvl="1"/>
            <a:r>
              <a:rPr lang="en-US" sz="1400"/>
              <a:t>Personality and social factors </a:t>
            </a:r>
          </a:p>
          <a:p>
            <a:endParaRPr lang="en-US" sz="1400"/>
          </a:p>
        </p:txBody>
      </p:sp>
    </p:spTree>
    <p:extLst>
      <p:ext uri="{BB962C8B-B14F-4D97-AF65-F5344CB8AC3E}">
        <p14:creationId xmlns:p14="http://schemas.microsoft.com/office/powerpoint/2010/main" val="90218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3CF417C-4EF6-41F1-A95A-01AE6EFCBB7D}"/>
              </a:ext>
            </a:extLst>
          </p:cNvPr>
          <p:cNvSpPr>
            <a:spLocks noGrp="1"/>
          </p:cNvSpPr>
          <p:nvPr>
            <p:ph type="title"/>
          </p:nvPr>
        </p:nvSpPr>
        <p:spPr>
          <a:xfrm>
            <a:off x="838200" y="963877"/>
            <a:ext cx="3494362" cy="4930246"/>
          </a:xfrm>
        </p:spPr>
        <p:txBody>
          <a:bodyPr>
            <a:normAutofit/>
          </a:bodyPr>
          <a:lstStyle/>
          <a:p>
            <a:pPr algn="r"/>
            <a:r>
              <a:rPr lang="en-US" sz="3700" dirty="0">
                <a:solidFill>
                  <a:schemeClr val="accent1"/>
                </a:solidFill>
              </a:rPr>
              <a:t>Corrective Action Planning</a:t>
            </a:r>
            <a:br>
              <a:rPr lang="en-US" sz="3700" dirty="0">
                <a:solidFill>
                  <a:schemeClr val="accent1"/>
                </a:solidFill>
              </a:rPr>
            </a:br>
            <a:r>
              <a:rPr lang="en-US" sz="3600" dirty="0">
                <a:solidFill>
                  <a:schemeClr val="accent1"/>
                </a:solidFill>
              </a:rPr>
              <a:t>….a hierarchy for remedial actions based on decreasing effectiveness</a:t>
            </a:r>
            <a:r>
              <a:rPr lang="en-US" sz="3700" dirty="0">
                <a:solidFill>
                  <a:schemeClr val="accent1"/>
                </a:solidFill>
              </a:rPr>
              <a:t/>
            </a:r>
            <a:br>
              <a:rPr lang="en-US" sz="3700" dirty="0">
                <a:solidFill>
                  <a:schemeClr val="accent1"/>
                </a:solidFill>
              </a:rPr>
            </a:br>
            <a:endParaRPr lang="en-US" sz="3700" dirty="0">
              <a:solidFill>
                <a:schemeClr val="accent1"/>
              </a:solidFill>
            </a:endParaRPr>
          </a:p>
        </p:txBody>
      </p:sp>
      <p:cxnSp>
        <p:nvCxnSpPr>
          <p:cNvPr id="10"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29AC600B-59E8-47C0-9904-5AB160C11AB8}"/>
              </a:ext>
            </a:extLst>
          </p:cNvPr>
          <p:cNvSpPr>
            <a:spLocks noGrp="1"/>
          </p:cNvSpPr>
          <p:nvPr>
            <p:ph idx="1"/>
          </p:nvPr>
        </p:nvSpPr>
        <p:spPr>
          <a:xfrm>
            <a:off x="4976031" y="963877"/>
            <a:ext cx="6377769" cy="4930246"/>
          </a:xfrm>
        </p:spPr>
        <p:txBody>
          <a:bodyPr anchor="ctr">
            <a:normAutofit/>
          </a:bodyPr>
          <a:lstStyle/>
          <a:p>
            <a:pPr marL="0" indent="0">
              <a:buNone/>
            </a:pPr>
            <a:r>
              <a:rPr lang="en-US" sz="2400"/>
              <a:t>1.  Fix environmental problems</a:t>
            </a:r>
          </a:p>
          <a:p>
            <a:pPr marL="0" indent="0">
              <a:buNone/>
            </a:pPr>
            <a:r>
              <a:rPr lang="en-US" sz="2400"/>
              <a:t> 2.  Forcing functions and constraints</a:t>
            </a:r>
          </a:p>
          <a:p>
            <a:pPr marL="0" indent="0">
              <a:buNone/>
            </a:pPr>
            <a:r>
              <a:rPr lang="en-US" sz="2400"/>
              <a:t> 3.  Automation and computerization</a:t>
            </a:r>
          </a:p>
          <a:p>
            <a:pPr marL="0" indent="0">
              <a:buNone/>
            </a:pPr>
            <a:r>
              <a:rPr lang="en-US" sz="2400"/>
              <a:t> 4.  Protocols, standards and information</a:t>
            </a:r>
          </a:p>
          <a:p>
            <a:pPr marL="0" indent="0">
              <a:buNone/>
            </a:pPr>
            <a:r>
              <a:rPr lang="en-US" sz="2400"/>
              <a:t> 5.  Independent verification and redundancy</a:t>
            </a:r>
          </a:p>
          <a:p>
            <a:pPr marL="0" indent="0">
              <a:buNone/>
            </a:pPr>
            <a:r>
              <a:rPr lang="en-US" sz="2400"/>
              <a:t> 6.  Rules and Policies</a:t>
            </a:r>
          </a:p>
          <a:p>
            <a:pPr marL="0" indent="0">
              <a:buNone/>
            </a:pPr>
            <a:r>
              <a:rPr lang="en-US" sz="2400"/>
              <a:t> 7.  Education and information </a:t>
            </a:r>
          </a:p>
        </p:txBody>
      </p:sp>
    </p:spTree>
    <p:extLst>
      <p:ext uri="{BB962C8B-B14F-4D97-AF65-F5344CB8AC3E}">
        <p14:creationId xmlns:p14="http://schemas.microsoft.com/office/powerpoint/2010/main" val="2126347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217207-06B5-42CC-BB68-5ECFB9E54C8E}"/>
              </a:ext>
            </a:extLst>
          </p:cNvPr>
          <p:cNvSpPr>
            <a:spLocks noGrp="1"/>
          </p:cNvSpPr>
          <p:nvPr>
            <p:ph type="title"/>
          </p:nvPr>
        </p:nvSpPr>
        <p:spPr>
          <a:xfrm>
            <a:off x="648929" y="629266"/>
            <a:ext cx="3667039" cy="1676603"/>
          </a:xfrm>
        </p:spPr>
        <p:txBody>
          <a:bodyPr>
            <a:normAutofit/>
          </a:bodyPr>
          <a:lstStyle/>
          <a:p>
            <a:r>
              <a:rPr lang="en-US" sz="4000"/>
              <a:t>RCA Summary</a:t>
            </a:r>
          </a:p>
        </p:txBody>
      </p:sp>
      <p:sp>
        <p:nvSpPr>
          <p:cNvPr id="3" name="Content Placeholder 2">
            <a:extLst>
              <a:ext uri="{FF2B5EF4-FFF2-40B4-BE49-F238E27FC236}">
                <a16:creationId xmlns="" xmlns:a16="http://schemas.microsoft.com/office/drawing/2014/main" id="{4B9F0222-FF74-4DCD-91EA-9FA2C5C237BC}"/>
              </a:ext>
            </a:extLst>
          </p:cNvPr>
          <p:cNvSpPr>
            <a:spLocks noGrp="1"/>
          </p:cNvSpPr>
          <p:nvPr>
            <p:ph idx="1"/>
          </p:nvPr>
        </p:nvSpPr>
        <p:spPr>
          <a:xfrm>
            <a:off x="648931" y="2438401"/>
            <a:ext cx="3667036" cy="3779520"/>
          </a:xfrm>
        </p:spPr>
        <p:txBody>
          <a:bodyPr>
            <a:normAutofit/>
          </a:bodyPr>
          <a:lstStyle/>
          <a:p>
            <a:r>
              <a:rPr lang="en-US" sz="1800"/>
              <a:t>Systematic and thorough search for contributing factors</a:t>
            </a:r>
          </a:p>
          <a:p>
            <a:r>
              <a:rPr lang="en-US" sz="1800"/>
              <a:t>Forces one to look beyond the obvious</a:t>
            </a:r>
          </a:p>
          <a:p>
            <a:r>
              <a:rPr lang="en-US" sz="1800"/>
              <a:t>Goal is improvement</a:t>
            </a:r>
          </a:p>
          <a:p>
            <a:r>
              <a:rPr lang="en-US" sz="1800"/>
              <a:t>Focus is learning, not blaming</a:t>
            </a:r>
          </a:p>
          <a:p>
            <a:r>
              <a:rPr lang="en-US" sz="1800"/>
              <a:t>Supports the second victim</a:t>
            </a:r>
          </a:p>
          <a:p>
            <a:r>
              <a:rPr lang="en-US" sz="1800"/>
              <a:t>Leads to effective change </a:t>
            </a:r>
          </a:p>
        </p:txBody>
      </p:sp>
      <p:sp>
        <p:nvSpPr>
          <p:cNvPr id="10" name="Rectangle 9">
            <a:extLst>
              <a:ext uri="{FF2B5EF4-FFF2-40B4-BE49-F238E27FC236}">
                <a16:creationId xmlns="" xmlns:a16="http://schemas.microsoft.com/office/drawing/2014/main" id="{577D1452-F0B7-431E-9A24-D3F7103D85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0">
            <a:extLst>
              <a:ext uri="{FF2B5EF4-FFF2-40B4-BE49-F238E27FC236}">
                <a16:creationId xmlns="" xmlns:a16="http://schemas.microsoft.com/office/drawing/2014/main" id="{A660F4F9-5DF5-4F15-BE6A-CD8648BB11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creenshot&#10;&#10;Description generated with very high confidence">
            <a:extLst>
              <a:ext uri="{FF2B5EF4-FFF2-40B4-BE49-F238E27FC236}">
                <a16:creationId xmlns="" xmlns:a16="http://schemas.microsoft.com/office/drawing/2014/main" id="{284790C6-2F44-40B0-903E-C41FA4C3A4A0}"/>
              </a:ext>
            </a:extLst>
          </p:cNvPr>
          <p:cNvPicPr>
            <a:picLocks noChangeAspect="1"/>
          </p:cNvPicPr>
          <p:nvPr/>
        </p:nvPicPr>
        <p:blipFill rotWithShape="1">
          <a:blip r:embed="rId2">
            <a:extLst>
              <a:ext uri="{28A0092B-C50C-407E-A947-70E740481C1C}">
                <a14:useLocalDpi xmlns:a14="http://schemas.microsoft.com/office/drawing/2010/main" val="0"/>
              </a:ext>
            </a:extLst>
          </a:blip>
          <a:srcRect l="201" r="3" b="3"/>
          <a:stretch/>
        </p:blipFill>
        <p:spPr>
          <a:xfrm>
            <a:off x="5283708" y="722376"/>
            <a:ext cx="6263640" cy="5413248"/>
          </a:xfrm>
          <a:prstGeom prst="rect">
            <a:avLst/>
          </a:prstGeom>
          <a:effectLst/>
        </p:spPr>
      </p:pic>
    </p:spTree>
    <p:extLst>
      <p:ext uri="{BB962C8B-B14F-4D97-AF65-F5344CB8AC3E}">
        <p14:creationId xmlns:p14="http://schemas.microsoft.com/office/powerpoint/2010/main" val="3378133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 xmlns:a16="http://schemas.microsoft.com/office/drawing/2014/main" id="{0A96DD28-628D-416F-ABBF-9F5416B096D3}"/>
              </a:ext>
            </a:extLst>
          </p:cNvPr>
          <p:cNvSpPr>
            <a:spLocks noGrp="1"/>
          </p:cNvSpPr>
          <p:nvPr>
            <p:ph type="title"/>
          </p:nvPr>
        </p:nvSpPr>
        <p:spPr>
          <a:xfrm>
            <a:off x="6094105" y="802955"/>
            <a:ext cx="4977976" cy="1454051"/>
          </a:xfrm>
        </p:spPr>
        <p:txBody>
          <a:bodyPr>
            <a:normAutofit/>
          </a:bodyPr>
          <a:lstStyle/>
          <a:p>
            <a:r>
              <a:rPr lang="en-US" dirty="0" smtClean="0">
                <a:solidFill>
                  <a:srgbClr val="000000"/>
                </a:solidFill>
              </a:rPr>
              <a:t>What we discussed</a:t>
            </a:r>
            <a:endParaRPr lang="en-US" dirty="0">
              <a:solidFill>
                <a:srgbClr val="000000"/>
              </a:solidFill>
            </a:endParaRPr>
          </a:p>
        </p:txBody>
      </p:sp>
      <p:sp>
        <p:nvSpPr>
          <p:cNvPr id="16" name="Freeform 62">
            <a:extLst>
              <a:ext uri="{FF2B5EF4-FFF2-40B4-BE49-F238E27FC236}">
                <a16:creationId xmlns=""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Teacher">
            <a:extLst>
              <a:ext uri="{FF2B5EF4-FFF2-40B4-BE49-F238E27FC236}">
                <a16:creationId xmlns="" xmlns:a16="http://schemas.microsoft.com/office/drawing/2014/main" id="{223BF8D1-EAA5-47C5-93DE-AB8DE76284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50254" y="1629089"/>
            <a:ext cx="3620021" cy="3620021"/>
          </a:xfrm>
          <a:prstGeom prst="rect">
            <a:avLst/>
          </a:prstGeom>
        </p:spPr>
      </p:pic>
      <p:sp>
        <p:nvSpPr>
          <p:cNvPr id="5" name="Content Placeholder 4">
            <a:extLst>
              <a:ext uri="{FF2B5EF4-FFF2-40B4-BE49-F238E27FC236}">
                <a16:creationId xmlns="" xmlns:a16="http://schemas.microsoft.com/office/drawing/2014/main" id="{6D4B340E-1424-4BDC-8BD8-768C5421C67C}"/>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Introduction to QIPS</a:t>
            </a:r>
          </a:p>
          <a:p>
            <a:r>
              <a:rPr lang="en-US" sz="2000" dirty="0">
                <a:solidFill>
                  <a:srgbClr val="000000"/>
                </a:solidFill>
              </a:rPr>
              <a:t>Basics of safety culture</a:t>
            </a:r>
          </a:p>
          <a:p>
            <a:r>
              <a:rPr lang="en-US" sz="2000" dirty="0" smtClean="0">
                <a:solidFill>
                  <a:srgbClr val="000000"/>
                </a:solidFill>
              </a:rPr>
              <a:t>Definitions: error, adverse event, near miss</a:t>
            </a:r>
          </a:p>
          <a:p>
            <a:r>
              <a:rPr lang="en-US" sz="2000" dirty="0" smtClean="0">
                <a:solidFill>
                  <a:srgbClr val="000000"/>
                </a:solidFill>
              </a:rPr>
              <a:t>Root </a:t>
            </a:r>
            <a:r>
              <a:rPr lang="en-US" sz="2000" dirty="0">
                <a:solidFill>
                  <a:srgbClr val="000000"/>
                </a:solidFill>
              </a:rPr>
              <a:t>cause analysis</a:t>
            </a:r>
          </a:p>
          <a:p>
            <a:pPr lvl="1"/>
            <a:r>
              <a:rPr lang="en-US" sz="2000" dirty="0">
                <a:solidFill>
                  <a:srgbClr val="000000"/>
                </a:solidFill>
              </a:rPr>
              <a:t>Systems versus </a:t>
            </a:r>
            <a:r>
              <a:rPr lang="en-US" sz="2000" dirty="0" smtClean="0">
                <a:solidFill>
                  <a:srgbClr val="000000"/>
                </a:solidFill>
              </a:rPr>
              <a:t>Individual</a:t>
            </a:r>
          </a:p>
          <a:p>
            <a:pPr lvl="1"/>
            <a:r>
              <a:rPr lang="en-US" sz="2000" dirty="0" smtClean="0">
                <a:solidFill>
                  <a:srgbClr val="000000"/>
                </a:solidFill>
              </a:rPr>
              <a:t>Human error</a:t>
            </a:r>
          </a:p>
          <a:p>
            <a:pPr lvl="1"/>
            <a:r>
              <a:rPr lang="en-US" sz="2000" dirty="0" smtClean="0">
                <a:solidFill>
                  <a:srgbClr val="000000"/>
                </a:solidFill>
              </a:rPr>
              <a:t>Contributing factors</a:t>
            </a:r>
          </a:p>
          <a:p>
            <a:pPr marL="914400" lvl="2" indent="0">
              <a:buNone/>
            </a:pPr>
            <a:endParaRPr lang="en-US" dirty="0">
              <a:solidFill>
                <a:srgbClr val="000000"/>
              </a:solidFill>
            </a:endParaRPr>
          </a:p>
        </p:txBody>
      </p:sp>
    </p:spTree>
    <p:extLst>
      <p:ext uri="{BB962C8B-B14F-4D97-AF65-F5344CB8AC3E}">
        <p14:creationId xmlns:p14="http://schemas.microsoft.com/office/powerpoint/2010/main" val="389755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14A2F755-5219-4C4E-9378-2C80BB08DF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 xmlns:a16="http://schemas.microsoft.com/office/drawing/2014/main" id="{9A87AD7E-457F-4836-8DDE-FFE0F00938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0"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 xmlns:a16="http://schemas.microsoft.com/office/drawing/2014/main" id="{C46778FD-92C9-4EFB-AA44-84024D88D9E9}"/>
              </a:ext>
            </a:extLst>
          </p:cNvPr>
          <p:cNvSpPr>
            <a:spLocks noGrp="1"/>
          </p:cNvSpPr>
          <p:nvPr>
            <p:ph type="title"/>
          </p:nvPr>
        </p:nvSpPr>
        <p:spPr>
          <a:xfrm>
            <a:off x="960983" y="498143"/>
            <a:ext cx="10269613" cy="1278902"/>
          </a:xfrm>
        </p:spPr>
        <p:txBody>
          <a:bodyPr>
            <a:normAutofit/>
          </a:bodyPr>
          <a:lstStyle/>
          <a:p>
            <a:r>
              <a:rPr lang="en-US" sz="4100">
                <a:solidFill>
                  <a:schemeClr val="bg1"/>
                </a:solidFill>
              </a:rPr>
              <a:t>Introduction to QIPS</a:t>
            </a:r>
            <a:br>
              <a:rPr lang="en-US" sz="4100">
                <a:solidFill>
                  <a:schemeClr val="bg1"/>
                </a:solidFill>
              </a:rPr>
            </a:br>
            <a:endParaRPr lang="en-US" sz="4100">
              <a:solidFill>
                <a:schemeClr val="bg1"/>
              </a:solidFill>
            </a:endParaRPr>
          </a:p>
        </p:txBody>
      </p:sp>
      <p:sp>
        <p:nvSpPr>
          <p:cNvPr id="5" name="Content Placeholder 4">
            <a:extLst>
              <a:ext uri="{FF2B5EF4-FFF2-40B4-BE49-F238E27FC236}">
                <a16:creationId xmlns="" xmlns:a16="http://schemas.microsoft.com/office/drawing/2014/main" id="{CB48DEDA-CC7B-4237-AA4E-4ACAE95DF53B}"/>
              </a:ext>
            </a:extLst>
          </p:cNvPr>
          <p:cNvSpPr>
            <a:spLocks noGrp="1"/>
          </p:cNvSpPr>
          <p:nvPr>
            <p:ph idx="1"/>
          </p:nvPr>
        </p:nvSpPr>
        <p:spPr>
          <a:xfrm>
            <a:off x="4389062" y="2944460"/>
            <a:ext cx="6841534" cy="2866318"/>
          </a:xfrm>
        </p:spPr>
        <p:txBody>
          <a:bodyPr>
            <a:normAutofit/>
          </a:bodyPr>
          <a:lstStyle/>
          <a:p>
            <a:pPr marL="0" indent="0">
              <a:buNone/>
            </a:pPr>
            <a:endParaRPr lang="en-US" sz="2400"/>
          </a:p>
          <a:p>
            <a:pPr marL="0" indent="0">
              <a:buNone/>
            </a:pPr>
            <a:endParaRPr lang="en-US" sz="2400"/>
          </a:p>
        </p:txBody>
      </p:sp>
      <p:sp>
        <p:nvSpPr>
          <p:cNvPr id="7" name="Rectangle 6">
            <a:extLst>
              <a:ext uri="{FF2B5EF4-FFF2-40B4-BE49-F238E27FC236}">
                <a16:creationId xmlns="" xmlns:a16="http://schemas.microsoft.com/office/drawing/2014/main" id="{EB40D857-1925-4D59-BCF9-B16797112594}"/>
              </a:ext>
            </a:extLst>
          </p:cNvPr>
          <p:cNvSpPr/>
          <p:nvPr/>
        </p:nvSpPr>
        <p:spPr>
          <a:xfrm>
            <a:off x="934912" y="1214856"/>
            <a:ext cx="4800738" cy="369332"/>
          </a:xfrm>
          <a:prstGeom prst="rect">
            <a:avLst/>
          </a:prstGeom>
        </p:spPr>
        <p:txBody>
          <a:bodyPr wrap="none">
            <a:spAutoFit/>
          </a:bodyPr>
          <a:lstStyle/>
          <a:p>
            <a:r>
              <a:rPr lang="en-US" dirty="0">
                <a:hlinkClick r:id="rId2"/>
              </a:rPr>
              <a:t>https://www.youtube.com/watch?v=jq52ZjMzqyI</a:t>
            </a:r>
            <a:endParaRPr lang="en-US" dirty="0"/>
          </a:p>
        </p:txBody>
      </p:sp>
      <p:pic>
        <p:nvPicPr>
          <p:cNvPr id="9" name="Picture 8">
            <a:extLst>
              <a:ext uri="{FF2B5EF4-FFF2-40B4-BE49-F238E27FC236}">
                <a16:creationId xmlns="" xmlns:a16="http://schemas.microsoft.com/office/drawing/2014/main" id="{E63B6279-6F60-4982-96BB-ABCADB9C4C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679563" y="2544109"/>
            <a:ext cx="5715798" cy="4039164"/>
          </a:xfrm>
          <a:prstGeom prst="rect">
            <a:avLst/>
          </a:prstGeom>
        </p:spPr>
      </p:pic>
    </p:spTree>
    <p:extLst>
      <p:ext uri="{BB962C8B-B14F-4D97-AF65-F5344CB8AC3E}">
        <p14:creationId xmlns:p14="http://schemas.microsoft.com/office/powerpoint/2010/main" val="3117721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1114E59-400C-4504-9F3F-CB870AB21ED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What defines Quality Health Care?</a:t>
            </a:r>
          </a:p>
        </p:txBody>
      </p:sp>
      <p:cxnSp>
        <p:nvCxnSpPr>
          <p:cNvPr id="19" name="Straight Connector 18">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A49D4070-00E0-4305-BAED-C9D5E52E8283}"/>
              </a:ext>
            </a:extLst>
          </p:cNvPr>
          <p:cNvSpPr>
            <a:spLocks noGrp="1"/>
          </p:cNvSpPr>
          <p:nvPr>
            <p:ph idx="1"/>
          </p:nvPr>
        </p:nvSpPr>
        <p:spPr>
          <a:xfrm>
            <a:off x="4976031" y="963877"/>
            <a:ext cx="6377769" cy="4930246"/>
          </a:xfrm>
        </p:spPr>
        <p:txBody>
          <a:bodyPr anchor="ctr">
            <a:normAutofit/>
          </a:bodyPr>
          <a:lstStyle/>
          <a:p>
            <a:r>
              <a:rPr lang="en-US" sz="1700" dirty="0">
                <a:solidFill>
                  <a:srgbClr val="FF0000"/>
                </a:solidFill>
              </a:rPr>
              <a:t>Safe:</a:t>
            </a:r>
            <a:r>
              <a:rPr lang="en-US" sz="1700" dirty="0"/>
              <a:t>  Care should not harm the patients it is intended to help. </a:t>
            </a:r>
          </a:p>
          <a:p>
            <a:pPr marL="0" indent="0">
              <a:buNone/>
            </a:pPr>
            <a:endParaRPr lang="en-US" sz="1700" dirty="0"/>
          </a:p>
          <a:p>
            <a:r>
              <a:rPr lang="en-US" sz="1700" dirty="0">
                <a:solidFill>
                  <a:srgbClr val="FF0000"/>
                </a:solidFill>
              </a:rPr>
              <a:t>Effective:</a:t>
            </a:r>
            <a:r>
              <a:rPr lang="en-US" sz="1700" dirty="0"/>
              <a:t>  Care should be evidence-based. </a:t>
            </a:r>
          </a:p>
          <a:p>
            <a:pPr marL="0" indent="0">
              <a:buNone/>
            </a:pPr>
            <a:endParaRPr lang="en-US" sz="1700" dirty="0"/>
          </a:p>
          <a:p>
            <a:r>
              <a:rPr lang="en-US" sz="1700" dirty="0">
                <a:solidFill>
                  <a:srgbClr val="FF0000"/>
                </a:solidFill>
              </a:rPr>
              <a:t>Person-</a:t>
            </a:r>
            <a:r>
              <a:rPr lang="en-US" sz="1700" dirty="0" err="1">
                <a:solidFill>
                  <a:srgbClr val="FF0000"/>
                </a:solidFill>
              </a:rPr>
              <a:t>centred</a:t>
            </a:r>
            <a:r>
              <a:rPr lang="en-US" sz="1700" dirty="0">
                <a:solidFill>
                  <a:srgbClr val="FF0000"/>
                </a:solidFill>
              </a:rPr>
              <a:t>:</a:t>
            </a:r>
            <a:r>
              <a:rPr lang="en-US" sz="1700" dirty="0"/>
              <a:t>  Care should be respectful, responsive and aligned to patient values and needs. </a:t>
            </a:r>
          </a:p>
          <a:p>
            <a:pPr marL="0" indent="0">
              <a:buNone/>
            </a:pPr>
            <a:endParaRPr lang="en-US" sz="1700" dirty="0"/>
          </a:p>
          <a:p>
            <a:r>
              <a:rPr lang="en-US" sz="1700" dirty="0">
                <a:solidFill>
                  <a:srgbClr val="FF0000"/>
                </a:solidFill>
              </a:rPr>
              <a:t>Timely:</a:t>
            </a:r>
            <a:r>
              <a:rPr lang="en-US" sz="1700" dirty="0"/>
              <a:t> Care should be given at the right time, and minimize delays. </a:t>
            </a:r>
          </a:p>
          <a:p>
            <a:pPr marL="0" indent="0">
              <a:buNone/>
            </a:pPr>
            <a:endParaRPr lang="en-US" sz="1700" dirty="0"/>
          </a:p>
          <a:p>
            <a:r>
              <a:rPr lang="en-US" sz="1700" dirty="0">
                <a:solidFill>
                  <a:srgbClr val="FF0000"/>
                </a:solidFill>
              </a:rPr>
              <a:t>Efficient:</a:t>
            </a:r>
            <a:r>
              <a:rPr lang="en-US" sz="1700" dirty="0"/>
              <a:t> Care should minimize waste and be cost-effective. </a:t>
            </a:r>
          </a:p>
          <a:p>
            <a:pPr marL="0" indent="0">
              <a:buNone/>
            </a:pPr>
            <a:endParaRPr lang="en-US" sz="1700" dirty="0"/>
          </a:p>
          <a:p>
            <a:r>
              <a:rPr lang="en-US" sz="1700" dirty="0">
                <a:solidFill>
                  <a:srgbClr val="FF0000"/>
                </a:solidFill>
              </a:rPr>
              <a:t>Equitable:</a:t>
            </a:r>
            <a:r>
              <a:rPr lang="en-US" sz="1700" dirty="0"/>
              <a:t> Equal quality care for all. </a:t>
            </a:r>
          </a:p>
        </p:txBody>
      </p:sp>
    </p:spTree>
    <p:extLst>
      <p:ext uri="{BB962C8B-B14F-4D97-AF65-F5344CB8AC3E}">
        <p14:creationId xmlns:p14="http://schemas.microsoft.com/office/powerpoint/2010/main" val="725559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8A66A4-1D15-470C-9EFB-E6A1740AA2A7}"/>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US" sz="6000" b="1"/>
              <a:t>Culture (n):</a:t>
            </a:r>
            <a:endParaRPr lang="en-US" sz="6000"/>
          </a:p>
        </p:txBody>
      </p:sp>
      <p:sp>
        <p:nvSpPr>
          <p:cNvPr id="3" name="Content Placeholder 2">
            <a:extLst>
              <a:ext uri="{FF2B5EF4-FFF2-40B4-BE49-F238E27FC236}">
                <a16:creationId xmlns="" xmlns:a16="http://schemas.microsoft.com/office/drawing/2014/main" id="{012465CD-E0F6-49C2-9723-556695DE5A20}"/>
              </a:ext>
            </a:extLst>
          </p:cNvPr>
          <p:cNvSpPr>
            <a:spLocks noGrp="1"/>
          </p:cNvSpPr>
          <p:nvPr>
            <p:ph idx="1"/>
          </p:nvPr>
        </p:nvSpPr>
        <p:spPr>
          <a:xfrm>
            <a:off x="8499107" y="5091763"/>
            <a:ext cx="2974207" cy="1264587"/>
          </a:xfrm>
        </p:spPr>
        <p:txBody>
          <a:bodyPr vert="horz" lIns="91440" tIns="45720" rIns="91440" bIns="45720" rtlCol="0" anchor="ctr">
            <a:normAutofit/>
          </a:bodyPr>
          <a:lstStyle/>
          <a:p>
            <a:pPr marL="0" indent="0">
              <a:buNone/>
            </a:pPr>
            <a:r>
              <a:rPr lang="en-US" sz="2000"/>
              <a:t>the beliefs, customs, arts, etc., of a particular society, group, place, or time</a:t>
            </a:r>
          </a:p>
        </p:txBody>
      </p:sp>
      <p:pic>
        <p:nvPicPr>
          <p:cNvPr id="6" name="Picture 5" descr="A picture containing sky, wall, indoor, table&#10;&#10;Description generated with high confidence">
            <a:extLst>
              <a:ext uri="{FF2B5EF4-FFF2-40B4-BE49-F238E27FC236}">
                <a16:creationId xmlns="" xmlns:a16="http://schemas.microsoft.com/office/drawing/2014/main" id="{5074C8CF-0A2A-4817-9E10-5D1EFDD513E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24477" r="-2" b="3313"/>
          <a:stretch/>
        </p:blipFill>
        <p:spPr>
          <a:xfrm>
            <a:off x="-3983" y="10"/>
            <a:ext cx="12192000" cy="4571990"/>
          </a:xfrm>
          <a:prstGeom prst="rect">
            <a:avLst/>
          </a:prstGeom>
        </p:spPr>
      </p:pic>
      <p:cxnSp>
        <p:nvCxnSpPr>
          <p:cNvPr id="12" name="Straight Connector 11">
            <a:extLst>
              <a:ext uri="{FF2B5EF4-FFF2-40B4-BE49-F238E27FC236}">
                <a16:creationId xmlns="" xmlns:a16="http://schemas.microsoft.com/office/drawing/2014/main" id="{E126E481-B945-4179-BD79-05E96E9B29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2870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330F7E-E24E-4DA5-9D75-46D996AC6EB1}"/>
              </a:ext>
            </a:extLst>
          </p:cNvPr>
          <p:cNvSpPr>
            <a:spLocks noGrp="1"/>
          </p:cNvSpPr>
          <p:nvPr>
            <p:ph type="title"/>
          </p:nvPr>
        </p:nvSpPr>
        <p:spPr>
          <a:xfrm>
            <a:off x="648929" y="629266"/>
            <a:ext cx="4944152" cy="1622321"/>
          </a:xfrm>
        </p:spPr>
        <p:txBody>
          <a:bodyPr>
            <a:normAutofit fontScale="90000"/>
          </a:bodyPr>
          <a:lstStyle/>
          <a:p>
            <a:r>
              <a:rPr lang="en-US" sz="2100" dirty="0"/>
              <a:t/>
            </a:r>
            <a:br>
              <a:rPr lang="en-US" sz="2100" dirty="0"/>
            </a:br>
            <a:r>
              <a:rPr lang="en-US" sz="2100" dirty="0"/>
              <a:t/>
            </a:r>
            <a:br>
              <a:rPr lang="en-US" sz="2100" dirty="0"/>
            </a:br>
            <a:r>
              <a:rPr lang="en-US" sz="3600" b="1" dirty="0"/>
              <a:t>Culture of safety and quality</a:t>
            </a:r>
            <a:r>
              <a:rPr lang="en-US" sz="2100" dirty="0"/>
              <a:t/>
            </a:r>
            <a:br>
              <a:rPr lang="en-US" sz="2100" dirty="0"/>
            </a:br>
            <a:r>
              <a:rPr lang="en-US" sz="2100" dirty="0"/>
              <a:t/>
            </a:r>
            <a:br>
              <a:rPr lang="en-US" sz="2100" dirty="0"/>
            </a:br>
            <a:endParaRPr lang="en-US" sz="2100" dirty="0"/>
          </a:p>
        </p:txBody>
      </p:sp>
      <p:sp>
        <p:nvSpPr>
          <p:cNvPr id="3" name="Content Placeholder 2">
            <a:extLst>
              <a:ext uri="{FF2B5EF4-FFF2-40B4-BE49-F238E27FC236}">
                <a16:creationId xmlns="" xmlns:a16="http://schemas.microsoft.com/office/drawing/2014/main" id="{2BA503E2-F131-432E-B095-9B3258782BFD}"/>
              </a:ext>
            </a:extLst>
          </p:cNvPr>
          <p:cNvSpPr>
            <a:spLocks noGrp="1"/>
          </p:cNvSpPr>
          <p:nvPr>
            <p:ph idx="1"/>
          </p:nvPr>
        </p:nvSpPr>
        <p:spPr>
          <a:xfrm>
            <a:off x="648930" y="2438400"/>
            <a:ext cx="4944151" cy="3785419"/>
          </a:xfrm>
        </p:spPr>
        <p:txBody>
          <a:bodyPr>
            <a:normAutofit/>
          </a:bodyPr>
          <a:lstStyle/>
          <a:p>
            <a:pPr marL="457200" lvl="1" indent="0">
              <a:buNone/>
            </a:pPr>
            <a:endParaRPr lang="en-US" dirty="0"/>
          </a:p>
          <a:p>
            <a:pPr lvl="1"/>
            <a:r>
              <a:rPr lang="en-US" sz="1800" dirty="0"/>
              <a:t>Error reporting : </a:t>
            </a:r>
            <a:endParaRPr lang="en-US" sz="1800" dirty="0" smtClean="0"/>
          </a:p>
          <a:p>
            <a:pPr lvl="2"/>
            <a:r>
              <a:rPr lang="en-US" sz="1400" dirty="0" smtClean="0"/>
              <a:t>responsibility </a:t>
            </a:r>
            <a:r>
              <a:rPr lang="en-US" sz="1400" dirty="0"/>
              <a:t>vs. weapon </a:t>
            </a:r>
          </a:p>
          <a:p>
            <a:pPr lvl="1"/>
            <a:endParaRPr lang="en-US" sz="1800" dirty="0"/>
          </a:p>
          <a:p>
            <a:pPr lvl="1"/>
            <a:r>
              <a:rPr lang="en-US" sz="1800" dirty="0"/>
              <a:t>Investigation of events:  </a:t>
            </a:r>
            <a:endParaRPr lang="en-US" sz="1800" dirty="0" smtClean="0"/>
          </a:p>
          <a:p>
            <a:pPr lvl="2"/>
            <a:r>
              <a:rPr lang="en-US" sz="1400" dirty="0" smtClean="0"/>
              <a:t>opportunity </a:t>
            </a:r>
            <a:r>
              <a:rPr lang="en-US" sz="1400" dirty="0"/>
              <a:t>to improve vs. reason to punish</a:t>
            </a:r>
          </a:p>
          <a:p>
            <a:pPr lvl="1"/>
            <a:endParaRPr lang="en-US" sz="1800" dirty="0"/>
          </a:p>
          <a:p>
            <a:pPr lvl="1"/>
            <a:r>
              <a:rPr lang="en-US" sz="1800" dirty="0"/>
              <a:t>Is the focus of discussion: </a:t>
            </a:r>
            <a:endParaRPr lang="en-US" sz="1800" dirty="0" smtClean="0"/>
          </a:p>
          <a:p>
            <a:pPr lvl="2"/>
            <a:r>
              <a:rPr lang="en-US" sz="1400" dirty="0" smtClean="0"/>
              <a:t>system </a:t>
            </a:r>
            <a:r>
              <a:rPr lang="en-US" sz="1400" dirty="0"/>
              <a:t>vs. individual </a:t>
            </a:r>
          </a:p>
        </p:txBody>
      </p:sp>
      <p:sp>
        <p:nvSpPr>
          <p:cNvPr id="19" name="Rectangle 18">
            <a:extLst>
              <a:ext uri="{FF2B5EF4-FFF2-40B4-BE49-F238E27FC236}">
                <a16:creationId xmlns="" xmlns:a16="http://schemas.microsoft.com/office/drawing/2014/main" id="{46F7435D-E3DB-47B1-BA61-B00ACC83A9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 xmlns:a16="http://schemas.microsoft.com/office/drawing/2014/main" id="{F263A0B5-F8C4-4116-809F-78A768EA79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 holding, sky, playing&#10;&#10;Description generated with high confidence">
            <a:extLst>
              <a:ext uri="{FF2B5EF4-FFF2-40B4-BE49-F238E27FC236}">
                <a16:creationId xmlns="" xmlns:a16="http://schemas.microsoft.com/office/drawing/2014/main" id="{50413452-E87B-49A7-B3A2-24DA726A02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060689" y="1277435"/>
            <a:ext cx="4163991" cy="4153581"/>
          </a:xfrm>
          <a:prstGeom prst="rect">
            <a:avLst/>
          </a:prstGeom>
          <a:effectLst/>
        </p:spPr>
      </p:pic>
    </p:spTree>
    <p:extLst>
      <p:ext uri="{BB962C8B-B14F-4D97-AF65-F5344CB8AC3E}">
        <p14:creationId xmlns:p14="http://schemas.microsoft.com/office/powerpoint/2010/main" val="200753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81BE85-1345-481B-A036-0B2AED84EE08}"/>
              </a:ext>
            </a:extLst>
          </p:cNvPr>
          <p:cNvSpPr>
            <a:spLocks noGrp="1"/>
          </p:cNvSpPr>
          <p:nvPr>
            <p:ph type="title"/>
          </p:nvPr>
        </p:nvSpPr>
        <p:spPr>
          <a:xfrm>
            <a:off x="648929" y="629266"/>
            <a:ext cx="3505495" cy="1622321"/>
          </a:xfrm>
        </p:spPr>
        <p:txBody>
          <a:bodyPr>
            <a:normAutofit/>
          </a:bodyPr>
          <a:lstStyle/>
          <a:p>
            <a:r>
              <a:rPr lang="en-US" sz="3700"/>
              <a:t>Culture of safety and quality</a:t>
            </a:r>
          </a:p>
        </p:txBody>
      </p:sp>
      <p:sp>
        <p:nvSpPr>
          <p:cNvPr id="3" name="Content Placeholder 2">
            <a:extLst>
              <a:ext uri="{FF2B5EF4-FFF2-40B4-BE49-F238E27FC236}">
                <a16:creationId xmlns="" xmlns:a16="http://schemas.microsoft.com/office/drawing/2014/main" id="{34B604AD-7D5C-4F91-A851-79CE174C56EA}"/>
              </a:ext>
            </a:extLst>
          </p:cNvPr>
          <p:cNvSpPr>
            <a:spLocks noGrp="1"/>
          </p:cNvSpPr>
          <p:nvPr>
            <p:ph idx="1"/>
          </p:nvPr>
        </p:nvSpPr>
        <p:spPr>
          <a:xfrm>
            <a:off x="648931" y="2438400"/>
            <a:ext cx="3505494" cy="3785419"/>
          </a:xfrm>
        </p:spPr>
        <p:txBody>
          <a:bodyPr>
            <a:normAutofit/>
          </a:bodyPr>
          <a:lstStyle/>
          <a:p>
            <a:r>
              <a:rPr lang="en-US" sz="2000"/>
              <a:t>Culture drives safe care delivery  </a:t>
            </a:r>
          </a:p>
          <a:p>
            <a:r>
              <a:rPr lang="en-US" sz="2000"/>
              <a:t>Culture is about behaviors </a:t>
            </a:r>
          </a:p>
          <a:p>
            <a:r>
              <a:rPr lang="en-US" sz="2000"/>
              <a:t>Domains of behaviors include: </a:t>
            </a:r>
          </a:p>
          <a:p>
            <a:pPr lvl="1"/>
            <a:r>
              <a:rPr lang="en-US" sz="2000"/>
              <a:t>Teamwork communication </a:t>
            </a:r>
          </a:p>
          <a:p>
            <a:pPr lvl="1"/>
            <a:r>
              <a:rPr lang="en-US" sz="2000"/>
              <a:t>Professionalism </a:t>
            </a:r>
          </a:p>
          <a:p>
            <a:pPr lvl="1"/>
            <a:r>
              <a:rPr lang="en-US" sz="2000"/>
              <a:t>Response to errors </a:t>
            </a:r>
          </a:p>
        </p:txBody>
      </p:sp>
      <p:sp>
        <p:nvSpPr>
          <p:cNvPr id="17" name="Rectangle 13">
            <a:extLst>
              <a:ext uri="{FF2B5EF4-FFF2-40B4-BE49-F238E27FC236}">
                <a16:creationId xmlns=""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sky, wall, indoor, table&#10;&#10;Description generated with high confidence">
            <a:extLst>
              <a:ext uri="{FF2B5EF4-FFF2-40B4-BE49-F238E27FC236}">
                <a16:creationId xmlns="" xmlns:a16="http://schemas.microsoft.com/office/drawing/2014/main" id="{FCBE3EF5-9E77-41C7-8AC8-CC101AE979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5608319" y="1894415"/>
            <a:ext cx="5614835" cy="2915951"/>
          </a:xfrm>
          <a:prstGeom prst="rect">
            <a:avLst/>
          </a:prstGeom>
          <a:effectLst/>
        </p:spPr>
      </p:pic>
    </p:spTree>
    <p:extLst>
      <p:ext uri="{BB962C8B-B14F-4D97-AF65-F5344CB8AC3E}">
        <p14:creationId xmlns:p14="http://schemas.microsoft.com/office/powerpoint/2010/main" val="407476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14" y="290168"/>
            <a:ext cx="11707586" cy="633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555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4C8652-41B7-456A-AEEE-1B20FE37A96E}"/>
              </a:ext>
            </a:extLst>
          </p:cNvPr>
          <p:cNvSpPr>
            <a:spLocks noGrp="1"/>
          </p:cNvSpPr>
          <p:nvPr>
            <p:ph type="title"/>
          </p:nvPr>
        </p:nvSpPr>
        <p:spPr/>
        <p:txBody>
          <a:bodyPr>
            <a:normAutofit fontScale="90000"/>
          </a:bodyPr>
          <a:lstStyle/>
          <a:p>
            <a:r>
              <a:rPr lang="en-US" dirty="0"/>
              <a:t/>
            </a:r>
            <a:br>
              <a:rPr lang="en-US" dirty="0"/>
            </a:br>
            <a:r>
              <a:rPr lang="en-US" dirty="0"/>
              <a:t>Culture in </a:t>
            </a:r>
            <a:r>
              <a:rPr lang="en-US" dirty="0" smtClean="0"/>
              <a:t>the Learning </a:t>
            </a:r>
            <a:r>
              <a:rPr lang="en-US" dirty="0"/>
              <a:t>Environment </a:t>
            </a:r>
            <a:br>
              <a:rPr lang="en-US" dirty="0"/>
            </a:br>
            <a:endParaRPr lang="en-US" dirty="0"/>
          </a:p>
        </p:txBody>
      </p:sp>
      <p:sp>
        <p:nvSpPr>
          <p:cNvPr id="3" name="Content Placeholder 2">
            <a:extLst>
              <a:ext uri="{FF2B5EF4-FFF2-40B4-BE49-F238E27FC236}">
                <a16:creationId xmlns="" xmlns:a16="http://schemas.microsoft.com/office/drawing/2014/main" id="{715E04A0-3FB2-4A6A-BEBC-8717E451E0BB}"/>
              </a:ext>
            </a:extLst>
          </p:cNvPr>
          <p:cNvSpPr>
            <a:spLocks noGrp="1"/>
          </p:cNvSpPr>
          <p:nvPr>
            <p:ph idx="1"/>
          </p:nvPr>
        </p:nvSpPr>
        <p:spPr/>
        <p:txBody>
          <a:bodyPr>
            <a:normAutofit fontScale="92500" lnSpcReduction="20000"/>
          </a:bodyPr>
          <a:lstStyle/>
          <a:p>
            <a:r>
              <a:rPr lang="en-US" dirty="0"/>
              <a:t>Beyond the written or spoken beliefs about quality or safety</a:t>
            </a:r>
          </a:p>
          <a:p>
            <a:endParaRPr lang="en-US" dirty="0"/>
          </a:p>
          <a:p>
            <a:pPr lvl="1"/>
            <a:r>
              <a:rPr lang="en-US" dirty="0"/>
              <a:t>Is there a Hidden Curriculum?</a:t>
            </a:r>
          </a:p>
          <a:p>
            <a:endParaRPr lang="en-US" dirty="0"/>
          </a:p>
          <a:p>
            <a:pPr lvl="1"/>
            <a:r>
              <a:rPr lang="en-US" dirty="0"/>
              <a:t>Are there unspoken, unofficial set of beliefs that govern behavior in the clinical setting  </a:t>
            </a:r>
          </a:p>
          <a:p>
            <a:endParaRPr lang="en-US" dirty="0"/>
          </a:p>
          <a:p>
            <a:r>
              <a:rPr lang="en-US" dirty="0"/>
              <a:t>What is the culture in the practice environment?  </a:t>
            </a:r>
          </a:p>
          <a:p>
            <a:endParaRPr lang="en-US" dirty="0"/>
          </a:p>
          <a:p>
            <a:pPr lvl="1"/>
            <a:r>
              <a:rPr lang="en-US" dirty="0"/>
              <a:t>Why is it important? </a:t>
            </a:r>
          </a:p>
          <a:p>
            <a:endParaRPr lang="en-US" dirty="0"/>
          </a:p>
          <a:p>
            <a:r>
              <a:rPr lang="en-US" dirty="0"/>
              <a:t>second victim</a:t>
            </a:r>
          </a:p>
        </p:txBody>
      </p:sp>
    </p:spTree>
    <p:extLst>
      <p:ext uri="{BB962C8B-B14F-4D97-AF65-F5344CB8AC3E}">
        <p14:creationId xmlns:p14="http://schemas.microsoft.com/office/powerpoint/2010/main" val="2815051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1142</Words>
  <Application>Microsoft Office PowerPoint</Application>
  <PresentationFormat>Custom</PresentationFormat>
  <Paragraphs>183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QIPS part 1</vt:lpstr>
      <vt:lpstr>outline</vt:lpstr>
      <vt:lpstr>Introduction to QIPS </vt:lpstr>
      <vt:lpstr>What defines Quality Health Care?</vt:lpstr>
      <vt:lpstr>Culture (n):</vt:lpstr>
      <vt:lpstr>  Culture of safety and quality  </vt:lpstr>
      <vt:lpstr>Culture of safety and quality</vt:lpstr>
      <vt:lpstr>PowerPoint Presentation</vt:lpstr>
      <vt:lpstr> Culture in the Learning Environment  </vt:lpstr>
      <vt:lpstr>Disruptive behaviors</vt:lpstr>
      <vt:lpstr>In in next few minutes….</vt:lpstr>
      <vt:lpstr>Quality Improvement:  Systems can be made safer by design  </vt:lpstr>
      <vt:lpstr>Definitions</vt:lpstr>
      <vt:lpstr>Root cause analysis (RCA) </vt:lpstr>
      <vt:lpstr>RCA should be both  Systematic and Comprehensive</vt:lpstr>
      <vt:lpstr>Case Example: Johnnie</vt:lpstr>
      <vt:lpstr>What is your first reaction?</vt:lpstr>
      <vt:lpstr>Root Cause Analysis video</vt:lpstr>
      <vt:lpstr>The Root Cause Analysis</vt:lpstr>
      <vt:lpstr>Systematic Why Why Why???</vt:lpstr>
      <vt:lpstr>RCA Causal Map</vt:lpstr>
      <vt:lpstr>Root Cause Analysis Map (fishbone diagram)</vt:lpstr>
      <vt:lpstr>Examine Contributing Factors</vt:lpstr>
      <vt:lpstr>Human Errors</vt:lpstr>
      <vt:lpstr>Contributing Factors   </vt:lpstr>
      <vt:lpstr>Corrective Action Planning ….a hierarchy for remedial actions based on decreasing effectiveness </vt:lpstr>
      <vt:lpstr>RCA Summary</vt:lpstr>
      <vt:lpstr>What we discussed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 &amp; PS part 1</dc:title>
  <dc:creator>Leigh Newhook</dc:creator>
  <cp:lastModifiedBy>Newhook, Leigh Anne</cp:lastModifiedBy>
  <cp:revision>31</cp:revision>
  <dcterms:created xsi:type="dcterms:W3CDTF">2018-11-15T00:59:36Z</dcterms:created>
  <dcterms:modified xsi:type="dcterms:W3CDTF">2019-08-23T11:51:05Z</dcterms:modified>
</cp:coreProperties>
</file>