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71" r:id="rId3"/>
    <p:sldId id="258" r:id="rId4"/>
    <p:sldId id="259" r:id="rId5"/>
    <p:sldId id="261" r:id="rId6"/>
    <p:sldId id="272" r:id="rId7"/>
    <p:sldId id="263" r:id="rId8"/>
    <p:sldId id="264" r:id="rId9"/>
    <p:sldId id="265" r:id="rId10"/>
    <p:sldId id="266" r:id="rId11"/>
    <p:sldId id="269" r:id="rId12"/>
    <p:sldId id="270" r:id="rId13"/>
    <p:sldId id="273" r:id="rId14"/>
    <p:sldId id="268" r:id="rId15"/>
    <p:sldId id="274" r:id="rId16"/>
    <p:sldId id="276" r:id="rId17"/>
    <p:sldId id="277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58"/>
    <p:restoredTop sz="86465"/>
  </p:normalViewPr>
  <p:slideViewPr>
    <p:cSldViewPr snapToGrid="0" snapToObjects="1">
      <p:cViewPr>
        <p:scale>
          <a:sx n="77" d="100"/>
          <a:sy n="77" d="100"/>
        </p:scale>
        <p:origin x="776" y="8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0DBE3-613C-C34E-A282-2DCCF3DEB594}" type="datetimeFigureOut">
              <a:rPr lang="en-US" smtClean="0"/>
              <a:t>5/8/20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DAA37-42B3-2D4A-AB8D-6AA58FAF5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24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DAA37-42B3-2D4A-AB8D-6AA58FAF51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01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5/8/20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5/8/20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5/8/20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5/8/20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5/8/20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5/8/20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5/8/20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5/8/20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5/8/20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5/8/20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5/8/20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5/8/20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5/8/20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5/8/20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5/8/20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5/8/20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5/8/20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5/8/20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798A2-B49F-774D-98A4-2D0DE53293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Introduction to Study Design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3EC5F2-BD54-BF48-BB04-C80D69749E12}"/>
              </a:ext>
            </a:extLst>
          </p:cNvPr>
          <p:cNvSpPr txBox="1"/>
          <p:nvPr/>
        </p:nvSpPr>
        <p:spPr>
          <a:xfrm>
            <a:off x="1154955" y="4777381"/>
            <a:ext cx="7963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Rosie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Stanoev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Master’s Student (Clinical Epidemiology)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101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1CF2D-C130-5B4D-986A-55F4A2543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Cohort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9FEB4-8ADC-9149-AA10-B41D7FADB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2961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Participant outcomes are compared based on an exposure to a certain risk factor 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(9)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FC149-17A2-8447-BEC2-3A9B27D1654D}"/>
              </a:ext>
            </a:extLst>
          </p:cNvPr>
          <p:cNvSpPr txBox="1"/>
          <p:nvPr/>
        </p:nvSpPr>
        <p:spPr>
          <a:xfrm>
            <a:off x="1921976" y="3343571"/>
            <a:ext cx="263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Retrospective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259A7B-B367-9841-AF05-7D2A221F5029}"/>
              </a:ext>
            </a:extLst>
          </p:cNvPr>
          <p:cNvSpPr txBox="1"/>
          <p:nvPr/>
        </p:nvSpPr>
        <p:spPr>
          <a:xfrm>
            <a:off x="7168737" y="3343571"/>
            <a:ext cx="263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67790E2-4300-AA4B-A4B7-AF1961E5B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56" y="4110013"/>
            <a:ext cx="3765583" cy="168957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1E06ABA-CF1D-EA48-B48E-DF03FA9CB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30" y="4110013"/>
            <a:ext cx="3765583" cy="1689570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9C93B65-3716-1F46-8FE6-D3EC3ADAE9AD}"/>
              </a:ext>
            </a:extLst>
          </p:cNvPr>
          <p:cNvCxnSpPr/>
          <p:nvPr/>
        </p:nvCxnSpPr>
        <p:spPr>
          <a:xfrm>
            <a:off x="4809506" y="4110013"/>
            <a:ext cx="0" cy="1827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204CB5D-188F-DE46-9BBD-06F6F7C2FFD7}"/>
              </a:ext>
            </a:extLst>
          </p:cNvPr>
          <p:cNvCxnSpPr/>
          <p:nvPr/>
        </p:nvCxnSpPr>
        <p:spPr>
          <a:xfrm>
            <a:off x="10234550" y="4110013"/>
            <a:ext cx="0" cy="1827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9A63DAA-D8E8-E249-861F-4CAF8F4CAB1F}"/>
              </a:ext>
            </a:extLst>
          </p:cNvPr>
          <p:cNvSpPr txBox="1"/>
          <p:nvPr/>
        </p:nvSpPr>
        <p:spPr>
          <a:xfrm>
            <a:off x="4554339" y="3835730"/>
            <a:ext cx="5639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3AC3404-A333-FA45-95C9-3716970A1E09}"/>
              </a:ext>
            </a:extLst>
          </p:cNvPr>
          <p:cNvSpPr txBox="1"/>
          <p:nvPr/>
        </p:nvSpPr>
        <p:spPr>
          <a:xfrm>
            <a:off x="9980613" y="3824031"/>
            <a:ext cx="5639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36" name="5-Point Star 35">
            <a:extLst>
              <a:ext uri="{FF2B5EF4-FFF2-40B4-BE49-F238E27FC236}">
                <a16:creationId xmlns:a16="http://schemas.microsoft.com/office/drawing/2014/main" id="{28FDAF43-1A4D-E74A-9D1C-AAC065C0EDE4}"/>
              </a:ext>
            </a:extLst>
          </p:cNvPr>
          <p:cNvSpPr/>
          <p:nvPr/>
        </p:nvSpPr>
        <p:spPr>
          <a:xfrm rot="1120925">
            <a:off x="4734410" y="5611002"/>
            <a:ext cx="227904" cy="195598"/>
          </a:xfrm>
          <a:prstGeom prst="star5">
            <a:avLst>
              <a:gd name="adj" fmla="val 15533"/>
              <a:gd name="hf" fmla="val 105146"/>
              <a:gd name="vf" fmla="val 11055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>
            <a:extLst>
              <a:ext uri="{FF2B5EF4-FFF2-40B4-BE49-F238E27FC236}">
                <a16:creationId xmlns:a16="http://schemas.microsoft.com/office/drawing/2014/main" id="{900893DE-D3B4-FA43-84A0-A4F6ACB98C50}"/>
              </a:ext>
            </a:extLst>
          </p:cNvPr>
          <p:cNvSpPr/>
          <p:nvPr/>
        </p:nvSpPr>
        <p:spPr>
          <a:xfrm rot="1258500">
            <a:off x="10154999" y="4378226"/>
            <a:ext cx="215155" cy="200770"/>
          </a:xfrm>
          <a:prstGeom prst="star5">
            <a:avLst>
              <a:gd name="adj" fmla="val 15533"/>
              <a:gd name="hf" fmla="val 105146"/>
              <a:gd name="vf" fmla="val 11055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BAA961-D4E2-A64C-8782-50F823A95D72}"/>
              </a:ext>
            </a:extLst>
          </p:cNvPr>
          <p:cNvSpPr txBox="1"/>
          <p:nvPr/>
        </p:nvSpPr>
        <p:spPr>
          <a:xfrm>
            <a:off x="9698181" y="6627168"/>
            <a:ext cx="24938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Note: The star indicates start of research</a:t>
            </a:r>
          </a:p>
        </p:txBody>
      </p:sp>
    </p:spTree>
    <p:extLst>
      <p:ext uri="{BB962C8B-B14F-4D97-AF65-F5344CB8AC3E}">
        <p14:creationId xmlns:p14="http://schemas.microsoft.com/office/powerpoint/2010/main" val="2314312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1CF2D-C130-5B4D-986A-55F4A2543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Cohort Study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F357FDD-8F08-084D-8BA4-9717B396A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Advantages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Exposure is measured before outcome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study multiple outcomes</a:t>
            </a: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Disadvantages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Changes in exposure status may occur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require long follow-up</a:t>
            </a:r>
          </a:p>
        </p:txBody>
      </p:sp>
    </p:spTree>
    <p:extLst>
      <p:ext uri="{BB962C8B-B14F-4D97-AF65-F5344CB8AC3E}">
        <p14:creationId xmlns:p14="http://schemas.microsoft.com/office/powerpoint/2010/main" val="341066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1CF2D-C130-5B4D-986A-55F4A2543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Cohort Study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40C05D9-6319-7B45-951D-068191125C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941" y="2239769"/>
            <a:ext cx="7659585" cy="4595751"/>
          </a:xfrm>
        </p:spPr>
      </p:pic>
      <p:sp>
        <p:nvSpPr>
          <p:cNvPr id="11" name="Frame 10">
            <a:extLst>
              <a:ext uri="{FF2B5EF4-FFF2-40B4-BE49-F238E27FC236}">
                <a16:creationId xmlns:a16="http://schemas.microsoft.com/office/drawing/2014/main" id="{87BA402F-5099-E24F-BAAE-02D0A1185949}"/>
              </a:ext>
            </a:extLst>
          </p:cNvPr>
          <p:cNvSpPr/>
          <p:nvPr/>
        </p:nvSpPr>
        <p:spPr>
          <a:xfrm>
            <a:off x="353125" y="3801257"/>
            <a:ext cx="7885216" cy="725666"/>
          </a:xfrm>
          <a:prstGeom prst="frame">
            <a:avLst>
              <a:gd name="adj1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9059953-7EBF-DF44-AB38-709D5DF996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149922"/>
              </p:ext>
            </p:extLst>
          </p:nvPr>
        </p:nvGraphicFramePr>
        <p:xfrm>
          <a:off x="8506667" y="3741714"/>
          <a:ext cx="3556000" cy="148135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34233">
                  <a:extLst>
                    <a:ext uri="{9D8B030D-6E8A-4147-A177-3AD203B41FA5}">
                      <a16:colId xmlns:a16="http://schemas.microsoft.com/office/drawing/2014/main" val="2191992607"/>
                    </a:ext>
                  </a:extLst>
                </a:gridCol>
                <a:gridCol w="2321767">
                  <a:extLst>
                    <a:ext uri="{9D8B030D-6E8A-4147-A177-3AD203B41FA5}">
                      <a16:colId xmlns:a16="http://schemas.microsoft.com/office/drawing/2014/main" val="2936580911"/>
                    </a:ext>
                  </a:extLst>
                </a:gridCol>
              </a:tblGrid>
              <a:tr h="341386"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Mothers and their children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990886"/>
                  </a:ext>
                </a:extLst>
              </a:tr>
              <a:tr h="34138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Exposure/Risk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Pre-pregnancy obesity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456665"/>
                  </a:ext>
                </a:extLst>
              </a:tr>
              <a:tr h="34138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pre-pregnancy obesity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708328"/>
                  </a:ext>
                </a:extLst>
              </a:tr>
              <a:tr h="34138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Childhood malignancies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215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278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1CF2D-C130-5B4D-986A-55F4A2543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Experimental Studies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BA2E468-F2FF-B347-8E4F-B36B110A18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91666" y="2546689"/>
            <a:ext cx="3553460" cy="3301277"/>
          </a:xfrm>
          <a:prstGeom prst="rect">
            <a:avLst/>
          </a:prstGeom>
        </p:spPr>
      </p:pic>
      <p:sp>
        <p:nvSpPr>
          <p:cNvPr id="9" name="Right Brace 8">
            <a:extLst>
              <a:ext uri="{FF2B5EF4-FFF2-40B4-BE49-F238E27FC236}">
                <a16:creationId xmlns:a16="http://schemas.microsoft.com/office/drawing/2014/main" id="{3FFC7190-7C50-DA4F-ABB0-E284E3B2FDFC}"/>
              </a:ext>
            </a:extLst>
          </p:cNvPr>
          <p:cNvSpPr/>
          <p:nvPr/>
        </p:nvSpPr>
        <p:spPr>
          <a:xfrm rot="21424377">
            <a:off x="9642930" y="3456041"/>
            <a:ext cx="272556" cy="511135"/>
          </a:xfrm>
          <a:prstGeom prst="rightBrace">
            <a:avLst>
              <a:gd name="adj1" fmla="val 35258"/>
              <a:gd name="adj2" fmla="val 5123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0AA34046-FFDD-4D47-B1F1-2E0B11AE531C}"/>
              </a:ext>
            </a:extLst>
          </p:cNvPr>
          <p:cNvSpPr txBox="1">
            <a:spLocks/>
          </p:cNvSpPr>
          <p:nvPr/>
        </p:nvSpPr>
        <p:spPr>
          <a:xfrm>
            <a:off x="743475" y="3711607"/>
            <a:ext cx="5508736" cy="1431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Researchers test how an intervention of their choice impacts certain participant outcomes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A3CC1D-58FF-4D4D-934F-C17BE7A72BDD}"/>
              </a:ext>
            </a:extLst>
          </p:cNvPr>
          <p:cNvSpPr txBox="1"/>
          <p:nvPr/>
        </p:nvSpPr>
        <p:spPr>
          <a:xfrm>
            <a:off x="9928359" y="3557719"/>
            <a:ext cx="139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Experimental</a:t>
            </a:r>
          </a:p>
        </p:txBody>
      </p:sp>
    </p:spTree>
    <p:extLst>
      <p:ext uri="{BB962C8B-B14F-4D97-AF65-F5344CB8AC3E}">
        <p14:creationId xmlns:p14="http://schemas.microsoft.com/office/powerpoint/2010/main" val="167195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1CF2D-C130-5B4D-986A-55F4A2543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Randomized Controlled Trial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946FF4-CCDE-E244-8AD9-6B1832D06E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3823" y="2706370"/>
            <a:ext cx="6000947" cy="3416300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17DE838-DE20-B24C-ABBD-41658A11B9B8}"/>
              </a:ext>
            </a:extLst>
          </p:cNvPr>
          <p:cNvSpPr txBox="1">
            <a:spLocks/>
          </p:cNvSpPr>
          <p:nvPr/>
        </p:nvSpPr>
        <p:spPr>
          <a:xfrm>
            <a:off x="629175" y="2946400"/>
            <a:ext cx="5051535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Many types of RCT design: parallel, crossover, factorial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Randomization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Intervention types: therapy, prevention, diagnosis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Four potential levels of blinding: participant, outcome assessor, researcher, allocation of treatment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56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1CF2D-C130-5B4D-986A-55F4A2543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Randomized Controlled Trial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FDD2FE-64ED-E84E-944C-88990DB4CA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472" y="2286205"/>
            <a:ext cx="7200900" cy="4571795"/>
          </a:xfr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FC61611B-CD73-A045-BA3F-3C92E43E690B}"/>
              </a:ext>
            </a:extLst>
          </p:cNvPr>
          <p:cNvSpPr/>
          <p:nvPr/>
        </p:nvSpPr>
        <p:spPr>
          <a:xfrm>
            <a:off x="397472" y="3952717"/>
            <a:ext cx="7054913" cy="914400"/>
          </a:xfrm>
          <a:prstGeom prst="frame">
            <a:avLst>
              <a:gd name="adj1" fmla="val 25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DDFB099-7353-AB4A-946B-EF20B86F6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469827"/>
              </p:ext>
            </p:extLst>
          </p:nvPr>
        </p:nvGraphicFramePr>
        <p:xfrm>
          <a:off x="8227267" y="3889330"/>
          <a:ext cx="3556000" cy="136554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34233">
                  <a:extLst>
                    <a:ext uri="{9D8B030D-6E8A-4147-A177-3AD203B41FA5}">
                      <a16:colId xmlns:a16="http://schemas.microsoft.com/office/drawing/2014/main" val="2191992607"/>
                    </a:ext>
                  </a:extLst>
                </a:gridCol>
                <a:gridCol w="2321767">
                  <a:extLst>
                    <a:ext uri="{9D8B030D-6E8A-4147-A177-3AD203B41FA5}">
                      <a16:colId xmlns:a16="http://schemas.microsoft.com/office/drawing/2014/main" val="2936580911"/>
                    </a:ext>
                  </a:extLst>
                </a:gridCol>
              </a:tblGrid>
              <a:tr h="341386"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Overweight adolescents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990886"/>
                  </a:ext>
                </a:extLst>
              </a:tr>
              <a:tr h="34138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456665"/>
                  </a:ext>
                </a:extLst>
              </a:tr>
              <a:tr h="34138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 as usual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708328"/>
                  </a:ext>
                </a:extLst>
              </a:tr>
              <a:tr h="34138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Diet, anthropometrics, QoL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215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65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1CF2D-C130-5B4D-986A-55F4A2543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Factors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9FEB4-8ADC-9149-AA10-B41D7FADB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When designing a study, you may want to consider: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Research Question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Research Team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Feasibility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Ethics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71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1CF2D-C130-5B4D-986A-55F4A2543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Levels of Evidence 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882A60-B716-8949-989E-9BECCC71C5BB}"/>
              </a:ext>
            </a:extLst>
          </p:cNvPr>
          <p:cNvSpPr/>
          <p:nvPr/>
        </p:nvSpPr>
        <p:spPr>
          <a:xfrm>
            <a:off x="3352298" y="5985165"/>
            <a:ext cx="4877302" cy="650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Content Placeholder 5">
            <a:extLst>
              <a:ext uri="{FF2B5EF4-FFF2-40B4-BE49-F238E27FC236}">
                <a16:creationId xmlns:a16="http://schemas.microsoft.com/office/drawing/2014/main" id="{71EC7B20-981A-2D49-BF3B-1D0F127209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9508" y="2508382"/>
            <a:ext cx="4442962" cy="412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9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1CF2D-C130-5B4D-986A-55F4A2543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9FEB4-8ADC-9149-AA10-B41D7FADB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145" y="2377440"/>
            <a:ext cx="11006051" cy="42062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1. Georgetown University Medical Center. Type of Clinical Question and Study Design [Internet]. 2020. Available from: https://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guides.dml.georgetown.edu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ebm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ebmclinicalquestions</a:t>
            </a:r>
            <a:endParaRPr lang="en-CA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2. National Cancer Institute. Case Report [Internet]. National Cancer Institute. 2011 [cited 2020 May 7]. Available from: https://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www.cancer.gov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/publications/dictionaries/cancer-terms</a:t>
            </a:r>
            <a:endParaRPr lang="en-CA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3. National Cancer Institute. Case Series [Internet]. National Cancer Institute. 2011 [cited 2020 May 7]. Available from: https://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www.cancer.gov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/publications/dictionaries/cancer-terms</a:t>
            </a:r>
            <a:endParaRPr lang="en-CA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Friede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RL.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Subpial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Hemorrhage in Infants. J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Neuropathol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Neurol. 1972 Jul 1;31(3):548–56. </a:t>
            </a:r>
            <a:endParaRPr lang="en-CA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5. National Cancer Institute. Observational Study [Internet]. National Cancer Institute. 2011 [cited 2020 May 7]. Available from: https://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www.cancer.gov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/publications/dictionaries/cancer-terms</a:t>
            </a:r>
            <a:endParaRPr lang="en-CA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6. National Cancer Institute. Case-Control Study [Internet]. National Cancer Institute. 2011 [cited 2020 May 7]. Available from: https://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www.cancer.gov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/publications/dictionaries/cancer-terms</a:t>
            </a:r>
            <a:endParaRPr lang="en-CA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Audigé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L, Ayeni O, Bhandari M, Boyle B, Briggs K, Chan K, et al. A Practical Guide to Research: Design, Execution, and Publication.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Arthrosc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Arthrosc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Relat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Surg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Off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Publ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Arthrosc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Assoc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N Am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Arthrosc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Assoc. 2011 Apr 1;27:S1-112. </a:t>
            </a:r>
            <a:endParaRPr lang="en-CA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Padalko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Gawaziuk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J, Chateau D,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Sareen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J,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Logsetty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S. Social Determinants Associated with Pediatric Burn Injury: A Population-Based, Case-Control Study. J Burn Care Res Off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Publ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Am Burn Assoc. 2020 Apr 18; </a:t>
            </a:r>
            <a:endParaRPr lang="en-CA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9. National Cancer Institute. Cohort Study [Internet]. National Cancer Institute. 2011 [cited 2020 May 7]. Available from: https://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www.cancer.gov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/publications/dictionaries/cancer-terms</a:t>
            </a:r>
            <a:endParaRPr lang="en-CA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Kessous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R,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Wainstock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T,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Sheiner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E. Pre-pregnancy obesity and childhood malignancies: A population-based cohort study.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Pediatr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Blood Cancer. 2020 Jun;67(6):e28269. </a:t>
            </a:r>
            <a:endParaRPr lang="en-CA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11. Nair B. Clinical Trial Designs. Indian Dermatol Online J. 2019;10(2):193–201. </a:t>
            </a:r>
            <a:endParaRPr lang="en-CA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12. Miri SF,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Javadi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M, Lin C-Y, Griffiths MD,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Björk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M,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Pakpour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AH. Effectiveness of cognitive-behavioral therapy on nutrition improvement and weight of overweight and obese adolescents: A randomized controlled trial. Diabetes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Metab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Syndr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. 2019 Jun;13(3):2190–7. </a:t>
            </a:r>
            <a:endParaRPr lang="en-CA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401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1CF2D-C130-5B4D-986A-55F4A2543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Basic Principles of Study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9FEB4-8ADC-9149-AA10-B41D7FADB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216" y="2689373"/>
            <a:ext cx="4346944" cy="3146371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Study design is chosen based on the research question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Calculation of a sample size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Classification of a sample of the population into study groups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Selection of outcome measures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Protocols, definitions, inclusion/exclusion criteria should be established before the study begins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08797A-6602-E64B-813D-DE9AF18DA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794" y="2496278"/>
            <a:ext cx="5194946" cy="353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3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1CF2D-C130-5B4D-986A-55F4A2543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Levels of Evidence 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882A60-B716-8949-989E-9BECCC71C5BB}"/>
              </a:ext>
            </a:extLst>
          </p:cNvPr>
          <p:cNvSpPr/>
          <p:nvPr/>
        </p:nvSpPr>
        <p:spPr>
          <a:xfrm>
            <a:off x="3352298" y="5985165"/>
            <a:ext cx="4877302" cy="650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Content Placeholder 5">
            <a:extLst>
              <a:ext uri="{FF2B5EF4-FFF2-40B4-BE49-F238E27FC236}">
                <a16:creationId xmlns:a16="http://schemas.microsoft.com/office/drawing/2014/main" id="{71EC7B20-981A-2D49-BF3B-1D0F127209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9508" y="2508382"/>
            <a:ext cx="4442962" cy="412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45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1CF2D-C130-5B4D-986A-55F4A2543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Case Reports and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9FEB4-8ADC-9149-AA10-B41D7FADB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926" y="2797463"/>
            <a:ext cx="6381814" cy="34163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Case Report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detailed report of the diagnosis, treatment, and follow-up of an individual patient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 (2)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Often describes a novel or unusual case</a:t>
            </a: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Case Series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group of case reports of patients with a similar treatment or condition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 (3)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6C5DCBFA-6B91-554F-ADD3-551A20C2D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5024" y="2797463"/>
            <a:ext cx="3553460" cy="3301277"/>
          </a:xfrm>
          <a:prstGeom prst="rect">
            <a:avLst/>
          </a:prstGeom>
        </p:spPr>
      </p:pic>
      <p:sp>
        <p:nvSpPr>
          <p:cNvPr id="7" name="Left Arrow 6">
            <a:extLst>
              <a:ext uri="{FF2B5EF4-FFF2-40B4-BE49-F238E27FC236}">
                <a16:creationId xmlns:a16="http://schemas.microsoft.com/office/drawing/2014/main" id="{13D3F51D-4CF8-6248-A803-16BDAC63027D}"/>
              </a:ext>
            </a:extLst>
          </p:cNvPr>
          <p:cNvSpPr/>
          <p:nvPr/>
        </p:nvSpPr>
        <p:spPr>
          <a:xfrm>
            <a:off x="10687050" y="5269230"/>
            <a:ext cx="617220" cy="14859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9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1CF2D-C130-5B4D-986A-55F4A2543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Case Reports and Series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A3ADD04-499F-AF43-AFDB-5916B0D662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2356793"/>
            <a:ext cx="5346700" cy="4213263"/>
          </a:xfrm>
        </p:spPr>
      </p:pic>
    </p:spTree>
    <p:extLst>
      <p:ext uri="{BB962C8B-B14F-4D97-AF65-F5344CB8AC3E}">
        <p14:creationId xmlns:p14="http://schemas.microsoft.com/office/powerpoint/2010/main" val="3012338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1CF2D-C130-5B4D-986A-55F4A2543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Observational Studies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6B80CA-BAA7-2046-84EB-53AAE23C9E27}"/>
              </a:ext>
            </a:extLst>
          </p:cNvPr>
          <p:cNvSpPr txBox="1"/>
          <p:nvPr/>
        </p:nvSpPr>
        <p:spPr>
          <a:xfrm>
            <a:off x="10415544" y="4288768"/>
            <a:ext cx="1991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Observational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BA2E468-F2FF-B347-8E4F-B36B110A18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62084" y="2638129"/>
            <a:ext cx="3553460" cy="3301277"/>
          </a:xfrm>
          <a:prstGeom prst="rect">
            <a:avLst/>
          </a:prstGeom>
        </p:spPr>
      </p:pic>
      <p:sp>
        <p:nvSpPr>
          <p:cNvPr id="9" name="Right Brace 8">
            <a:extLst>
              <a:ext uri="{FF2B5EF4-FFF2-40B4-BE49-F238E27FC236}">
                <a16:creationId xmlns:a16="http://schemas.microsoft.com/office/drawing/2014/main" id="{3FFC7190-7C50-DA4F-ABB0-E284E3B2FDFC}"/>
              </a:ext>
            </a:extLst>
          </p:cNvPr>
          <p:cNvSpPr/>
          <p:nvPr/>
        </p:nvSpPr>
        <p:spPr>
          <a:xfrm rot="21425390">
            <a:off x="9939715" y="3977934"/>
            <a:ext cx="382063" cy="929444"/>
          </a:xfrm>
          <a:prstGeom prst="rightBrace">
            <a:avLst>
              <a:gd name="adj1" fmla="val 35258"/>
              <a:gd name="adj2" fmla="val 5123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0AA34046-FFDD-4D47-B1F1-2E0B11AE531C}"/>
              </a:ext>
            </a:extLst>
          </p:cNvPr>
          <p:cNvSpPr txBox="1">
            <a:spLocks/>
          </p:cNvSpPr>
          <p:nvPr/>
        </p:nvSpPr>
        <p:spPr>
          <a:xfrm>
            <a:off x="834915" y="3750714"/>
            <a:ext cx="5508736" cy="1076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Researchers examine relationships between exposures and outcomes without attempting to change the outcome 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(5)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73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1CF2D-C130-5B4D-986A-55F4A2543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Case-Control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9FEB4-8ADC-9149-AA10-B41D7FADB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952" y="3384305"/>
            <a:ext cx="4507189" cy="17611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Case: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Study participant with the disease or condition of interest 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(6)</a:t>
            </a:r>
          </a:p>
          <a:p>
            <a:pPr marL="0" indent="0">
              <a:buNone/>
            </a:pPr>
            <a:endParaRPr lang="en-US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Control: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Study participants without the disease or condition of interest 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(6)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6BBCFB-DF6D-084E-AF23-67B55C7BD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762" y="2466109"/>
            <a:ext cx="6320747" cy="388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6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1CF2D-C130-5B4D-986A-55F4A2543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Case-Control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9FEB4-8ADC-9149-AA10-B41D7FADB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Advantages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be used to study rare diseases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be conducted quickly</a:t>
            </a: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Disadvantages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Subject to many biases: temporal, researcher, recall</a:t>
            </a:r>
          </a:p>
        </p:txBody>
      </p:sp>
    </p:spTree>
    <p:extLst>
      <p:ext uri="{BB962C8B-B14F-4D97-AF65-F5344CB8AC3E}">
        <p14:creationId xmlns:p14="http://schemas.microsoft.com/office/powerpoint/2010/main" val="335748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1CF2D-C130-5B4D-986A-55F4A2543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Case-Control Study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39A2958-D67C-0A4B-BEE6-956D866049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85" y="2392374"/>
            <a:ext cx="7876682" cy="4144501"/>
          </a:xfrm>
        </p:spPr>
      </p:pic>
      <p:sp>
        <p:nvSpPr>
          <p:cNvPr id="12" name="Frame 11">
            <a:extLst>
              <a:ext uri="{FF2B5EF4-FFF2-40B4-BE49-F238E27FC236}">
                <a16:creationId xmlns:a16="http://schemas.microsoft.com/office/drawing/2014/main" id="{48FEDE08-29EC-C442-9128-24CE989848CB}"/>
              </a:ext>
            </a:extLst>
          </p:cNvPr>
          <p:cNvSpPr/>
          <p:nvPr/>
        </p:nvSpPr>
        <p:spPr>
          <a:xfrm>
            <a:off x="464885" y="3791518"/>
            <a:ext cx="7876682" cy="932881"/>
          </a:xfrm>
          <a:prstGeom prst="frame">
            <a:avLst>
              <a:gd name="adj1" fmla="val 29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1634F69-6330-7F43-8529-ADE287104E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895502"/>
              </p:ext>
            </p:extLst>
          </p:nvPr>
        </p:nvGraphicFramePr>
        <p:xfrm>
          <a:off x="8460533" y="3952545"/>
          <a:ext cx="3591767" cy="102415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64468">
                  <a:extLst>
                    <a:ext uri="{9D8B030D-6E8A-4147-A177-3AD203B41FA5}">
                      <a16:colId xmlns:a16="http://schemas.microsoft.com/office/drawing/2014/main" val="2191992607"/>
                    </a:ext>
                  </a:extLst>
                </a:gridCol>
                <a:gridCol w="2527299">
                  <a:extLst>
                    <a:ext uri="{9D8B030D-6E8A-4147-A177-3AD203B41FA5}">
                      <a16:colId xmlns:a16="http://schemas.microsoft.com/office/drawing/2014/main" val="2936580911"/>
                    </a:ext>
                  </a:extLst>
                </a:gridCol>
              </a:tblGrid>
              <a:tr h="341386"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990886"/>
                  </a:ext>
                </a:extLst>
              </a:tr>
              <a:tr h="34138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Burn injury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456665"/>
                  </a:ext>
                </a:extLst>
              </a:tr>
              <a:tr h="34138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burn injury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708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05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772</TotalTime>
  <Words>829</Words>
  <Application>Microsoft Macintosh PowerPoint</Application>
  <PresentationFormat>Widescreen</PresentationFormat>
  <Paragraphs>100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Wingdings 3</vt:lpstr>
      <vt:lpstr>Ion Boardroom</vt:lpstr>
      <vt:lpstr>Introduction to Study Design</vt:lpstr>
      <vt:lpstr>Basic Principles of Study Design</vt:lpstr>
      <vt:lpstr>Levels of Evidence (1)</vt:lpstr>
      <vt:lpstr>Case Reports and Series</vt:lpstr>
      <vt:lpstr>Case Reports and Series</vt:lpstr>
      <vt:lpstr>Observational Studies</vt:lpstr>
      <vt:lpstr>Case-Control Study</vt:lpstr>
      <vt:lpstr>Case-Control Study</vt:lpstr>
      <vt:lpstr>Case-Control Study</vt:lpstr>
      <vt:lpstr>Cohort Study</vt:lpstr>
      <vt:lpstr>Cohort Study</vt:lpstr>
      <vt:lpstr>Cohort Study</vt:lpstr>
      <vt:lpstr>Experimental Studies</vt:lpstr>
      <vt:lpstr>Randomized Controlled Trial</vt:lpstr>
      <vt:lpstr>Randomized Controlled Trial</vt:lpstr>
      <vt:lpstr>Factors to Consider</vt:lpstr>
      <vt:lpstr>Levels of Evidence (1)</vt:lpstr>
      <vt:lpstr>References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Study Design</dc:title>
  <dc:creator>Microsoft Office User</dc:creator>
  <cp:lastModifiedBy>Microsoft Office User</cp:lastModifiedBy>
  <cp:revision>47</cp:revision>
  <dcterms:created xsi:type="dcterms:W3CDTF">2020-05-07T13:43:57Z</dcterms:created>
  <dcterms:modified xsi:type="dcterms:W3CDTF">2020-05-08T13:51:33Z</dcterms:modified>
</cp:coreProperties>
</file>