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6"/>
  </p:notesMasterIdLst>
  <p:sldIdLst>
    <p:sldId id="256" r:id="rId2"/>
    <p:sldId id="257" r:id="rId3"/>
    <p:sldId id="258" r:id="rId4"/>
    <p:sldId id="277" r:id="rId5"/>
    <p:sldId id="259" r:id="rId6"/>
    <p:sldId id="260" r:id="rId7"/>
    <p:sldId id="261" r:id="rId8"/>
    <p:sldId id="280" r:id="rId9"/>
    <p:sldId id="330" r:id="rId10"/>
    <p:sldId id="285" r:id="rId11"/>
    <p:sldId id="287" r:id="rId12"/>
    <p:sldId id="313" r:id="rId13"/>
    <p:sldId id="283" r:id="rId14"/>
    <p:sldId id="275" r:id="rId15"/>
    <p:sldId id="278" r:id="rId16"/>
    <p:sldId id="290" r:id="rId17"/>
    <p:sldId id="281" r:id="rId18"/>
    <p:sldId id="291" r:id="rId19"/>
    <p:sldId id="279" r:id="rId20"/>
    <p:sldId id="314" r:id="rId21"/>
    <p:sldId id="282" r:id="rId22"/>
    <p:sldId id="292" r:id="rId23"/>
    <p:sldId id="266" r:id="rId24"/>
    <p:sldId id="316" r:id="rId25"/>
    <p:sldId id="270" r:id="rId26"/>
    <p:sldId id="271" r:id="rId27"/>
    <p:sldId id="272" r:id="rId28"/>
    <p:sldId id="294" r:id="rId29"/>
    <p:sldId id="273" r:id="rId30"/>
    <p:sldId id="296" r:id="rId31"/>
    <p:sldId id="274" r:id="rId32"/>
    <p:sldId id="300" r:id="rId33"/>
    <p:sldId id="276" r:id="rId34"/>
    <p:sldId id="297" r:id="rId35"/>
    <p:sldId id="298" r:id="rId36"/>
    <p:sldId id="310" r:id="rId37"/>
    <p:sldId id="307" r:id="rId38"/>
    <p:sldId id="308" r:id="rId39"/>
    <p:sldId id="309" r:id="rId40"/>
    <p:sldId id="304" r:id="rId41"/>
    <p:sldId id="305" r:id="rId42"/>
    <p:sldId id="317" r:id="rId43"/>
    <p:sldId id="318" r:id="rId44"/>
    <p:sldId id="319" r:id="rId45"/>
    <p:sldId id="320" r:id="rId46"/>
    <p:sldId id="331" r:id="rId47"/>
    <p:sldId id="323" r:id="rId48"/>
    <p:sldId id="321" r:id="rId49"/>
    <p:sldId id="322" r:id="rId50"/>
    <p:sldId id="324" r:id="rId51"/>
    <p:sldId id="329" r:id="rId52"/>
    <p:sldId id="326" r:id="rId53"/>
    <p:sldId id="327" r:id="rId54"/>
    <p:sldId id="311" r:id="rId5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6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9E5848C4-0B24-4DFF-8FFA-52F36E28D469}" type="datetimeFigureOut">
              <a:rPr lang="en-US" smtClean="0"/>
              <a:t>4/24/2020</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320B22BD-3345-48D9-B196-321574B0D687}" type="slidenum">
              <a:rPr lang="en-US" smtClean="0"/>
              <a:t>‹#›</a:t>
            </a:fld>
            <a:endParaRPr lang="en-US"/>
          </a:p>
        </p:txBody>
      </p:sp>
    </p:spTree>
    <p:extLst>
      <p:ext uri="{BB962C8B-B14F-4D97-AF65-F5344CB8AC3E}">
        <p14:creationId xmlns:p14="http://schemas.microsoft.com/office/powerpoint/2010/main" val="4110627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 </a:t>
            </a:r>
            <a:r>
              <a:rPr lang="en-US" sz="1200" b="1" i="0" u="none" strike="noStrike" kern="1200" dirty="0" smtClean="0">
                <a:solidFill>
                  <a:schemeClr val="tx1"/>
                </a:solidFill>
                <a:effectLst/>
                <a:latin typeface="+mn-lt"/>
                <a:ea typeface="+mn-ea"/>
                <a:cs typeface="+mn-cs"/>
              </a:rPr>
              <a:t>Hawthorne Effect</a:t>
            </a:r>
            <a:r>
              <a:rPr lang="en-US" sz="1200" b="0" i="0" u="none" strike="noStrike" kern="1200" dirty="0" smtClean="0">
                <a:solidFill>
                  <a:schemeClr val="tx1"/>
                </a:solidFill>
                <a:effectLst/>
                <a:latin typeface="+mn-lt"/>
                <a:ea typeface="+mn-ea"/>
                <a:cs typeface="+mn-cs"/>
              </a:rPr>
              <a:t> is a phenomenon in which individuals alter their behavior in response to being observed, </a:t>
            </a:r>
            <a:r>
              <a:rPr lang="en-US" sz="1200" b="1" i="0" u="none" strike="noStrike" kern="1200" dirty="0" smtClean="0">
                <a:solidFill>
                  <a:schemeClr val="tx1"/>
                </a:solidFill>
                <a:effectLst/>
                <a:latin typeface="+mn-lt"/>
                <a:ea typeface="+mn-ea"/>
                <a:cs typeface="+mn-cs"/>
              </a:rPr>
              <a:t>and</a:t>
            </a:r>
            <a:r>
              <a:rPr lang="en-US" sz="1200" b="0" i="0" u="none" strike="noStrike" kern="1200" dirty="0" smtClean="0">
                <a:solidFill>
                  <a:schemeClr val="tx1"/>
                </a:solidFill>
                <a:effectLst/>
                <a:latin typeface="+mn-lt"/>
                <a:ea typeface="+mn-ea"/>
                <a:cs typeface="+mn-cs"/>
              </a:rPr>
              <a:t> usually refers to positive changes. Workers participating in a study might, for </a:t>
            </a:r>
            <a:r>
              <a:rPr lang="en-US" sz="1200" b="1" i="0" u="none" strike="noStrike" kern="1200" dirty="0" smtClean="0">
                <a:solidFill>
                  <a:schemeClr val="tx1"/>
                </a:solidFill>
                <a:effectLst/>
                <a:latin typeface="+mn-lt"/>
                <a:ea typeface="+mn-ea"/>
                <a:cs typeface="+mn-cs"/>
              </a:rPr>
              <a:t>example</a:t>
            </a:r>
            <a:r>
              <a:rPr lang="en-US" sz="1200" b="0" i="0" u="none" strike="noStrike" kern="1200" dirty="0" smtClean="0">
                <a:solidFill>
                  <a:schemeClr val="tx1"/>
                </a:solidFill>
                <a:effectLst/>
                <a:latin typeface="+mn-lt"/>
                <a:ea typeface="+mn-ea"/>
                <a:cs typeface="+mn-cs"/>
              </a:rPr>
              <a:t>, temporarily become more productive as a result of being observed.</a:t>
            </a:r>
            <a:endParaRPr lang="en-US" dirty="0"/>
          </a:p>
        </p:txBody>
      </p:sp>
      <p:sp>
        <p:nvSpPr>
          <p:cNvPr id="4" name="Slide Number Placeholder 3"/>
          <p:cNvSpPr>
            <a:spLocks noGrp="1"/>
          </p:cNvSpPr>
          <p:nvPr>
            <p:ph type="sldNum" sz="quarter" idx="10"/>
          </p:nvPr>
        </p:nvSpPr>
        <p:spPr/>
        <p:txBody>
          <a:bodyPr/>
          <a:lstStyle/>
          <a:p>
            <a:fld id="{320B22BD-3345-48D9-B196-321574B0D687}" type="slidenum">
              <a:rPr lang="en-US" smtClean="0"/>
              <a:t>22</a:t>
            </a:fld>
            <a:endParaRPr lang="en-US"/>
          </a:p>
        </p:txBody>
      </p:sp>
    </p:spTree>
    <p:extLst>
      <p:ext uri="{BB962C8B-B14F-4D97-AF65-F5344CB8AC3E}">
        <p14:creationId xmlns:p14="http://schemas.microsoft.com/office/powerpoint/2010/main" val="26653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Factorial randomised trials allow investigators to evaluate more than one intervention in a single experiment. Two dosages of the same drug in Cross-over design. </a:t>
            </a:r>
            <a:r>
              <a:rPr kumimoji="0" lang="en-US"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New experimental treatment is not unacceptably less efficacious than an active control treatment already in use. </a:t>
            </a:r>
            <a:endParaRPr lang="en-US" dirty="0"/>
          </a:p>
        </p:txBody>
      </p:sp>
      <p:sp>
        <p:nvSpPr>
          <p:cNvPr id="4" name="Slide Number Placeholder 3"/>
          <p:cNvSpPr>
            <a:spLocks noGrp="1"/>
          </p:cNvSpPr>
          <p:nvPr>
            <p:ph type="sldNum" sz="quarter" idx="10"/>
          </p:nvPr>
        </p:nvSpPr>
        <p:spPr/>
        <p:txBody>
          <a:bodyPr/>
          <a:lstStyle/>
          <a:p>
            <a:fld id="{320B22BD-3345-48D9-B196-321574B0D687}" type="slidenum">
              <a:rPr lang="en-US" smtClean="0"/>
              <a:t>39</a:t>
            </a:fld>
            <a:endParaRPr lang="en-US"/>
          </a:p>
        </p:txBody>
      </p:sp>
    </p:spTree>
    <p:extLst>
      <p:ext uri="{BB962C8B-B14F-4D97-AF65-F5344CB8AC3E}">
        <p14:creationId xmlns:p14="http://schemas.microsoft.com/office/powerpoint/2010/main" val="115757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pitfall: you’ll be relying on someone else correctly calculating the sample size. Any errors they have made in their calculations will transfer over to your study.</a:t>
            </a:r>
            <a:endParaRPr lang="en-US" dirty="0"/>
          </a:p>
        </p:txBody>
      </p:sp>
      <p:sp>
        <p:nvSpPr>
          <p:cNvPr id="4" name="Slide Number Placeholder 3"/>
          <p:cNvSpPr>
            <a:spLocks noGrp="1"/>
          </p:cNvSpPr>
          <p:nvPr>
            <p:ph type="sldNum" sz="quarter" idx="10"/>
          </p:nvPr>
        </p:nvSpPr>
        <p:spPr/>
        <p:txBody>
          <a:bodyPr/>
          <a:lstStyle/>
          <a:p>
            <a:fld id="{320B22BD-3345-48D9-B196-321574B0D687}" type="slidenum">
              <a:rPr lang="en-US" smtClean="0"/>
              <a:t>45</a:t>
            </a:fld>
            <a:endParaRPr lang="en-US"/>
          </a:p>
        </p:txBody>
      </p:sp>
    </p:spTree>
    <p:extLst>
      <p:ext uri="{BB962C8B-B14F-4D97-AF65-F5344CB8AC3E}">
        <p14:creationId xmlns:p14="http://schemas.microsoft.com/office/powerpoint/2010/main" val="4202112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1925, Ronald Fisher advanced the idea of statistical hypothesis testing, which he called "tests of significance.“ Fisher suggested a probability of one in twenty (0.05) as a convenient cutoff level to reject the null hypothesis. In a 1933 paper, Jerzy </a:t>
            </a:r>
            <a:r>
              <a:rPr lang="en-US" dirty="0" err="1" smtClean="0"/>
              <a:t>Neyman</a:t>
            </a:r>
            <a:r>
              <a:rPr lang="en-US" dirty="0" smtClean="0"/>
              <a:t> and </a:t>
            </a:r>
            <a:r>
              <a:rPr lang="en-US" dirty="0" err="1" smtClean="0"/>
              <a:t>Egon</a:t>
            </a:r>
            <a:r>
              <a:rPr lang="en-US" dirty="0" smtClean="0"/>
              <a:t> Pearson called this cutoff the significance level, which they named α. They recommended that α be set ahead of time, prior to any data collection. p, is the probability of obtaining a result at least as extreme, given that the null hypothesis were true. The result is statistically significant, by the standards of the study, when p &lt; α</a:t>
            </a:r>
            <a:endParaRPr lang="en-US" dirty="0"/>
          </a:p>
        </p:txBody>
      </p:sp>
      <p:sp>
        <p:nvSpPr>
          <p:cNvPr id="4" name="Slide Number Placeholder 3"/>
          <p:cNvSpPr>
            <a:spLocks noGrp="1"/>
          </p:cNvSpPr>
          <p:nvPr>
            <p:ph type="sldNum" sz="quarter" idx="10"/>
          </p:nvPr>
        </p:nvSpPr>
        <p:spPr/>
        <p:txBody>
          <a:bodyPr/>
          <a:lstStyle/>
          <a:p>
            <a:fld id="{320B22BD-3345-48D9-B196-321574B0D687}" type="slidenum">
              <a:rPr lang="en-US" smtClean="0"/>
              <a:t>48</a:t>
            </a:fld>
            <a:endParaRPr lang="en-US"/>
          </a:p>
        </p:txBody>
      </p:sp>
    </p:spTree>
    <p:extLst>
      <p:ext uri="{BB962C8B-B14F-4D97-AF65-F5344CB8AC3E}">
        <p14:creationId xmlns:p14="http://schemas.microsoft.com/office/powerpoint/2010/main" val="3348019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Biological data never follow a Gaussian distribution precisely, because a Gaussian or Parametric distribution extends infinitely in both directions, and so it includes both infinitely low negative numbers and infinitely high positive numbers! But many kinds of biological data follow a bell-shaped distribution that is approximately Gaussian. In some studies, the outcome is a rank. For example, in obstetrical studies an APGAR score is often used to assess the health of a newborn. The score, which ranges from 1-10, is the sum of five component scores based on the infant's condition at birth. APGAR scores generally do not follow a normal distribution, since most newborns have scores of 7 or higher (normal range).</a:t>
            </a:r>
          </a:p>
          <a:p>
            <a:endParaRPr lang="en-US" dirty="0"/>
          </a:p>
        </p:txBody>
      </p:sp>
      <p:sp>
        <p:nvSpPr>
          <p:cNvPr id="4" name="Slide Number Placeholder 3"/>
          <p:cNvSpPr>
            <a:spLocks noGrp="1"/>
          </p:cNvSpPr>
          <p:nvPr>
            <p:ph type="sldNum" sz="quarter" idx="10"/>
          </p:nvPr>
        </p:nvSpPr>
        <p:spPr/>
        <p:txBody>
          <a:bodyPr/>
          <a:lstStyle/>
          <a:p>
            <a:fld id="{320B22BD-3345-48D9-B196-321574B0D687}" type="slidenum">
              <a:rPr lang="en-US" smtClean="0"/>
              <a:t>50</a:t>
            </a:fld>
            <a:endParaRPr lang="en-US"/>
          </a:p>
        </p:txBody>
      </p:sp>
    </p:spTree>
    <p:extLst>
      <p:ext uri="{BB962C8B-B14F-4D97-AF65-F5344CB8AC3E}">
        <p14:creationId xmlns:p14="http://schemas.microsoft.com/office/powerpoint/2010/main" val="418122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220255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418989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8E3049-1E87-4680-A325-1192C4BEFEBB}" type="slidenum">
              <a:rPr lang="en-CA" smtClean="0"/>
              <a:t>‹#›</a:t>
            </a:fld>
            <a:endParaRPr lang="en-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8936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402293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8E3049-1E87-4680-A325-1192C4BEFEBB}" type="slidenum">
              <a:rPr lang="en-CA" smtClean="0"/>
              <a:t>‹#›</a:t>
            </a:fld>
            <a:endParaRPr lang="en-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3846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1741987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2093035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66273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76169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359D3-FCBE-44F8-9FCC-A25193C7C013}" type="datetimeFigureOut">
              <a:rPr lang="en-CA" smtClean="0"/>
              <a:t>2020-04-24</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36074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624581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8359D3-FCBE-44F8-9FCC-A25193C7C013}" type="datetimeFigureOut">
              <a:rPr lang="en-CA" smtClean="0"/>
              <a:t>2020-04-24</a:t>
            </a:fld>
            <a:endParaRPr lang="en-CA"/>
          </a:p>
        </p:txBody>
      </p:sp>
      <p:sp>
        <p:nvSpPr>
          <p:cNvPr id="8" name="Footer Placeholder 7"/>
          <p:cNvSpPr>
            <a:spLocks noGrp="1"/>
          </p:cNvSpPr>
          <p:nvPr>
            <p:ph type="ftr" sz="quarter" idx="11"/>
          </p:nvPr>
        </p:nvSpPr>
        <p:spPr/>
        <p:txBody>
          <a:bodyPr/>
          <a:lstStyle/>
          <a:p>
            <a:endParaRPr lang="en-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00699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8359D3-FCBE-44F8-9FCC-A25193C7C013}" type="datetimeFigureOut">
              <a:rPr lang="en-CA" smtClean="0"/>
              <a:t>2020-04-24</a:t>
            </a:fld>
            <a:endParaRPr lang="en-CA"/>
          </a:p>
        </p:txBody>
      </p:sp>
      <p:sp>
        <p:nvSpPr>
          <p:cNvPr id="4" name="Footer Placeholder 3"/>
          <p:cNvSpPr>
            <a:spLocks noGrp="1"/>
          </p:cNvSpPr>
          <p:nvPr>
            <p:ph type="ftr" sz="quarter" idx="11"/>
          </p:nvPr>
        </p:nvSpPr>
        <p:spPr/>
        <p:txBody>
          <a:bodyPr/>
          <a:lstStyle/>
          <a:p>
            <a:endParaRPr lang="en-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111409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359D3-FCBE-44F8-9FCC-A25193C7C013}" type="datetimeFigureOut">
              <a:rPr lang="en-CA" smtClean="0"/>
              <a:t>2020-04-24</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14688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34849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59D3-FCBE-44F8-9FCC-A25193C7C013}" type="datetimeFigureOut">
              <a:rPr lang="en-CA" smtClean="0"/>
              <a:t>2020-04-24</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8E3049-1E87-4680-A325-1192C4BEFEBB}" type="slidenum">
              <a:rPr lang="en-CA" smtClean="0"/>
              <a:t>‹#›</a:t>
            </a:fld>
            <a:endParaRPr lang="en-CA"/>
          </a:p>
        </p:txBody>
      </p:sp>
    </p:spTree>
    <p:extLst>
      <p:ext uri="{BB962C8B-B14F-4D97-AF65-F5344CB8AC3E}">
        <p14:creationId xmlns:p14="http://schemas.microsoft.com/office/powerpoint/2010/main" val="9255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58359D3-FCBE-44F8-9FCC-A25193C7C013}" type="datetimeFigureOut">
              <a:rPr lang="en-CA" smtClean="0"/>
              <a:t>2020-04-24</a:t>
            </a:fld>
            <a:endParaRPr lang="en-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88E3049-1E87-4680-A325-1192C4BEFEBB}" type="slidenum">
              <a:rPr lang="en-CA" smtClean="0"/>
              <a:t>‹#›</a:t>
            </a:fld>
            <a:endParaRPr lang="en-CA"/>
          </a:p>
        </p:txBody>
      </p:sp>
    </p:spTree>
    <p:extLst>
      <p:ext uri="{BB962C8B-B14F-4D97-AF65-F5344CB8AC3E}">
        <p14:creationId xmlns:p14="http://schemas.microsoft.com/office/powerpoint/2010/main" val="3047779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s://www.statisticshowto.datasciencecentral.com/sample/" TargetMode="External"/><Relationship Id="rId2" Type="http://schemas.openxmlformats.org/officeDocument/2006/relationships/hyperlink" Target="https://www.statisticshowto.datasciencecentral.com/what-is-a-population/" TargetMode="Externa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hyperlink" Target="https://www.statisticshowto.datasciencecentral.com/probability-and-statistics/sampling-in-statistics/#Serror" TargetMode="External"/><Relationship Id="rId2" Type="http://schemas.openxmlformats.org/officeDocument/2006/relationships/hyperlink" Target="https://www.statisticshowto.datasciencecentral.com/uncertainty-in-statistics/" TargetMode="Externa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https://www.statisticshowto.datasciencecentral.com/probability-and-statistics/confidence-interval/"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768752" cy="3024336"/>
          </a:xfrm>
        </p:spPr>
        <p:txBody>
          <a:bodyPr>
            <a:normAutofit/>
          </a:bodyPr>
          <a:lstStyle/>
          <a:p>
            <a:r>
              <a:rPr lang="en-CA" sz="4400" b="1" dirty="0" smtClean="0"/>
              <a:t>Introduction to Study Design and Biostatistics</a:t>
            </a:r>
            <a:endParaRPr lang="en-CA" sz="4400" b="1" dirty="0"/>
          </a:p>
        </p:txBody>
      </p:sp>
      <p:sp>
        <p:nvSpPr>
          <p:cNvPr id="3" name="Subtitle 2"/>
          <p:cNvSpPr>
            <a:spLocks noGrp="1"/>
          </p:cNvSpPr>
          <p:nvPr>
            <p:ph type="subTitle" idx="1"/>
          </p:nvPr>
        </p:nvSpPr>
        <p:spPr>
          <a:xfrm>
            <a:off x="3347864" y="4653137"/>
            <a:ext cx="4896544" cy="1080120"/>
          </a:xfrm>
        </p:spPr>
        <p:txBody>
          <a:bodyPr>
            <a:normAutofit/>
          </a:bodyPr>
          <a:lstStyle/>
          <a:p>
            <a:pPr algn="ctr">
              <a:spcBef>
                <a:spcPts val="0"/>
              </a:spcBef>
            </a:pPr>
            <a:r>
              <a:rPr lang="en-CA" sz="2000" b="1" dirty="0" smtClean="0"/>
              <a:t>            Rana Aslanova MD, PhD</a:t>
            </a:r>
          </a:p>
          <a:p>
            <a:pPr algn="ctr">
              <a:spcBef>
                <a:spcPts val="0"/>
              </a:spcBef>
            </a:pPr>
            <a:r>
              <a:rPr lang="en-CA" sz="2000" b="1" dirty="0" smtClean="0"/>
              <a:t>JPRU, Faculty of Medicine, MUN</a:t>
            </a:r>
          </a:p>
          <a:p>
            <a:pPr algn="ctr">
              <a:spcBef>
                <a:spcPts val="0"/>
              </a:spcBef>
            </a:pPr>
            <a:r>
              <a:rPr lang="en-CA" sz="2000" b="1" dirty="0" smtClean="0"/>
              <a:t>                               </a:t>
            </a:r>
            <a:r>
              <a:rPr lang="en-CA" sz="2000" b="1" dirty="0" smtClean="0"/>
              <a:t>May 8, 2020</a:t>
            </a:r>
            <a:endParaRPr lang="en-CA" sz="2000" b="1" dirty="0"/>
          </a:p>
        </p:txBody>
      </p:sp>
    </p:spTree>
    <p:extLst>
      <p:ext uri="{BB962C8B-B14F-4D97-AF65-F5344CB8AC3E}">
        <p14:creationId xmlns:p14="http://schemas.microsoft.com/office/powerpoint/2010/main" val="30536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8136904" cy="1080120"/>
          </a:xfrm>
        </p:spPr>
        <p:txBody>
          <a:bodyPr>
            <a:noAutofit/>
          </a:bodyPr>
          <a:lstStyle/>
          <a:p>
            <a:pPr algn="ctr"/>
            <a:r>
              <a:rPr lang="en-CA" b="1" dirty="0">
                <a:solidFill>
                  <a:schemeClr val="tx1"/>
                </a:solidFill>
              </a:rPr>
              <a:t>What is a Research Design </a:t>
            </a:r>
            <a:r>
              <a:rPr lang="en-CA" b="1" dirty="0" smtClean="0">
                <a:solidFill>
                  <a:schemeClr val="tx1"/>
                </a:solidFill>
              </a:rPr>
              <a:t/>
            </a:r>
            <a:br>
              <a:rPr lang="en-CA" b="1" dirty="0" smtClean="0">
                <a:solidFill>
                  <a:schemeClr val="tx1"/>
                </a:solidFill>
              </a:rPr>
            </a:br>
            <a:r>
              <a:rPr lang="en-CA" b="1" dirty="0" smtClean="0">
                <a:solidFill>
                  <a:schemeClr val="tx1"/>
                </a:solidFill>
              </a:rPr>
              <a:t>in </a:t>
            </a:r>
            <a:r>
              <a:rPr lang="en-CA" b="1" dirty="0">
                <a:solidFill>
                  <a:schemeClr val="tx1"/>
                </a:solidFill>
              </a:rPr>
              <a:t>Research?</a:t>
            </a:r>
            <a:endParaRPr lang="en-CA" dirty="0">
              <a:solidFill>
                <a:schemeClr val="tx1"/>
              </a:solidFill>
            </a:endParaRPr>
          </a:p>
        </p:txBody>
      </p:sp>
      <p:sp>
        <p:nvSpPr>
          <p:cNvPr id="3" name="Content Placeholder 2"/>
          <p:cNvSpPr>
            <a:spLocks noGrp="1"/>
          </p:cNvSpPr>
          <p:nvPr>
            <p:ph idx="1"/>
          </p:nvPr>
        </p:nvSpPr>
        <p:spPr>
          <a:xfrm>
            <a:off x="1259632" y="1628800"/>
            <a:ext cx="7416824" cy="4896544"/>
          </a:xfrm>
        </p:spPr>
        <p:txBody>
          <a:bodyPr>
            <a:normAutofit/>
          </a:bodyPr>
          <a:lstStyle/>
          <a:p>
            <a:pPr marL="68580" lvl="0" indent="0">
              <a:buClr>
                <a:srgbClr val="94C600"/>
              </a:buClr>
              <a:buNone/>
            </a:pPr>
            <a:r>
              <a:rPr lang="en-CA" sz="2000" dirty="0" smtClean="0">
                <a:solidFill>
                  <a:srgbClr val="3E3D2D"/>
                </a:solidFill>
              </a:rPr>
              <a:t>Study Design is not a choice but a function of matching the Research Question to </a:t>
            </a:r>
            <a:r>
              <a:rPr lang="en-US" sz="2000" dirty="0" smtClean="0">
                <a:solidFill>
                  <a:srgbClr val="3E3D2D"/>
                </a:solidFill>
              </a:rPr>
              <a:t>the Study Design </a:t>
            </a:r>
            <a:r>
              <a:rPr lang="en-US" sz="2000" dirty="0">
                <a:solidFill>
                  <a:srgbClr val="3E3D2D"/>
                </a:solidFill>
              </a:rPr>
              <a:t>that will provide the most unbiased </a:t>
            </a:r>
            <a:r>
              <a:rPr lang="en-US" sz="2000" dirty="0" smtClean="0">
                <a:solidFill>
                  <a:srgbClr val="3E3D2D"/>
                </a:solidFill>
              </a:rPr>
              <a:t>answers</a:t>
            </a:r>
            <a:r>
              <a:rPr lang="en-CA" sz="2000" dirty="0" smtClean="0">
                <a:solidFill>
                  <a:srgbClr val="3E3D2D"/>
                </a:solidFill>
              </a:rPr>
              <a:t>.</a:t>
            </a:r>
          </a:p>
          <a:p>
            <a:pPr marL="68580" lvl="0" indent="0">
              <a:buClr>
                <a:srgbClr val="94C600"/>
              </a:buClr>
              <a:buNone/>
            </a:pPr>
            <a:endParaRPr lang="en-CA" sz="2000" dirty="0">
              <a:solidFill>
                <a:srgbClr val="3E3D2D"/>
              </a:solidFill>
            </a:endParaRPr>
          </a:p>
          <a:p>
            <a:pPr marL="68580" lvl="0" indent="0">
              <a:buClr>
                <a:srgbClr val="94C600"/>
              </a:buClr>
              <a:buNone/>
            </a:pPr>
            <a:r>
              <a:rPr lang="en-CA" sz="2000" dirty="0">
                <a:solidFill>
                  <a:srgbClr val="3E3D2D"/>
                </a:solidFill>
              </a:rPr>
              <a:t>The </a:t>
            </a:r>
            <a:r>
              <a:rPr lang="en-CA" sz="2000" b="1" dirty="0">
                <a:solidFill>
                  <a:srgbClr val="3E3D2D"/>
                </a:solidFill>
              </a:rPr>
              <a:t>purpose</a:t>
            </a:r>
            <a:r>
              <a:rPr lang="en-CA" sz="2000" dirty="0">
                <a:solidFill>
                  <a:srgbClr val="3E3D2D"/>
                </a:solidFill>
              </a:rPr>
              <a:t> of a research design is to provide a plan of study that permits accurate assessment of </a:t>
            </a:r>
            <a:r>
              <a:rPr lang="en-CA" sz="2000" b="1" dirty="0">
                <a:solidFill>
                  <a:srgbClr val="3E3D2D"/>
                </a:solidFill>
              </a:rPr>
              <a:t>cause and effect relationships </a:t>
            </a:r>
            <a:r>
              <a:rPr lang="en-CA" sz="2000" dirty="0">
                <a:solidFill>
                  <a:srgbClr val="3E3D2D"/>
                </a:solidFill>
              </a:rPr>
              <a:t>between </a:t>
            </a:r>
            <a:r>
              <a:rPr lang="en-CA" sz="2000" b="1" dirty="0" smtClean="0">
                <a:solidFill>
                  <a:srgbClr val="3E3D2D"/>
                </a:solidFill>
              </a:rPr>
              <a:t>Risk Factor (Exposure)</a:t>
            </a:r>
            <a:r>
              <a:rPr lang="en-CA" sz="2000" dirty="0" smtClean="0">
                <a:solidFill>
                  <a:srgbClr val="3E3D2D"/>
                </a:solidFill>
              </a:rPr>
              <a:t> </a:t>
            </a:r>
            <a:r>
              <a:rPr lang="en-CA" sz="2000" dirty="0">
                <a:solidFill>
                  <a:srgbClr val="3E3D2D"/>
                </a:solidFill>
              </a:rPr>
              <a:t>and </a:t>
            </a:r>
            <a:r>
              <a:rPr lang="en-CA" sz="2000" b="1" dirty="0" smtClean="0">
                <a:solidFill>
                  <a:srgbClr val="3E3D2D"/>
                </a:solidFill>
              </a:rPr>
              <a:t>Disease (Outcome) </a:t>
            </a:r>
            <a:r>
              <a:rPr lang="en-CA" sz="2000" dirty="0">
                <a:solidFill>
                  <a:srgbClr val="3E3D2D"/>
                </a:solidFill>
              </a:rPr>
              <a:t>variables</a:t>
            </a:r>
            <a:r>
              <a:rPr lang="en-CA" sz="2000" dirty="0" smtClean="0">
                <a:solidFill>
                  <a:srgbClr val="3E3D2D"/>
                </a:solidFill>
              </a:rPr>
              <a:t>.</a:t>
            </a:r>
          </a:p>
          <a:p>
            <a:pPr marL="68580" lvl="0" indent="0">
              <a:buClr>
                <a:srgbClr val="94C600"/>
              </a:buClr>
              <a:buNone/>
            </a:pPr>
            <a:endParaRPr lang="en-CA" sz="2000" dirty="0">
              <a:solidFill>
                <a:srgbClr val="3E3D2D"/>
              </a:solidFill>
            </a:endParaRPr>
          </a:p>
          <a:p>
            <a:pPr marL="68580" lvl="0" indent="0">
              <a:buClr>
                <a:srgbClr val="94C600"/>
              </a:buClr>
              <a:buNone/>
            </a:pPr>
            <a:r>
              <a:rPr lang="en-CA" sz="2000" dirty="0">
                <a:solidFill>
                  <a:srgbClr val="3E3D2D"/>
                </a:solidFill>
              </a:rPr>
              <a:t>Three main purposes of research are </a:t>
            </a:r>
          </a:p>
          <a:p>
            <a:pPr marL="68580" lvl="0" indent="0">
              <a:buClr>
                <a:srgbClr val="94C600"/>
              </a:buClr>
              <a:buNone/>
            </a:pPr>
            <a:r>
              <a:rPr lang="en-CA" sz="2000" b="1" dirty="0" smtClean="0">
                <a:solidFill>
                  <a:srgbClr val="3E3D2D"/>
                </a:solidFill>
              </a:rPr>
              <a:t>Describe</a:t>
            </a:r>
            <a:r>
              <a:rPr lang="en-CA" sz="2000" b="1" dirty="0">
                <a:solidFill>
                  <a:srgbClr val="3E3D2D"/>
                </a:solidFill>
              </a:rPr>
              <a:t>, Explain</a:t>
            </a:r>
            <a:r>
              <a:rPr lang="en-CA" sz="2000" dirty="0">
                <a:solidFill>
                  <a:srgbClr val="3E3D2D"/>
                </a:solidFill>
              </a:rPr>
              <a:t>, and </a:t>
            </a:r>
            <a:r>
              <a:rPr lang="en-CA" sz="2000" b="1" dirty="0">
                <a:solidFill>
                  <a:srgbClr val="3E3D2D"/>
                </a:solidFill>
              </a:rPr>
              <a:t>Validate findings</a:t>
            </a:r>
            <a:r>
              <a:rPr lang="en-CA" sz="2000" dirty="0">
                <a:solidFill>
                  <a:srgbClr val="3E3D2D"/>
                </a:solidFill>
              </a:rPr>
              <a:t>.</a:t>
            </a:r>
          </a:p>
          <a:p>
            <a:pPr marL="68580" lvl="0" indent="0">
              <a:buClr>
                <a:srgbClr val="94C600"/>
              </a:buClr>
              <a:buNone/>
            </a:pPr>
            <a:endParaRPr lang="en-CA" sz="2000" dirty="0">
              <a:solidFill>
                <a:srgbClr val="3E3D2D"/>
              </a:solidFill>
            </a:endParaRPr>
          </a:p>
          <a:p>
            <a:pPr marL="68580" lvl="0" indent="0">
              <a:buClr>
                <a:srgbClr val="94C600"/>
              </a:buClr>
              <a:buNone/>
            </a:pPr>
            <a:endParaRPr lang="en-CA" sz="2000" dirty="0">
              <a:solidFill>
                <a:srgbClr val="3E3D2D"/>
              </a:solidFill>
            </a:endParaRPr>
          </a:p>
          <a:p>
            <a:pPr marL="68580" indent="0">
              <a:buNone/>
            </a:pPr>
            <a:endParaRPr lang="en-CA" dirty="0"/>
          </a:p>
        </p:txBody>
      </p:sp>
    </p:spTree>
    <p:extLst>
      <p:ext uri="{BB962C8B-B14F-4D97-AF65-F5344CB8AC3E}">
        <p14:creationId xmlns:p14="http://schemas.microsoft.com/office/powerpoint/2010/main" val="2344817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16824" cy="504056"/>
          </a:xfrm>
        </p:spPr>
        <p:txBody>
          <a:bodyPr>
            <a:noAutofit/>
          </a:bodyPr>
          <a:lstStyle/>
          <a:p>
            <a:r>
              <a:rPr lang="en-CA" b="1" dirty="0" smtClean="0"/>
              <a:t>Qualitative vs. Quantitative Data</a:t>
            </a:r>
            <a:endParaRPr lang="en-CA" b="1" dirty="0"/>
          </a:p>
        </p:txBody>
      </p:sp>
      <p:sp>
        <p:nvSpPr>
          <p:cNvPr id="3" name="Content Placeholder 2"/>
          <p:cNvSpPr>
            <a:spLocks noGrp="1"/>
          </p:cNvSpPr>
          <p:nvPr>
            <p:ph idx="1"/>
          </p:nvPr>
        </p:nvSpPr>
        <p:spPr>
          <a:xfrm>
            <a:off x="1115616" y="1124744"/>
            <a:ext cx="7560840" cy="5400600"/>
          </a:xfrm>
          <a:solidFill>
            <a:schemeClr val="bg1"/>
          </a:solidFill>
        </p:spPr>
        <p:txBody>
          <a:bodyPr>
            <a:normAutofit/>
          </a:bodyPr>
          <a:lstStyle/>
          <a:p>
            <a:pPr marL="68580" indent="0">
              <a:buNone/>
            </a:pPr>
            <a:r>
              <a:rPr lang="en-CA" sz="2000" dirty="0"/>
              <a:t>There exists a fundamental distinction between two types of data: qualitative and quantitative. The way we typically define them, we call data 'quantitative' if it is in numerical form and 'qualitative' if it is not. </a:t>
            </a:r>
            <a:endParaRPr lang="en-CA" sz="2000" dirty="0" smtClean="0"/>
          </a:p>
          <a:p>
            <a:pPr marL="68580" indent="0">
              <a:buNone/>
            </a:pPr>
            <a:endParaRPr lang="en-CA" sz="2000" dirty="0"/>
          </a:p>
          <a:p>
            <a:pPr marL="68580" indent="0">
              <a:buNone/>
            </a:pPr>
            <a:r>
              <a:rPr lang="en-CA" sz="2000" dirty="0"/>
              <a:t>Quantitative and qualitative data provide different outcomes, and are often used together to get a </a:t>
            </a:r>
            <a:r>
              <a:rPr lang="en-CA" sz="2000" b="1" dirty="0"/>
              <a:t>full picture of a </a:t>
            </a:r>
            <a:r>
              <a:rPr lang="en-CA" sz="2000" b="1" dirty="0" smtClean="0"/>
              <a:t>population </a:t>
            </a:r>
            <a:r>
              <a:rPr lang="en-CA" sz="2000" dirty="0" smtClean="0"/>
              <a:t>(e.g., length of disease, physical &amp; laboratory measurements, age-quantitative data; country, occupation, ethnic background-qualitative data).</a:t>
            </a:r>
          </a:p>
          <a:p>
            <a:pPr marL="68580" indent="0">
              <a:buNone/>
            </a:pPr>
            <a:endParaRPr lang="en-CA" sz="2000" dirty="0"/>
          </a:p>
          <a:p>
            <a:pPr marL="68580" indent="0">
              <a:buNone/>
            </a:pPr>
            <a:r>
              <a:rPr lang="en-CA" sz="2000" dirty="0"/>
              <a:t>Data collected about a numeric variable will always be quantitative and data collected about a categorical variable will always be </a:t>
            </a:r>
            <a:r>
              <a:rPr lang="en-CA" sz="2000" dirty="0" smtClean="0"/>
              <a:t>qualitative.</a:t>
            </a:r>
            <a:endParaRPr lang="en-CA" sz="2000" dirty="0"/>
          </a:p>
        </p:txBody>
      </p:sp>
    </p:spTree>
    <p:extLst>
      <p:ext uri="{BB962C8B-B14F-4D97-AF65-F5344CB8AC3E}">
        <p14:creationId xmlns:p14="http://schemas.microsoft.com/office/powerpoint/2010/main" val="3644905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54119" y="188640"/>
            <a:ext cx="3384376" cy="644650"/>
          </a:xfrm>
        </p:spPr>
        <p:txBody>
          <a:bodyPr/>
          <a:lstStyle/>
          <a:p>
            <a:r>
              <a:rPr lang="en-US" b="1" dirty="0" smtClean="0"/>
              <a:t>Study Design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4150" y="1124744"/>
            <a:ext cx="6804314" cy="4787106"/>
          </a:xfrm>
        </p:spPr>
      </p:pic>
      <p:sp>
        <p:nvSpPr>
          <p:cNvPr id="5" name="TextBox 4"/>
          <p:cNvSpPr txBox="1"/>
          <p:nvPr/>
        </p:nvSpPr>
        <p:spPr>
          <a:xfrm>
            <a:off x="5796136" y="6131296"/>
            <a:ext cx="3096344" cy="230832"/>
          </a:xfrm>
          <a:prstGeom prst="rect">
            <a:avLst/>
          </a:prstGeom>
          <a:noFill/>
        </p:spPr>
        <p:txBody>
          <a:bodyPr wrap="square" rtlCol="0">
            <a:spAutoFit/>
          </a:bodyPr>
          <a:lstStyle/>
          <a:p>
            <a:r>
              <a:rPr lang="en-US" sz="900" dirty="0" smtClean="0"/>
              <a:t>Asiam</a:t>
            </a:r>
            <a:r>
              <a:rPr lang="en-US" sz="900" dirty="0"/>
              <a:t> </a:t>
            </a:r>
            <a:r>
              <a:rPr lang="en-US" sz="900" dirty="0" smtClean="0"/>
              <a:t>S et al, 2012 Indian J Sex Transm Dis AIDS</a:t>
            </a:r>
            <a:endParaRPr lang="en-US" sz="900" dirty="0"/>
          </a:p>
        </p:txBody>
      </p:sp>
    </p:spTree>
    <p:extLst>
      <p:ext uri="{BB962C8B-B14F-4D97-AF65-F5344CB8AC3E}">
        <p14:creationId xmlns:p14="http://schemas.microsoft.com/office/powerpoint/2010/main" val="1461334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8942" y="404664"/>
            <a:ext cx="6984776" cy="504056"/>
          </a:xfrm>
        </p:spPr>
        <p:txBody>
          <a:bodyPr>
            <a:noAutofit/>
          </a:bodyPr>
          <a:lstStyle/>
          <a:p>
            <a:r>
              <a:rPr lang="en-CA" b="1" dirty="0" smtClean="0"/>
              <a:t>Descriptive Research</a:t>
            </a:r>
            <a:endParaRPr lang="en-CA" b="1" dirty="0"/>
          </a:p>
        </p:txBody>
      </p:sp>
      <p:sp>
        <p:nvSpPr>
          <p:cNvPr id="3" name="Content Placeholder 2"/>
          <p:cNvSpPr>
            <a:spLocks noGrp="1"/>
          </p:cNvSpPr>
          <p:nvPr>
            <p:ph idx="1"/>
          </p:nvPr>
        </p:nvSpPr>
        <p:spPr>
          <a:xfrm>
            <a:off x="1187624" y="1412776"/>
            <a:ext cx="7704856" cy="5112568"/>
          </a:xfrm>
        </p:spPr>
        <p:txBody>
          <a:bodyPr>
            <a:normAutofit/>
          </a:bodyPr>
          <a:lstStyle/>
          <a:p>
            <a:pPr marL="68580" indent="0">
              <a:buNone/>
            </a:pPr>
            <a:r>
              <a:rPr lang="en-CA" sz="2000" dirty="0"/>
              <a:t>Descriptive research methods are pretty much as they sound — they </a:t>
            </a:r>
            <a:r>
              <a:rPr lang="en-CA" sz="2000" b="1" dirty="0"/>
              <a:t>describe</a:t>
            </a:r>
            <a:r>
              <a:rPr lang="en-CA" sz="2000" dirty="0"/>
              <a:t> situations. They do not make accurate predictions, and they do not determine </a:t>
            </a:r>
            <a:r>
              <a:rPr lang="en-CA" sz="2000" b="1" dirty="0"/>
              <a:t>cause and effect</a:t>
            </a:r>
            <a:r>
              <a:rPr lang="en-CA" sz="2000" dirty="0"/>
              <a:t>. </a:t>
            </a:r>
            <a:r>
              <a:rPr lang="en-CA" sz="2000" dirty="0" smtClean="0"/>
              <a:t>They do </a:t>
            </a:r>
            <a:r>
              <a:rPr lang="en-CA" sz="2000" dirty="0"/>
              <a:t>not answer questions about </a:t>
            </a:r>
            <a:r>
              <a:rPr lang="en-CA" sz="2000" b="1" dirty="0"/>
              <a:t>how/when/why</a:t>
            </a:r>
            <a:r>
              <a:rPr lang="en-CA" sz="2000" dirty="0"/>
              <a:t> the characteristics occurred.</a:t>
            </a:r>
          </a:p>
          <a:p>
            <a:pPr marL="68580" indent="0">
              <a:buNone/>
            </a:pPr>
            <a:endParaRPr lang="en-CA" sz="2000" dirty="0"/>
          </a:p>
          <a:p>
            <a:pPr marL="68580" indent="0">
              <a:buNone/>
            </a:pPr>
            <a:r>
              <a:rPr lang="en-CA" sz="2000" dirty="0" smtClean="0"/>
              <a:t>The main </a:t>
            </a:r>
            <a:r>
              <a:rPr lang="en-CA" sz="2000" dirty="0"/>
              <a:t>types of descriptive </a:t>
            </a:r>
            <a:r>
              <a:rPr lang="en-CA" sz="2000" dirty="0" smtClean="0"/>
              <a:t>methods</a:t>
            </a:r>
            <a:r>
              <a:rPr lang="en-CA" sz="2000" dirty="0"/>
              <a:t> </a:t>
            </a:r>
            <a:r>
              <a:rPr lang="en-CA" sz="2000" dirty="0" smtClean="0"/>
              <a:t>are:</a:t>
            </a:r>
            <a:r>
              <a:rPr lang="en-CA" sz="2000" b="1" dirty="0" smtClean="0"/>
              <a:t> </a:t>
            </a:r>
          </a:p>
          <a:p>
            <a:pPr marL="68580" indent="0">
              <a:buNone/>
            </a:pPr>
            <a:r>
              <a:rPr lang="en-CA" sz="2000" b="1" dirty="0" smtClean="0"/>
              <a:t>Case Reports, Case Series,</a:t>
            </a:r>
            <a:r>
              <a:rPr lang="en-CA" sz="2000" dirty="0" smtClean="0"/>
              <a:t> </a:t>
            </a:r>
            <a:r>
              <a:rPr lang="en-CA" sz="2000" b="1" dirty="0" smtClean="0"/>
              <a:t>Surveys</a:t>
            </a:r>
            <a:r>
              <a:rPr lang="en-CA" sz="2000" dirty="0" smtClean="0"/>
              <a:t>, </a:t>
            </a:r>
            <a:r>
              <a:rPr lang="en-CA" sz="2000" b="1" dirty="0" smtClean="0">
                <a:solidFill>
                  <a:schemeClr val="tx1"/>
                </a:solidFill>
              </a:rPr>
              <a:t>Interviews</a:t>
            </a:r>
            <a:r>
              <a:rPr lang="en-CA" sz="2000" dirty="0" smtClean="0"/>
              <a:t> and </a:t>
            </a:r>
            <a:r>
              <a:rPr lang="en-CA" sz="2000" b="1" dirty="0" smtClean="0"/>
              <a:t>Focus Groups.</a:t>
            </a:r>
          </a:p>
          <a:p>
            <a:pPr marL="68580" indent="0">
              <a:buNone/>
            </a:pPr>
            <a:endParaRPr lang="en-CA" sz="2000" b="1" dirty="0"/>
          </a:p>
          <a:p>
            <a:pPr marL="68580" lvl="0" indent="0">
              <a:buClr>
                <a:srgbClr val="94C600"/>
              </a:buClr>
              <a:buNone/>
            </a:pPr>
            <a:r>
              <a:rPr lang="en-CA" sz="2000" dirty="0">
                <a:solidFill>
                  <a:srgbClr val="3E3D2D"/>
                </a:solidFill>
              </a:rPr>
              <a:t>Descriptive research does not fit neatly into the definition of either </a:t>
            </a:r>
            <a:r>
              <a:rPr lang="en-CA" sz="2000" b="1" dirty="0">
                <a:solidFill>
                  <a:srgbClr val="3E3D2D"/>
                </a:solidFill>
              </a:rPr>
              <a:t>quantitative</a:t>
            </a:r>
            <a:r>
              <a:rPr lang="en-CA" sz="2000" dirty="0">
                <a:solidFill>
                  <a:srgbClr val="3E3D2D"/>
                </a:solidFill>
              </a:rPr>
              <a:t> or </a:t>
            </a:r>
            <a:r>
              <a:rPr lang="en-CA" sz="2000" b="1" dirty="0">
                <a:solidFill>
                  <a:srgbClr val="3E3D2D"/>
                </a:solidFill>
              </a:rPr>
              <a:t>qualitative</a:t>
            </a:r>
            <a:r>
              <a:rPr lang="en-CA" sz="2000" dirty="0">
                <a:solidFill>
                  <a:srgbClr val="3E3D2D"/>
                </a:solidFill>
              </a:rPr>
              <a:t> research methodologies, but instead it can utilize elements of both, often within the same study. </a:t>
            </a:r>
          </a:p>
          <a:p>
            <a:pPr marL="68580" indent="0">
              <a:buNone/>
            </a:pPr>
            <a:endParaRPr lang="en-CA" b="1" dirty="0"/>
          </a:p>
        </p:txBody>
      </p:sp>
    </p:spTree>
    <p:extLst>
      <p:ext uri="{BB962C8B-B14F-4D97-AF65-F5344CB8AC3E}">
        <p14:creationId xmlns:p14="http://schemas.microsoft.com/office/powerpoint/2010/main" val="1910884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19672" y="548680"/>
            <a:ext cx="7024744" cy="889168"/>
          </a:xfrm>
        </p:spPr>
        <p:txBody>
          <a:bodyPr>
            <a:normAutofit/>
          </a:bodyPr>
          <a:lstStyle/>
          <a:p>
            <a:r>
              <a:rPr lang="en-CA" sz="3600" b="1" dirty="0" smtClean="0"/>
              <a:t>Case Report &amp; Case Series</a:t>
            </a:r>
            <a:endParaRPr lang="en-CA" sz="3600" b="1" dirty="0"/>
          </a:p>
        </p:txBody>
      </p:sp>
      <p:sp>
        <p:nvSpPr>
          <p:cNvPr id="3" name="Content Placeholder 2"/>
          <p:cNvSpPr>
            <a:spLocks noGrp="1"/>
          </p:cNvSpPr>
          <p:nvPr>
            <p:ph idx="1"/>
          </p:nvPr>
        </p:nvSpPr>
        <p:spPr>
          <a:xfrm>
            <a:off x="1115616" y="1556792"/>
            <a:ext cx="7632848" cy="4608512"/>
          </a:xfrm>
        </p:spPr>
        <p:txBody>
          <a:bodyPr>
            <a:normAutofit/>
          </a:bodyPr>
          <a:lstStyle/>
          <a:p>
            <a:pPr marL="68580" indent="0">
              <a:buNone/>
            </a:pPr>
            <a:r>
              <a:rPr lang="en-CA" sz="2800" dirty="0" smtClean="0">
                <a:cs typeface="Times New Roman" panose="02020603050405020304" pitchFamily="18" charset="0"/>
              </a:rPr>
              <a:t>They describe the experience of a single patient or a group of patients with a similar diagnosis.</a:t>
            </a:r>
          </a:p>
          <a:p>
            <a:pPr marL="68580" indent="0">
              <a:buNone/>
            </a:pPr>
            <a:endParaRPr lang="en-CA" sz="2800" dirty="0" smtClean="0">
              <a:cs typeface="Times New Roman" panose="02020603050405020304" pitchFamily="18" charset="0"/>
            </a:endParaRPr>
          </a:p>
          <a:p>
            <a:pPr marL="68580" indent="0">
              <a:buNone/>
            </a:pPr>
            <a:r>
              <a:rPr lang="en-CA" sz="2800" dirty="0" smtClean="0">
                <a:cs typeface="Times New Roman" panose="02020603050405020304" pitchFamily="18" charset="0"/>
              </a:rPr>
              <a:t>The collection of a case series rather than reliance on a single case can mean the difference between formulating a useful hypothesis and merely documenting an interesting medical oddity.</a:t>
            </a:r>
            <a:endParaRPr lang="en-CA" sz="2800" dirty="0">
              <a:cs typeface="Times New Roman" panose="02020603050405020304" pitchFamily="18" charset="0"/>
            </a:endParaRPr>
          </a:p>
        </p:txBody>
      </p:sp>
    </p:spTree>
    <p:extLst>
      <p:ext uri="{BB962C8B-B14F-4D97-AF65-F5344CB8AC3E}">
        <p14:creationId xmlns:p14="http://schemas.microsoft.com/office/powerpoint/2010/main" val="3808253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64160405"/>
              </p:ext>
            </p:extLst>
          </p:nvPr>
        </p:nvGraphicFramePr>
        <p:xfrm>
          <a:off x="899592" y="692696"/>
          <a:ext cx="8064896" cy="5686666"/>
        </p:xfrm>
        <a:graphic>
          <a:graphicData uri="http://schemas.openxmlformats.org/drawingml/2006/table">
            <a:tbl>
              <a:tblPr firstRow="1" bandRow="1">
                <a:tableStyleId>{5940675A-B579-460E-94D1-54222C63F5DA}</a:tableStyleId>
              </a:tblPr>
              <a:tblGrid>
                <a:gridCol w="4032448"/>
                <a:gridCol w="4032448"/>
              </a:tblGrid>
              <a:tr h="518161">
                <a:tc>
                  <a:txBody>
                    <a:bodyPr/>
                    <a:lstStyle/>
                    <a:p>
                      <a:pPr algn="ctr"/>
                      <a:r>
                        <a:rPr lang="en-CA" sz="2800" dirty="0" smtClean="0"/>
                        <a:t>Advantages</a:t>
                      </a:r>
                      <a:endParaRPr lang="en-CA" sz="2800" dirty="0">
                        <a:latin typeface="+mn-lt"/>
                        <a:cs typeface="Times New Roman" panose="02020603050405020304" pitchFamily="18" charset="0"/>
                      </a:endParaRPr>
                    </a:p>
                  </a:txBody>
                  <a:tcPr/>
                </a:tc>
                <a:tc>
                  <a:txBody>
                    <a:bodyPr/>
                    <a:lstStyle/>
                    <a:p>
                      <a:pPr algn="ctr"/>
                      <a:r>
                        <a:rPr lang="en-CA" sz="2800" dirty="0" smtClean="0"/>
                        <a:t>Disadvantages</a:t>
                      </a:r>
                      <a:endParaRPr lang="en-CA" sz="2800" dirty="0">
                        <a:latin typeface="+mn-lt"/>
                        <a:cs typeface="Times New Roman" panose="02020603050405020304" pitchFamily="18" charset="0"/>
                      </a:endParaRPr>
                    </a:p>
                  </a:txBody>
                  <a:tcPr/>
                </a:tc>
              </a:tr>
              <a:tr h="1391928">
                <a:tc>
                  <a:txBody>
                    <a:bodyPr/>
                    <a:lstStyle/>
                    <a:p>
                      <a:r>
                        <a:rPr lang="en-CA" sz="1800" dirty="0" smtClean="0"/>
                        <a:t>Recognizes new diseases/conditions</a:t>
                      </a:r>
                      <a:endParaRPr lang="en-CA" sz="1800" dirty="0">
                        <a:latin typeface="+mn-lt"/>
                      </a:endParaRPr>
                    </a:p>
                  </a:txBody>
                  <a:tcPr/>
                </a:tc>
                <a:tc>
                  <a:txBody>
                    <a:bodyPr/>
                    <a:lstStyle/>
                    <a:p>
                      <a:r>
                        <a:rPr lang="en-CA" sz="1800" dirty="0" smtClean="0"/>
                        <a:t>Based on experience of one person, or just a few people. Researcher’s own subjective opinion may influence the case study (Researcher Bias)</a:t>
                      </a:r>
                      <a:endParaRPr lang="en-CA" sz="1800" dirty="0">
                        <a:latin typeface="+mn-lt"/>
                      </a:endParaRPr>
                    </a:p>
                  </a:txBody>
                  <a:tcPr/>
                </a:tc>
              </a:tr>
              <a:tr h="869955">
                <a:tc>
                  <a:txBody>
                    <a:bodyPr/>
                    <a:lstStyle/>
                    <a:p>
                      <a:r>
                        <a:rPr lang="en-CA" sz="1800" dirty="0" smtClean="0"/>
                        <a:t>Provides detailed (rich qualitative) information</a:t>
                      </a:r>
                      <a:endParaRPr lang="en-CA" sz="1800" dirty="0" smtClean="0">
                        <a:latin typeface="+mn-lt"/>
                      </a:endParaRPr>
                    </a:p>
                  </a:txBody>
                  <a:tcPr/>
                </a:tc>
                <a:tc>
                  <a:txBody>
                    <a:bodyPr/>
                    <a:lstStyle/>
                    <a:p>
                      <a:r>
                        <a:rPr lang="en-CA" sz="1800" dirty="0" smtClean="0"/>
                        <a:t>The presence of any risk factor may be coincidental</a:t>
                      </a:r>
                      <a:endParaRPr lang="en-CA" sz="1800" dirty="0">
                        <a:latin typeface="+mn-lt"/>
                      </a:endParaRPr>
                    </a:p>
                  </a:txBody>
                  <a:tcPr/>
                </a:tc>
              </a:tr>
              <a:tr h="1109284">
                <a:tc>
                  <a:txBody>
                    <a:bodyPr/>
                    <a:lstStyle/>
                    <a:p>
                      <a:r>
                        <a:rPr lang="en-CA" sz="1800" dirty="0" smtClean="0"/>
                        <a:t>Formulates hypothesis and/or provides insight</a:t>
                      </a:r>
                      <a:r>
                        <a:rPr lang="en-CA" sz="1800" baseline="0" dirty="0" smtClean="0"/>
                        <a:t> for further research</a:t>
                      </a:r>
                      <a:endParaRPr lang="en-CA" sz="1800" dirty="0" smtClean="0"/>
                    </a:p>
                    <a:p>
                      <a:endParaRPr lang="en-CA" sz="1800" dirty="0">
                        <a:latin typeface="+mn-lt"/>
                      </a:endParaRPr>
                    </a:p>
                  </a:txBody>
                  <a:tcPr/>
                </a:tc>
                <a:tc>
                  <a:txBody>
                    <a:bodyPr/>
                    <a:lstStyle/>
                    <a:p>
                      <a:r>
                        <a:rPr lang="en-CA" sz="1800" dirty="0" smtClean="0"/>
                        <a:t>Can’t generalize the results to the wider population</a:t>
                      </a:r>
                    </a:p>
                    <a:p>
                      <a:endParaRPr lang="en-CA" sz="1800" dirty="0">
                        <a:latin typeface="+mn-lt"/>
                      </a:endParaRPr>
                    </a:p>
                  </a:txBody>
                  <a:tcPr/>
                </a:tc>
              </a:tr>
              <a:tr h="823395">
                <a:tc>
                  <a:txBody>
                    <a:bodyPr/>
                    <a:lstStyle/>
                    <a:p>
                      <a:endParaRPr lang="en-CA" sz="1800" dirty="0">
                        <a:latin typeface="+mn-lt"/>
                      </a:endParaRPr>
                    </a:p>
                  </a:txBody>
                  <a:tcPr/>
                </a:tc>
                <a:tc>
                  <a:txBody>
                    <a:bodyPr/>
                    <a:lstStyle/>
                    <a:p>
                      <a:r>
                        <a:rPr lang="en-CA" sz="1800" dirty="0" smtClean="0"/>
                        <a:t>Difficult to replicate</a:t>
                      </a:r>
                      <a:endParaRPr lang="en-CA" sz="1800" dirty="0">
                        <a:latin typeface="+mn-lt"/>
                      </a:endParaRPr>
                    </a:p>
                  </a:txBody>
                  <a:tcPr/>
                </a:tc>
              </a:tr>
              <a:tr h="823395">
                <a:tc>
                  <a:txBody>
                    <a:bodyPr/>
                    <a:lstStyle/>
                    <a:p>
                      <a:endParaRPr lang="en-CA" sz="1800" dirty="0">
                        <a:latin typeface="+mn-lt"/>
                      </a:endParaRPr>
                    </a:p>
                  </a:txBody>
                  <a:tcPr/>
                </a:tc>
                <a:tc>
                  <a:txBody>
                    <a:bodyPr/>
                    <a:lstStyle/>
                    <a:p>
                      <a:r>
                        <a:rPr lang="en-CA" sz="1800" dirty="0" smtClean="0"/>
                        <a:t>Time consuming</a:t>
                      </a:r>
                      <a:endParaRPr lang="en-CA" sz="1800" dirty="0">
                        <a:latin typeface="+mn-lt"/>
                      </a:endParaRPr>
                    </a:p>
                  </a:txBody>
                  <a:tcPr/>
                </a:tc>
              </a:tr>
            </a:tbl>
          </a:graphicData>
        </a:graphic>
      </p:graphicFrame>
    </p:spTree>
    <p:extLst>
      <p:ext uri="{BB962C8B-B14F-4D97-AF65-F5344CB8AC3E}">
        <p14:creationId xmlns:p14="http://schemas.microsoft.com/office/powerpoint/2010/main" val="2756433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87824" y="332656"/>
            <a:ext cx="4464496" cy="1296144"/>
          </a:xfrm>
        </p:spPr>
        <p:txBody>
          <a:bodyPr>
            <a:normAutofit/>
          </a:bodyPr>
          <a:lstStyle/>
          <a:p>
            <a:r>
              <a:rPr lang="en-CA" sz="4000" b="1" dirty="0" smtClean="0"/>
              <a:t>Survey </a:t>
            </a:r>
            <a:r>
              <a:rPr lang="en-CA" b="1" dirty="0" smtClean="0"/>
              <a:t/>
            </a:r>
            <a:br>
              <a:rPr lang="en-CA" b="1" dirty="0" smtClean="0"/>
            </a:br>
            <a:r>
              <a:rPr lang="en-CA" dirty="0" smtClean="0"/>
              <a:t>Types of Questions</a:t>
            </a:r>
            <a:endParaRPr lang="en-CA" dirty="0"/>
          </a:p>
        </p:txBody>
      </p:sp>
      <p:sp>
        <p:nvSpPr>
          <p:cNvPr id="3" name="Content Placeholder 2"/>
          <p:cNvSpPr>
            <a:spLocks noGrp="1"/>
          </p:cNvSpPr>
          <p:nvPr>
            <p:ph idx="1"/>
          </p:nvPr>
        </p:nvSpPr>
        <p:spPr>
          <a:xfrm>
            <a:off x="1691680" y="2132856"/>
            <a:ext cx="6591985" cy="3777622"/>
          </a:xfrm>
        </p:spPr>
        <p:txBody>
          <a:bodyPr>
            <a:normAutofit/>
          </a:bodyPr>
          <a:lstStyle/>
          <a:p>
            <a:r>
              <a:rPr lang="en-CA" sz="2000" b="1" dirty="0" smtClean="0"/>
              <a:t>Binary Questions </a:t>
            </a:r>
            <a:r>
              <a:rPr lang="en-CA" sz="2000" dirty="0" smtClean="0"/>
              <a:t>(yes/no)</a:t>
            </a:r>
          </a:p>
          <a:p>
            <a:pPr marL="68580" indent="0">
              <a:buNone/>
            </a:pPr>
            <a:endParaRPr lang="en-CA" sz="2000" dirty="0" smtClean="0"/>
          </a:p>
          <a:p>
            <a:r>
              <a:rPr lang="en-CA" sz="2000" b="1" dirty="0"/>
              <a:t>Likert-type Questions </a:t>
            </a:r>
            <a:r>
              <a:rPr lang="en-CA" sz="2000" dirty="0"/>
              <a:t>(-Strongly </a:t>
            </a:r>
            <a:r>
              <a:rPr lang="en-CA" sz="2000" dirty="0" smtClean="0"/>
              <a:t>Disagree</a:t>
            </a:r>
            <a:r>
              <a:rPr lang="en-CA" sz="2000" dirty="0"/>
              <a:t>, – Disagree, – Neutral/Neither </a:t>
            </a:r>
            <a:r>
              <a:rPr lang="en-CA" sz="2000" dirty="0" smtClean="0"/>
              <a:t>Agree </a:t>
            </a:r>
            <a:r>
              <a:rPr lang="en-CA" sz="2000" dirty="0"/>
              <a:t>nor </a:t>
            </a:r>
            <a:r>
              <a:rPr lang="en-CA" sz="2000" dirty="0" smtClean="0"/>
              <a:t>Disagree</a:t>
            </a:r>
            <a:r>
              <a:rPr lang="en-CA" sz="2000" dirty="0"/>
              <a:t>, – Agree, – Strongly </a:t>
            </a:r>
            <a:r>
              <a:rPr lang="en-CA" sz="2000" dirty="0" smtClean="0"/>
              <a:t>Agree)</a:t>
            </a:r>
          </a:p>
          <a:p>
            <a:pPr marL="68580" indent="0">
              <a:buNone/>
            </a:pPr>
            <a:endParaRPr lang="en-CA" sz="2000" dirty="0" smtClean="0"/>
          </a:p>
          <a:p>
            <a:r>
              <a:rPr lang="en-CA" sz="2000" b="1" dirty="0" smtClean="0"/>
              <a:t>Open-ended </a:t>
            </a:r>
            <a:r>
              <a:rPr lang="en-CA" sz="2000" b="1" dirty="0"/>
              <a:t>questions </a:t>
            </a:r>
          </a:p>
        </p:txBody>
      </p:sp>
    </p:spTree>
    <p:extLst>
      <p:ext uri="{BB962C8B-B14F-4D97-AF65-F5344CB8AC3E}">
        <p14:creationId xmlns:p14="http://schemas.microsoft.com/office/powerpoint/2010/main" val="1918954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72551873"/>
              </p:ext>
            </p:extLst>
          </p:nvPr>
        </p:nvGraphicFramePr>
        <p:xfrm>
          <a:off x="971600" y="692696"/>
          <a:ext cx="8064896" cy="5857328"/>
        </p:xfrm>
        <a:graphic>
          <a:graphicData uri="http://schemas.openxmlformats.org/drawingml/2006/table">
            <a:tbl>
              <a:tblPr firstRow="1" bandRow="1">
                <a:tableStyleId>{5940675A-B579-460E-94D1-54222C63F5DA}</a:tableStyleId>
              </a:tblPr>
              <a:tblGrid>
                <a:gridCol w="3995453"/>
                <a:gridCol w="4069443"/>
              </a:tblGrid>
              <a:tr h="596198">
                <a:tc>
                  <a:txBody>
                    <a:bodyPr/>
                    <a:lstStyle/>
                    <a:p>
                      <a:pPr algn="ctr"/>
                      <a:r>
                        <a:rPr lang="en-CA" sz="2800" dirty="0" smtClean="0"/>
                        <a:t>Advantages</a:t>
                      </a:r>
                      <a:endParaRPr lang="en-CA" sz="2800" dirty="0">
                        <a:latin typeface="+mn-lt"/>
                        <a:cs typeface="Times New Roman" panose="02020603050405020304" pitchFamily="18" charset="0"/>
                      </a:endParaRPr>
                    </a:p>
                  </a:txBody>
                  <a:tcPr/>
                </a:tc>
                <a:tc>
                  <a:txBody>
                    <a:bodyPr/>
                    <a:lstStyle/>
                    <a:p>
                      <a:pPr algn="ctr"/>
                      <a:r>
                        <a:rPr lang="en-CA" sz="2800" dirty="0" smtClean="0"/>
                        <a:t>Disadvantages</a:t>
                      </a:r>
                      <a:endParaRPr lang="en-CA" sz="2800" dirty="0">
                        <a:latin typeface="+mn-lt"/>
                        <a:cs typeface="Times New Roman" panose="02020603050405020304" pitchFamily="18" charset="0"/>
                      </a:endParaRPr>
                    </a:p>
                  </a:txBody>
                  <a:tcPr/>
                </a:tc>
              </a:tr>
              <a:tr h="987635">
                <a:tc>
                  <a:txBody>
                    <a:bodyPr/>
                    <a:lstStyle/>
                    <a:p>
                      <a:r>
                        <a:rPr lang="en-CA" dirty="0" smtClean="0"/>
                        <a:t>The research produces data based on real-world observations (empirical data)</a:t>
                      </a:r>
                    </a:p>
                  </a:txBody>
                  <a:tcPr/>
                </a:tc>
                <a:tc>
                  <a:txBody>
                    <a:bodyPr/>
                    <a:lstStyle/>
                    <a:p>
                      <a:r>
                        <a:rPr lang="en-CA" dirty="0" smtClean="0"/>
                        <a:t>The significance of the data can become neglected </a:t>
                      </a:r>
                      <a:endParaRPr lang="en-CA" sz="1800" dirty="0">
                        <a:latin typeface="Times New Roman" panose="02020603050405020304" pitchFamily="18" charset="0"/>
                        <a:cs typeface="Times New Roman" panose="02020603050405020304" pitchFamily="18" charset="0"/>
                      </a:endParaRPr>
                    </a:p>
                  </a:txBody>
                  <a:tcPr/>
                </a:tc>
              </a:tr>
              <a:tr h="1073095">
                <a:tc>
                  <a:txBody>
                    <a:bodyPr/>
                    <a:lstStyle/>
                    <a:p>
                      <a:r>
                        <a:rPr lang="en-CA" dirty="0" smtClean="0"/>
                        <a:t>Data based on a representative sample, and can therefore be generalizable to a population</a:t>
                      </a:r>
                    </a:p>
                  </a:txBody>
                  <a:tcPr/>
                </a:tc>
                <a:tc>
                  <a:txBody>
                    <a:bodyPr/>
                    <a:lstStyle/>
                    <a:p>
                      <a:r>
                        <a:rPr lang="en-CA" dirty="0" smtClean="0"/>
                        <a:t>The data that are produced are likely to lack details or depth on the topic being investigated.</a:t>
                      </a:r>
                      <a:endParaRPr lang="en-CA" sz="1800" dirty="0">
                        <a:latin typeface="Times New Roman" panose="02020603050405020304" pitchFamily="18" charset="0"/>
                        <a:cs typeface="Times New Roman" panose="02020603050405020304" pitchFamily="18" charset="0"/>
                      </a:endParaRPr>
                    </a:p>
                  </a:txBody>
                  <a:tcPr/>
                </a:tc>
              </a:tr>
              <a:tr h="1441933">
                <a:tc>
                  <a:txBody>
                    <a:bodyPr/>
                    <a:lstStyle/>
                    <a:p>
                      <a:r>
                        <a:rPr lang="en-CA" dirty="0" smtClean="0"/>
                        <a:t>Surveys can produce a large amount of data in a short time for a fairly low cost (Time &amp; Cost-Effective)</a:t>
                      </a:r>
                    </a:p>
                    <a:p>
                      <a:endParaRPr lang="en-CA" sz="1800" dirty="0">
                        <a:latin typeface="Times New Roman" panose="02020603050405020304" pitchFamily="18" charset="0"/>
                        <a:cs typeface="Times New Roman" panose="02020603050405020304" pitchFamily="18" charset="0"/>
                      </a:endParaRPr>
                    </a:p>
                  </a:txBody>
                  <a:tcPr/>
                </a:tc>
                <a:tc>
                  <a:txBody>
                    <a:bodyPr/>
                    <a:lstStyle/>
                    <a:p>
                      <a:r>
                        <a:rPr lang="en-CA" dirty="0" smtClean="0"/>
                        <a:t>Securing a high response rate to a survey can be hard to control, particularly when it is carried out by post</a:t>
                      </a:r>
                      <a:r>
                        <a:rPr lang="en-CA" baseline="0" dirty="0" smtClean="0"/>
                        <a:t> or email</a:t>
                      </a:r>
                      <a:endParaRPr lang="en-CA" sz="1800" dirty="0">
                        <a:latin typeface="Times New Roman" panose="02020603050405020304" pitchFamily="18" charset="0"/>
                        <a:cs typeface="Times New Roman" panose="02020603050405020304" pitchFamily="18" charset="0"/>
                      </a:endParaRPr>
                    </a:p>
                  </a:txBody>
                  <a:tcPr/>
                </a:tc>
              </a:tr>
              <a:tr h="1661779">
                <a:tc>
                  <a:txBody>
                    <a:bodyPr/>
                    <a:lstStyle/>
                    <a:p>
                      <a:endParaRPr lang="en-CA" sz="1800" dirty="0">
                        <a:latin typeface="+mn-lt"/>
                        <a:cs typeface="Times New Roman" panose="02020603050405020304" pitchFamily="18" charset="0"/>
                      </a:endParaRPr>
                    </a:p>
                  </a:txBody>
                  <a:tcPr/>
                </a:tc>
                <a:tc>
                  <a:txBody>
                    <a:bodyPr/>
                    <a:lstStyle/>
                    <a:p>
                      <a:r>
                        <a:rPr lang="en-CA" sz="1800" dirty="0" smtClean="0"/>
                        <a:t>“Self-reported data” is limited in its validity and should be interpreted cautiously (recall bias, selection bias, participant bias,…)</a:t>
                      </a:r>
                    </a:p>
                    <a:p>
                      <a:endParaRPr lang="en-CA" sz="1800" dirty="0" smtClean="0"/>
                    </a:p>
                    <a:p>
                      <a:endParaRPr lang="en-CA" sz="1800" dirty="0">
                        <a:latin typeface="+mn-lt"/>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176494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99792" y="332656"/>
            <a:ext cx="4536504" cy="601136"/>
          </a:xfrm>
        </p:spPr>
        <p:txBody>
          <a:bodyPr>
            <a:noAutofit/>
          </a:bodyPr>
          <a:lstStyle/>
          <a:p>
            <a:r>
              <a:rPr lang="en-CA" b="1" dirty="0" smtClean="0"/>
              <a:t>Interviews</a:t>
            </a:r>
            <a:endParaRPr lang="en-CA" dirty="0"/>
          </a:p>
        </p:txBody>
      </p:sp>
      <p:sp>
        <p:nvSpPr>
          <p:cNvPr id="3" name="Content Placeholder 2"/>
          <p:cNvSpPr>
            <a:spLocks noGrp="1"/>
          </p:cNvSpPr>
          <p:nvPr>
            <p:ph idx="1"/>
          </p:nvPr>
        </p:nvSpPr>
        <p:spPr>
          <a:xfrm>
            <a:off x="883572" y="1268760"/>
            <a:ext cx="8208912" cy="5256584"/>
          </a:xfrm>
        </p:spPr>
        <p:txBody>
          <a:bodyPr>
            <a:normAutofit/>
          </a:bodyPr>
          <a:lstStyle/>
          <a:p>
            <a:r>
              <a:rPr lang="en-CA" sz="2000" dirty="0"/>
              <a:t>The purpose of the research interview is to explore the views, experiences, beliefs and/or motivations of individuals on specific matters </a:t>
            </a:r>
            <a:endParaRPr lang="en-CA" sz="2000" dirty="0" smtClean="0"/>
          </a:p>
          <a:p>
            <a:pPr marL="68580" indent="0">
              <a:buNone/>
            </a:pPr>
            <a:endParaRPr lang="en-CA" sz="2000" dirty="0" smtClean="0"/>
          </a:p>
          <a:p>
            <a:r>
              <a:rPr lang="en-CA" sz="2000" dirty="0"/>
              <a:t>They are also particularly appropriate for exploring </a:t>
            </a:r>
            <a:r>
              <a:rPr lang="en-CA" sz="2000" b="1" dirty="0"/>
              <a:t>sensitive topics</a:t>
            </a:r>
            <a:r>
              <a:rPr lang="en-CA" sz="2000" dirty="0"/>
              <a:t>, where participants may not want to talk about such issues in a group </a:t>
            </a:r>
            <a:r>
              <a:rPr lang="en-CA" sz="2000" dirty="0" smtClean="0"/>
              <a:t>environment</a:t>
            </a:r>
          </a:p>
          <a:p>
            <a:pPr marL="68580" indent="0">
              <a:buNone/>
            </a:pPr>
            <a:endParaRPr lang="en-CA" sz="2000" dirty="0" smtClean="0"/>
          </a:p>
          <a:p>
            <a:r>
              <a:rPr lang="en-CA" sz="2000" dirty="0" smtClean="0"/>
              <a:t>Respondents </a:t>
            </a:r>
            <a:r>
              <a:rPr lang="en-CA" sz="2000" dirty="0"/>
              <a:t>should be informed about the study details and given assurance about ethical principles, such as </a:t>
            </a:r>
            <a:r>
              <a:rPr lang="en-CA" sz="2000" b="1" dirty="0"/>
              <a:t>anonymity and </a:t>
            </a:r>
            <a:r>
              <a:rPr lang="en-CA" sz="2000" b="1" dirty="0" smtClean="0"/>
              <a:t>confidentiality (Implied Consent)</a:t>
            </a:r>
          </a:p>
          <a:p>
            <a:pPr marL="68580" indent="0">
              <a:buNone/>
            </a:pPr>
            <a:endParaRPr lang="en-CA" sz="2000" b="1" dirty="0" smtClean="0"/>
          </a:p>
          <a:p>
            <a:r>
              <a:rPr lang="en-CA" sz="2000" dirty="0"/>
              <a:t>All interviews should be </a:t>
            </a:r>
            <a:r>
              <a:rPr lang="en-CA" sz="2000" b="1" dirty="0"/>
              <a:t>tape recorded and transcribed </a:t>
            </a:r>
            <a:r>
              <a:rPr lang="en-CA" sz="2000" dirty="0"/>
              <a:t>verbatim afterwards</a:t>
            </a:r>
          </a:p>
        </p:txBody>
      </p:sp>
    </p:spTree>
    <p:extLst>
      <p:ext uri="{BB962C8B-B14F-4D97-AF65-F5344CB8AC3E}">
        <p14:creationId xmlns:p14="http://schemas.microsoft.com/office/powerpoint/2010/main" val="867582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45786" y="259465"/>
            <a:ext cx="4248472" cy="1079584"/>
          </a:xfrm>
        </p:spPr>
        <p:txBody>
          <a:bodyPr>
            <a:normAutofit fontScale="90000"/>
          </a:bodyPr>
          <a:lstStyle/>
          <a:p>
            <a:r>
              <a:rPr lang="en-CA" b="1" dirty="0" smtClean="0"/>
              <a:t>Interviews </a:t>
            </a:r>
            <a:r>
              <a:rPr lang="en-CA" dirty="0">
                <a:solidFill>
                  <a:prstClr val="black">
                    <a:lumMod val="85000"/>
                    <a:lumOff val="15000"/>
                  </a:prstClr>
                </a:solidFill>
              </a:rPr>
              <a:t>(cont’d)</a:t>
            </a:r>
            <a:endParaRPr lang="en-CA" b="1" dirty="0"/>
          </a:p>
        </p:txBody>
      </p:sp>
      <p:sp>
        <p:nvSpPr>
          <p:cNvPr id="3" name="Content Placeholder 2"/>
          <p:cNvSpPr>
            <a:spLocks noGrp="1"/>
          </p:cNvSpPr>
          <p:nvPr>
            <p:ph idx="1"/>
          </p:nvPr>
        </p:nvSpPr>
        <p:spPr>
          <a:xfrm>
            <a:off x="539552" y="1844825"/>
            <a:ext cx="4032447" cy="3096344"/>
          </a:xfrm>
        </p:spPr>
        <p:txBody>
          <a:bodyPr>
            <a:normAutofit/>
          </a:bodyPr>
          <a:lstStyle/>
          <a:p>
            <a:pPr marL="68580" indent="0">
              <a:buNone/>
            </a:pPr>
            <a:endParaRPr lang="en-CA" sz="2000" b="1" dirty="0" smtClean="0">
              <a:latin typeface="Times New Roman"/>
              <a:ea typeface="Calibri"/>
            </a:endParaRPr>
          </a:p>
          <a:p>
            <a:pPr marL="68580" indent="0">
              <a:buNone/>
            </a:pPr>
            <a:r>
              <a:rPr lang="en-CA" sz="2000" b="1" dirty="0" smtClean="0">
                <a:latin typeface="Times New Roman"/>
                <a:ea typeface="Calibri"/>
              </a:rPr>
              <a:t>Structured interviews</a:t>
            </a:r>
            <a:endParaRPr lang="en-CA" sz="2000" dirty="0" smtClean="0">
              <a:latin typeface="Times New Roman"/>
              <a:ea typeface="Calibri"/>
            </a:endParaRPr>
          </a:p>
          <a:p>
            <a:pPr marL="68580" indent="0">
              <a:buNone/>
            </a:pPr>
            <a:endParaRPr lang="en-CA" sz="2000" dirty="0" smtClean="0">
              <a:latin typeface="Times New Roman"/>
              <a:ea typeface="Calibri"/>
            </a:endParaRPr>
          </a:p>
          <a:p>
            <a:pPr marL="68580" indent="0">
              <a:buNone/>
            </a:pPr>
            <a:r>
              <a:rPr lang="en-CA" sz="2000" b="1" dirty="0" smtClean="0">
                <a:latin typeface="Times New Roman"/>
                <a:ea typeface="Calibri"/>
              </a:rPr>
              <a:t>Unstructured </a:t>
            </a:r>
            <a:r>
              <a:rPr lang="en-CA" sz="2000" b="1" dirty="0">
                <a:latin typeface="Times New Roman"/>
                <a:ea typeface="Calibri"/>
              </a:rPr>
              <a:t>interviews</a:t>
            </a:r>
            <a:r>
              <a:rPr lang="en-CA" sz="2000" dirty="0">
                <a:latin typeface="Times New Roman"/>
                <a:ea typeface="Calibri"/>
              </a:rPr>
              <a:t> </a:t>
            </a:r>
            <a:endParaRPr lang="en-CA" sz="2000" dirty="0" smtClean="0">
              <a:latin typeface="Times New Roman"/>
              <a:ea typeface="Calibri"/>
            </a:endParaRPr>
          </a:p>
          <a:p>
            <a:pPr marL="68580" indent="0">
              <a:buNone/>
            </a:pPr>
            <a:endParaRPr lang="en-CA" sz="2000" dirty="0" smtClean="0">
              <a:latin typeface="Times New Roman"/>
              <a:ea typeface="Calibri"/>
            </a:endParaRPr>
          </a:p>
          <a:p>
            <a:pPr marL="68580" indent="0">
              <a:buNone/>
            </a:pPr>
            <a:r>
              <a:rPr lang="en-CA" sz="2000" b="1" dirty="0">
                <a:latin typeface="Times New Roman"/>
                <a:ea typeface="Calibri"/>
              </a:rPr>
              <a:t>Semi-structured interviews</a:t>
            </a:r>
            <a:r>
              <a:rPr lang="en-CA" sz="2000" dirty="0">
                <a:latin typeface="Times New Roman"/>
                <a:ea typeface="Calibri"/>
              </a:rPr>
              <a:t> </a:t>
            </a:r>
            <a:endParaRPr lang="en-CA" sz="2000" dirty="0"/>
          </a:p>
        </p:txBody>
      </p:sp>
      <p:sp>
        <p:nvSpPr>
          <p:cNvPr id="4" name="TextBox 3"/>
          <p:cNvSpPr txBox="1"/>
          <p:nvPr/>
        </p:nvSpPr>
        <p:spPr>
          <a:xfrm>
            <a:off x="5076056" y="1772816"/>
            <a:ext cx="3168352" cy="369332"/>
          </a:xfrm>
          <a:prstGeom prst="rect">
            <a:avLst/>
          </a:prstGeom>
          <a:noFill/>
        </p:spPr>
        <p:txBody>
          <a:bodyPr wrap="square" rtlCol="0">
            <a:spAutoFit/>
          </a:bodyPr>
          <a:lstStyle/>
          <a:p>
            <a:r>
              <a:rPr lang="en-CA" dirty="0" smtClean="0"/>
              <a:t>Quick &amp; Easy to Administer</a:t>
            </a:r>
            <a:endParaRPr lang="en-CA" dirty="0"/>
          </a:p>
        </p:txBody>
      </p:sp>
      <p:cxnSp>
        <p:nvCxnSpPr>
          <p:cNvPr id="6" name="Straight Arrow Connector 5"/>
          <p:cNvCxnSpPr>
            <a:endCxn id="4" idx="1"/>
          </p:cNvCxnSpPr>
          <p:nvPr/>
        </p:nvCxnSpPr>
        <p:spPr>
          <a:xfrm flipV="1">
            <a:off x="4355976" y="1957482"/>
            <a:ext cx="720080" cy="535415"/>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0" idx="1"/>
          </p:cNvCxnSpPr>
          <p:nvPr/>
        </p:nvCxnSpPr>
        <p:spPr>
          <a:xfrm>
            <a:off x="4355976" y="2492895"/>
            <a:ext cx="828092" cy="3077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184068" y="2200508"/>
            <a:ext cx="3492388" cy="646331"/>
          </a:xfrm>
          <a:prstGeom prst="rect">
            <a:avLst/>
          </a:prstGeom>
          <a:noFill/>
        </p:spPr>
        <p:txBody>
          <a:bodyPr wrap="square" rtlCol="0">
            <a:spAutoFit/>
          </a:bodyPr>
          <a:lstStyle/>
          <a:p>
            <a:r>
              <a:rPr lang="en-CA" dirty="0" smtClean="0"/>
              <a:t>Allow for Limited Participant </a:t>
            </a:r>
            <a:r>
              <a:rPr lang="en-CA" dirty="0"/>
              <a:t>R</a:t>
            </a:r>
            <a:r>
              <a:rPr lang="en-CA" dirty="0" smtClean="0"/>
              <a:t>esponses</a:t>
            </a:r>
            <a:endParaRPr lang="en-CA" dirty="0"/>
          </a:p>
        </p:txBody>
      </p:sp>
      <p:cxnSp>
        <p:nvCxnSpPr>
          <p:cNvPr id="14" name="Straight Arrow Connector 13"/>
          <p:cNvCxnSpPr/>
          <p:nvPr/>
        </p:nvCxnSpPr>
        <p:spPr>
          <a:xfrm>
            <a:off x="4355976" y="3428999"/>
            <a:ext cx="828092" cy="1"/>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92080" y="3136612"/>
            <a:ext cx="2880320" cy="646331"/>
          </a:xfrm>
          <a:prstGeom prst="rect">
            <a:avLst/>
          </a:prstGeom>
          <a:noFill/>
        </p:spPr>
        <p:txBody>
          <a:bodyPr wrap="square" rtlCol="0">
            <a:spAutoFit/>
          </a:bodyPr>
          <a:lstStyle/>
          <a:p>
            <a:pPr marL="342900" indent="-342900">
              <a:buAutoNum type="arabicPeriod"/>
            </a:pPr>
            <a:r>
              <a:rPr lang="en-CA" dirty="0"/>
              <a:t>T</a:t>
            </a:r>
            <a:r>
              <a:rPr lang="en-CA" dirty="0" smtClean="0"/>
              <a:t>ime-consuming</a:t>
            </a:r>
          </a:p>
          <a:p>
            <a:pPr marL="342900" indent="-342900">
              <a:buAutoNum type="arabicPeriod"/>
            </a:pPr>
            <a:r>
              <a:rPr lang="en-CA" dirty="0" smtClean="0"/>
              <a:t>Difficult to Manage</a:t>
            </a:r>
          </a:p>
        </p:txBody>
      </p:sp>
      <p:cxnSp>
        <p:nvCxnSpPr>
          <p:cNvPr id="21" name="Straight Arrow Connector 20"/>
          <p:cNvCxnSpPr/>
          <p:nvPr/>
        </p:nvCxnSpPr>
        <p:spPr>
          <a:xfrm>
            <a:off x="4355976" y="4293096"/>
            <a:ext cx="828092"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97663" y="4005064"/>
            <a:ext cx="3384376" cy="1200329"/>
          </a:xfrm>
          <a:prstGeom prst="rect">
            <a:avLst/>
          </a:prstGeom>
          <a:noFill/>
        </p:spPr>
        <p:txBody>
          <a:bodyPr wrap="square" rtlCol="0">
            <a:spAutoFit/>
          </a:bodyPr>
          <a:lstStyle/>
          <a:p>
            <a:pPr marL="342900" indent="-342900">
              <a:buAutoNum type="arabicPeriod"/>
            </a:pPr>
            <a:r>
              <a:rPr lang="en-CA" dirty="0" smtClean="0"/>
              <a:t>Flexible</a:t>
            </a:r>
          </a:p>
          <a:p>
            <a:pPr marL="342900" indent="-342900">
              <a:buAutoNum type="arabicPeriod"/>
            </a:pPr>
            <a:r>
              <a:rPr lang="en-CA" dirty="0" smtClean="0"/>
              <a:t>Allows </a:t>
            </a:r>
            <a:r>
              <a:rPr lang="en-CA" dirty="0"/>
              <a:t>for the </a:t>
            </a:r>
            <a:r>
              <a:rPr lang="en-CA" dirty="0" smtClean="0"/>
              <a:t>Discovery </a:t>
            </a:r>
            <a:r>
              <a:rPr lang="en-CA" dirty="0"/>
              <a:t>or </a:t>
            </a:r>
            <a:r>
              <a:rPr lang="en-CA" dirty="0" smtClean="0"/>
              <a:t>Elaboration </a:t>
            </a:r>
            <a:r>
              <a:rPr lang="en-CA" dirty="0"/>
              <a:t>of </a:t>
            </a:r>
            <a:r>
              <a:rPr lang="en-CA" dirty="0" smtClean="0"/>
              <a:t>Information</a:t>
            </a:r>
            <a:endParaRPr lang="en-CA" dirty="0"/>
          </a:p>
        </p:txBody>
      </p:sp>
    </p:spTree>
    <p:extLst>
      <p:ext uri="{BB962C8B-B14F-4D97-AF65-F5344CB8AC3E}">
        <p14:creationId xmlns:p14="http://schemas.microsoft.com/office/powerpoint/2010/main" val="3654298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7664" y="692696"/>
            <a:ext cx="6840760" cy="1440160"/>
          </a:xfrm>
        </p:spPr>
        <p:txBody>
          <a:bodyPr>
            <a:normAutofit/>
          </a:bodyPr>
          <a:lstStyle/>
          <a:p>
            <a:r>
              <a:rPr lang="en-CA" b="1" dirty="0" smtClean="0"/>
              <a:t>How Do I Get Started?</a:t>
            </a:r>
            <a:br>
              <a:rPr lang="en-CA" b="1" dirty="0" smtClean="0"/>
            </a:br>
            <a:r>
              <a:rPr lang="en-CA" b="1" dirty="0" smtClean="0"/>
              <a:t>Where to Look?</a:t>
            </a:r>
            <a:endParaRPr lang="en-CA" b="1" dirty="0"/>
          </a:p>
        </p:txBody>
      </p:sp>
      <p:sp>
        <p:nvSpPr>
          <p:cNvPr id="3" name="Content Placeholder 2"/>
          <p:cNvSpPr>
            <a:spLocks noGrp="1"/>
          </p:cNvSpPr>
          <p:nvPr>
            <p:ph idx="1"/>
          </p:nvPr>
        </p:nvSpPr>
        <p:spPr/>
        <p:txBody>
          <a:bodyPr>
            <a:normAutofit/>
          </a:bodyPr>
          <a:lstStyle/>
          <a:p>
            <a:pPr marL="68580" indent="0">
              <a:buNone/>
            </a:pPr>
            <a:r>
              <a:rPr lang="en-CA" sz="2400" b="1" dirty="0" smtClean="0"/>
              <a:t>First Step:</a:t>
            </a:r>
          </a:p>
          <a:p>
            <a:pPr marL="68580" indent="0">
              <a:buNone/>
            </a:pPr>
            <a:endParaRPr lang="en-CA" sz="2400" dirty="0" smtClean="0"/>
          </a:p>
          <a:p>
            <a:pPr marL="68580" indent="0">
              <a:buNone/>
            </a:pPr>
            <a:r>
              <a:rPr lang="en-CA" sz="2400" dirty="0" smtClean="0"/>
              <a:t>Research Idea or Initial Problem/</a:t>
            </a:r>
          </a:p>
          <a:p>
            <a:pPr marL="68580" indent="0">
              <a:buNone/>
            </a:pPr>
            <a:r>
              <a:rPr lang="en-CA" sz="2400" dirty="0" smtClean="0"/>
              <a:t>Research Question/Hypothesis</a:t>
            </a:r>
            <a:endParaRPr lang="en-CA" sz="2400" dirty="0"/>
          </a:p>
        </p:txBody>
      </p:sp>
    </p:spTree>
    <p:extLst>
      <p:ext uri="{BB962C8B-B14F-4D97-AF65-F5344CB8AC3E}">
        <p14:creationId xmlns:p14="http://schemas.microsoft.com/office/powerpoint/2010/main" val="19702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2414" y="332656"/>
            <a:ext cx="6589199" cy="644650"/>
          </a:xfrm>
        </p:spPr>
        <p:txBody>
          <a:bodyPr>
            <a:normAutofit/>
          </a:bodyPr>
          <a:lstStyle/>
          <a:p>
            <a:r>
              <a:rPr lang="en-US" b="1" dirty="0" smtClean="0"/>
              <a:t>Interviews</a:t>
            </a:r>
            <a:r>
              <a:rPr lang="en-US" dirty="0" smtClean="0"/>
              <a:t> (cont’d)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69826138"/>
              </p:ext>
            </p:extLst>
          </p:nvPr>
        </p:nvGraphicFramePr>
        <p:xfrm>
          <a:off x="1768798" y="1556792"/>
          <a:ext cx="6936432" cy="4760502"/>
        </p:xfrm>
        <a:graphic>
          <a:graphicData uri="http://schemas.openxmlformats.org/drawingml/2006/table">
            <a:tbl>
              <a:tblPr firstRow="1" bandRow="1">
                <a:tableStyleId>{5940675A-B579-460E-94D1-54222C63F5DA}</a:tableStyleId>
              </a:tblPr>
              <a:tblGrid>
                <a:gridCol w="3468216"/>
                <a:gridCol w="3468216"/>
              </a:tblGrid>
              <a:tr h="815346">
                <a:tc>
                  <a:txBody>
                    <a:bodyPr/>
                    <a:lstStyle/>
                    <a:p>
                      <a:pPr algn="ctr"/>
                      <a:r>
                        <a:rPr lang="en-CA" sz="2800" dirty="0" smtClean="0"/>
                        <a:t>Advantages</a:t>
                      </a:r>
                      <a:endParaRPr lang="en-CA" sz="2800" dirty="0">
                        <a:latin typeface="+mn-lt"/>
                        <a:cs typeface="Times New Roman" panose="02020603050405020304" pitchFamily="18" charset="0"/>
                      </a:endParaRPr>
                    </a:p>
                  </a:txBody>
                  <a:tcPr/>
                </a:tc>
                <a:tc>
                  <a:txBody>
                    <a:bodyPr/>
                    <a:lstStyle/>
                    <a:p>
                      <a:pPr algn="ctr"/>
                      <a:r>
                        <a:rPr lang="en-CA" sz="2800" dirty="0" smtClean="0"/>
                        <a:t>Disadvantages</a:t>
                      </a:r>
                      <a:endParaRPr lang="en-CA" sz="2800" dirty="0">
                        <a:latin typeface="+mn-lt"/>
                        <a:cs typeface="Times New Roman" panose="02020603050405020304" pitchFamily="18" charset="0"/>
                      </a:endParaRPr>
                    </a:p>
                  </a:txBody>
                  <a:tcPr/>
                </a:tc>
              </a:tr>
              <a:tr h="583532">
                <a:tc>
                  <a:txBody>
                    <a:bodyPr/>
                    <a:lstStyle/>
                    <a:p>
                      <a:r>
                        <a:rPr lang="en-US" dirty="0" smtClean="0"/>
                        <a:t>Deep &amp; Free Response</a:t>
                      </a:r>
                      <a:endParaRPr lang="en-US" dirty="0"/>
                    </a:p>
                  </a:txBody>
                  <a:tcPr/>
                </a:tc>
                <a:tc>
                  <a:txBody>
                    <a:bodyPr/>
                    <a:lstStyle/>
                    <a:p>
                      <a:r>
                        <a:rPr lang="en-US" dirty="0" smtClean="0"/>
                        <a:t>Costly in Time &amp; Personnel</a:t>
                      </a:r>
                      <a:endParaRPr lang="en-US" dirty="0"/>
                    </a:p>
                  </a:txBody>
                  <a:tcPr/>
                </a:tc>
              </a:tr>
              <a:tr h="583532">
                <a:tc>
                  <a:txBody>
                    <a:bodyPr/>
                    <a:lstStyle/>
                    <a:p>
                      <a:r>
                        <a:rPr lang="en-US" dirty="0" smtClean="0"/>
                        <a:t>Flexible, Adaptable</a:t>
                      </a:r>
                      <a:endParaRPr lang="en-US" dirty="0"/>
                    </a:p>
                  </a:txBody>
                  <a:tcPr/>
                </a:tc>
                <a:tc>
                  <a:txBody>
                    <a:bodyPr/>
                    <a:lstStyle/>
                    <a:p>
                      <a:r>
                        <a:rPr lang="en-US" dirty="0" smtClean="0"/>
                        <a:t>Duration of Interview</a:t>
                      </a:r>
                      <a:endParaRPr lang="en-US" dirty="0"/>
                    </a:p>
                  </a:txBody>
                  <a:tcPr/>
                </a:tc>
              </a:tr>
              <a:tr h="583532">
                <a:tc>
                  <a:txBody>
                    <a:bodyPr/>
                    <a:lstStyle/>
                    <a:p>
                      <a:r>
                        <a:rPr lang="en-US" dirty="0" smtClean="0"/>
                        <a:t>Glimpse into Respondent’s </a:t>
                      </a:r>
                    </a:p>
                    <a:p>
                      <a:r>
                        <a:rPr lang="en-US" dirty="0" smtClean="0"/>
                        <a:t>Tone, Gesture</a:t>
                      </a:r>
                      <a:endParaRPr lang="en-US" dirty="0"/>
                    </a:p>
                  </a:txBody>
                  <a:tcPr/>
                </a:tc>
                <a:tc>
                  <a:txBody>
                    <a:bodyPr/>
                    <a:lstStyle/>
                    <a:p>
                      <a:r>
                        <a:rPr lang="en-US" dirty="0" smtClean="0"/>
                        <a:t>Require Skills</a:t>
                      </a:r>
                      <a:endParaRPr lang="en-US" dirty="0"/>
                    </a:p>
                  </a:txBody>
                  <a:tcPr/>
                </a:tc>
              </a:tr>
              <a:tr h="803498">
                <a:tc>
                  <a:txBody>
                    <a:bodyPr/>
                    <a:lstStyle/>
                    <a:p>
                      <a:r>
                        <a:rPr lang="en-US" dirty="0" smtClean="0"/>
                        <a:t>Ability to Probe, Follow-up, Clarify Misunderstandings about Questions </a:t>
                      </a:r>
                      <a:endParaRPr lang="en-US" dirty="0"/>
                    </a:p>
                  </a:txBody>
                  <a:tcPr/>
                </a:tc>
                <a:tc>
                  <a:txBody>
                    <a:bodyPr/>
                    <a:lstStyle/>
                    <a:p>
                      <a:r>
                        <a:rPr lang="en-US" dirty="0" smtClean="0"/>
                        <a:t>Maybe Difficult to Summarize</a:t>
                      </a:r>
                    </a:p>
                    <a:p>
                      <a:r>
                        <a:rPr lang="en-US" dirty="0" smtClean="0"/>
                        <a:t>Responses </a:t>
                      </a:r>
                      <a:endParaRPr lang="en-US" dirty="0"/>
                    </a:p>
                  </a:txBody>
                  <a:tcPr/>
                </a:tc>
              </a:tr>
              <a:tr h="583532">
                <a:tc>
                  <a:txBody>
                    <a:bodyPr/>
                    <a:lstStyle/>
                    <a:p>
                      <a:r>
                        <a:rPr lang="en-US" dirty="0" smtClean="0"/>
                        <a:t>Hypothesis Creating/Testing</a:t>
                      </a:r>
                      <a:endParaRPr lang="en-US" dirty="0"/>
                    </a:p>
                  </a:txBody>
                  <a:tcPr/>
                </a:tc>
                <a:tc>
                  <a:txBody>
                    <a:bodyPr/>
                    <a:lstStyle/>
                    <a:p>
                      <a:r>
                        <a:rPr lang="en-US" dirty="0" smtClean="0"/>
                        <a:t>Possible Biases: Interviewer, Respondent, Situation…</a:t>
                      </a:r>
                      <a:endParaRPr lang="en-US" dirty="0"/>
                    </a:p>
                  </a:txBody>
                  <a:tcPr/>
                </a:tc>
              </a:tr>
              <a:tr h="583532">
                <a:tc gridSpan="2">
                  <a:txBody>
                    <a:bodyPr/>
                    <a:lstStyle/>
                    <a:p>
                      <a:r>
                        <a:rPr lang="en-US" b="1" dirty="0" smtClean="0"/>
                        <a:t>Personal</a:t>
                      </a:r>
                      <a:r>
                        <a:rPr lang="en-US" b="1" baseline="0" dirty="0" smtClean="0"/>
                        <a:t> (face-to-face) &amp;</a:t>
                      </a:r>
                      <a:r>
                        <a:rPr lang="en-US" b="1" dirty="0" smtClean="0"/>
                        <a:t> Telephone</a:t>
                      </a:r>
                      <a:endParaRPr lang="en-US" b="1"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1747448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3808" y="260648"/>
            <a:ext cx="3888432" cy="673144"/>
          </a:xfrm>
        </p:spPr>
        <p:txBody>
          <a:bodyPr>
            <a:normAutofit/>
          </a:bodyPr>
          <a:lstStyle/>
          <a:p>
            <a:r>
              <a:rPr lang="en-CA" sz="3600" b="1" dirty="0" smtClean="0"/>
              <a:t>Focus Groups</a:t>
            </a:r>
            <a:endParaRPr lang="en-CA" sz="3600" b="1" dirty="0"/>
          </a:p>
        </p:txBody>
      </p:sp>
      <p:sp>
        <p:nvSpPr>
          <p:cNvPr id="3" name="Content Placeholder 2"/>
          <p:cNvSpPr>
            <a:spLocks noGrp="1"/>
          </p:cNvSpPr>
          <p:nvPr>
            <p:ph idx="1"/>
          </p:nvPr>
        </p:nvSpPr>
        <p:spPr>
          <a:xfrm>
            <a:off x="755576" y="1268760"/>
            <a:ext cx="8280920" cy="5112568"/>
          </a:xfrm>
          <a:solidFill>
            <a:schemeClr val="bg1"/>
          </a:solidFill>
        </p:spPr>
        <p:txBody>
          <a:bodyPr>
            <a:normAutofit/>
          </a:bodyPr>
          <a:lstStyle/>
          <a:p>
            <a:pPr marL="68580" indent="0">
              <a:buNone/>
            </a:pPr>
            <a:r>
              <a:rPr lang="en-CA" sz="2000" dirty="0">
                <a:cs typeface="Times New Roman" panose="02020603050405020304" pitchFamily="18" charset="0"/>
              </a:rPr>
              <a:t>Focus groups have advantages over individual interviews in that they allow the researcher to gather information from a group of people quickly and allow participants to discuss the questions together, deliberating on the </a:t>
            </a:r>
            <a:r>
              <a:rPr lang="en-CA" sz="2000" dirty="0" smtClean="0">
                <a:cs typeface="Times New Roman" panose="02020603050405020304" pitchFamily="18" charset="0"/>
              </a:rPr>
              <a:t>topics [“richer data”].  </a:t>
            </a:r>
            <a:r>
              <a:rPr lang="en-CA" sz="2000" dirty="0">
                <a:cs typeface="Times New Roman" panose="02020603050405020304" pitchFamily="18" charset="0"/>
              </a:rPr>
              <a:t>However, effective use and moderation of a focus group requires some skill and </a:t>
            </a:r>
            <a:r>
              <a:rPr lang="en-CA" sz="2000" dirty="0" smtClean="0">
                <a:cs typeface="Times New Roman" panose="02020603050405020304" pitchFamily="18" charset="0"/>
              </a:rPr>
              <a:t>experience.</a:t>
            </a:r>
          </a:p>
          <a:p>
            <a:pPr marL="68580" indent="0">
              <a:buNone/>
            </a:pPr>
            <a:endParaRPr lang="en-CA" sz="2000" dirty="0" smtClean="0">
              <a:cs typeface="Times New Roman" panose="02020603050405020304" pitchFamily="18" charset="0"/>
            </a:endParaRPr>
          </a:p>
          <a:p>
            <a:pPr marL="68580" indent="0">
              <a:buNone/>
            </a:pPr>
            <a:r>
              <a:rPr lang="en-CA" sz="2000" dirty="0" smtClean="0">
                <a:cs typeface="Times New Roman" panose="02020603050405020304" pitchFamily="18" charset="0"/>
              </a:rPr>
              <a:t>Confidentiality </a:t>
            </a:r>
            <a:r>
              <a:rPr lang="en-CA" sz="2000" dirty="0">
                <a:cs typeface="Times New Roman" panose="02020603050405020304" pitchFamily="18" charset="0"/>
              </a:rPr>
              <a:t>can be an </a:t>
            </a:r>
            <a:r>
              <a:rPr lang="en-CA" sz="2000" dirty="0" smtClean="0">
                <a:cs typeface="Times New Roman" panose="02020603050405020304" pitchFamily="18" charset="0"/>
              </a:rPr>
              <a:t>issue (Lack of Anonymity).</a:t>
            </a:r>
          </a:p>
          <a:p>
            <a:pPr marL="68580" indent="0">
              <a:buNone/>
            </a:pPr>
            <a:endParaRPr lang="en-CA" sz="2000" dirty="0" smtClean="0">
              <a:cs typeface="Times New Roman" panose="02020603050405020304" pitchFamily="18" charset="0"/>
            </a:endParaRPr>
          </a:p>
          <a:p>
            <a:pPr marL="68580" indent="0">
              <a:buNone/>
            </a:pPr>
            <a:r>
              <a:rPr lang="en-CA" sz="2000" b="1" dirty="0" smtClean="0">
                <a:cs typeface="Times New Roman" panose="02020603050405020304" pitchFamily="18" charset="0"/>
              </a:rPr>
              <a:t>Key Points</a:t>
            </a:r>
            <a:r>
              <a:rPr lang="en-CA" sz="2000" dirty="0" smtClean="0">
                <a:cs typeface="Times New Roman" panose="02020603050405020304" pitchFamily="18" charset="0"/>
              </a:rPr>
              <a:t>:</a:t>
            </a:r>
          </a:p>
          <a:p>
            <a:pPr marL="525780" indent="-457200">
              <a:buAutoNum type="arabicPeriod"/>
            </a:pPr>
            <a:r>
              <a:rPr lang="en-CA" sz="2000" dirty="0" smtClean="0">
                <a:cs typeface="Times New Roman" panose="02020603050405020304" pitchFamily="18" charset="0"/>
              </a:rPr>
              <a:t>Interaction</a:t>
            </a:r>
          </a:p>
          <a:p>
            <a:pPr marL="525780" indent="-457200">
              <a:buAutoNum type="arabicPeriod"/>
            </a:pPr>
            <a:r>
              <a:rPr lang="en-CA" sz="2000" dirty="0" smtClean="0">
                <a:cs typeface="Times New Roman" panose="02020603050405020304" pitchFamily="18" charset="0"/>
              </a:rPr>
              <a:t>Group Size (6-8)</a:t>
            </a:r>
            <a:endParaRPr lang="en-CA" sz="2000" dirty="0">
              <a:cs typeface="Times New Roman" panose="02020603050405020304" pitchFamily="18" charset="0"/>
            </a:endParaRPr>
          </a:p>
        </p:txBody>
      </p:sp>
    </p:spTree>
    <p:extLst>
      <p:ext uri="{BB962C8B-B14F-4D97-AF65-F5344CB8AC3E}">
        <p14:creationId xmlns:p14="http://schemas.microsoft.com/office/powerpoint/2010/main" val="2282898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24744" cy="601136"/>
          </a:xfrm>
        </p:spPr>
        <p:txBody>
          <a:bodyPr>
            <a:noAutofit/>
          </a:bodyPr>
          <a:lstStyle/>
          <a:p>
            <a:r>
              <a:rPr lang="en-CA" b="1" dirty="0" smtClean="0"/>
              <a:t>Focus Groups </a:t>
            </a:r>
            <a:r>
              <a:rPr lang="en-CA" dirty="0" smtClean="0"/>
              <a:t>(cont’d)</a:t>
            </a:r>
            <a:endParaRPr lang="en-CA" dirty="0"/>
          </a:p>
        </p:txBody>
      </p:sp>
      <p:sp>
        <p:nvSpPr>
          <p:cNvPr id="3" name="Content Placeholder 2"/>
          <p:cNvSpPr>
            <a:spLocks noGrp="1"/>
          </p:cNvSpPr>
          <p:nvPr>
            <p:ph idx="1"/>
          </p:nvPr>
        </p:nvSpPr>
        <p:spPr>
          <a:xfrm>
            <a:off x="1079104" y="1340768"/>
            <a:ext cx="8064896" cy="4824536"/>
          </a:xfrm>
        </p:spPr>
        <p:txBody>
          <a:bodyPr>
            <a:normAutofit/>
          </a:bodyPr>
          <a:lstStyle/>
          <a:p>
            <a:pPr marL="68580" indent="0">
              <a:spcBef>
                <a:spcPts val="200"/>
              </a:spcBef>
              <a:buNone/>
            </a:pPr>
            <a:r>
              <a:rPr lang="en-CA" sz="2000" dirty="0"/>
              <a:t>Some </a:t>
            </a:r>
            <a:r>
              <a:rPr lang="en-CA" sz="2000" dirty="0" smtClean="0"/>
              <a:t>researchers </a:t>
            </a:r>
            <a:r>
              <a:rPr lang="en-CA" sz="2000" dirty="0"/>
              <a:t>suggest  2 general principles</a:t>
            </a:r>
            <a:r>
              <a:rPr lang="en-CA" sz="2000" dirty="0" smtClean="0"/>
              <a:t>:</a:t>
            </a:r>
          </a:p>
          <a:p>
            <a:pPr marL="68580" indent="0">
              <a:spcBef>
                <a:spcPts val="200"/>
              </a:spcBef>
              <a:buNone/>
            </a:pPr>
            <a:endParaRPr lang="en-CA" sz="2000" dirty="0"/>
          </a:p>
          <a:p>
            <a:pPr marL="525780" indent="-457200">
              <a:spcBef>
                <a:spcPts val="200"/>
              </a:spcBef>
              <a:buAutoNum type="arabicPeriod"/>
            </a:pPr>
            <a:r>
              <a:rPr lang="en-CA" sz="2000" dirty="0" smtClean="0"/>
              <a:t>Questions </a:t>
            </a:r>
            <a:r>
              <a:rPr lang="en-CA" sz="2000" dirty="0"/>
              <a:t>should move from general to more specific </a:t>
            </a:r>
            <a:r>
              <a:rPr lang="en-CA" sz="2000" dirty="0" smtClean="0"/>
              <a:t>questions </a:t>
            </a:r>
          </a:p>
          <a:p>
            <a:pPr marL="525780" indent="-457200">
              <a:spcBef>
                <a:spcPts val="200"/>
              </a:spcBef>
              <a:buAutoNum type="arabicPeriod"/>
            </a:pPr>
            <a:endParaRPr lang="en-CA" sz="2000" dirty="0"/>
          </a:p>
          <a:p>
            <a:pPr marL="525780" indent="-457200">
              <a:spcBef>
                <a:spcPts val="200"/>
              </a:spcBef>
              <a:buAutoNum type="arabicPeriod"/>
            </a:pPr>
            <a:r>
              <a:rPr lang="en-CA" sz="2000" dirty="0" smtClean="0"/>
              <a:t>Question </a:t>
            </a:r>
            <a:r>
              <a:rPr lang="en-CA" sz="2000" dirty="0"/>
              <a:t>order should be relative to importance of issues in the research agenda.</a:t>
            </a:r>
          </a:p>
          <a:p>
            <a:pPr marL="68580" indent="0">
              <a:buNone/>
            </a:pPr>
            <a:endParaRPr lang="en-CA" sz="2000" dirty="0" smtClean="0"/>
          </a:p>
          <a:p>
            <a:pPr marL="68580" indent="0">
              <a:buNone/>
            </a:pPr>
            <a:r>
              <a:rPr lang="en-CA" sz="2000" dirty="0" smtClean="0"/>
              <a:t>The Interview &amp; Focus Group scripts and process must be </a:t>
            </a:r>
            <a:r>
              <a:rPr lang="en-CA" sz="2000" b="1" dirty="0" smtClean="0"/>
              <a:t>non-leading.</a:t>
            </a:r>
          </a:p>
          <a:p>
            <a:pPr marL="68580" indent="0">
              <a:buNone/>
            </a:pPr>
            <a:r>
              <a:rPr lang="en-CA" sz="2000" dirty="0" smtClean="0"/>
              <a:t>Consider the </a:t>
            </a:r>
            <a:r>
              <a:rPr lang="en-CA" sz="2000" b="1" dirty="0" smtClean="0"/>
              <a:t>Hawthorne Effect.</a:t>
            </a:r>
            <a:endParaRPr lang="en-CA" sz="2000" b="1" dirty="0"/>
          </a:p>
        </p:txBody>
      </p:sp>
    </p:spTree>
    <p:extLst>
      <p:ext uri="{BB962C8B-B14F-4D97-AF65-F5344CB8AC3E}">
        <p14:creationId xmlns:p14="http://schemas.microsoft.com/office/powerpoint/2010/main" val="2216141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1043490" y="1027664"/>
            <a:ext cx="7024744" cy="745152"/>
          </a:xfrm>
        </p:spPr>
        <p:txBody>
          <a:bodyPr/>
          <a:lstStyle/>
          <a:p>
            <a:r>
              <a:rPr lang="en-US" dirty="0"/>
              <a:t>Random Bonobo</a:t>
            </a:r>
          </a:p>
        </p:txBody>
      </p:sp>
      <p:pic>
        <p:nvPicPr>
          <p:cNvPr id="34822" name="Picture 6" descr="19beautiful-bonobo-ba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282212"/>
            <a:ext cx="5949280" cy="3966187"/>
          </a:xfrm>
          <a:prstGeom prst="rect">
            <a:avLst/>
          </a:prstGeom>
          <a:noFill/>
          <a:extLst>
            <a:ext uri="{909E8E84-426E-40DD-AFC4-6F175D3DCCD1}">
              <a14:hiddenFill xmlns:a14="http://schemas.microsoft.com/office/drawing/2010/main">
                <a:solidFill>
                  <a:srgbClr val="FFFFFF"/>
                </a:solidFill>
              </a14:hiddenFill>
            </a:ext>
          </a:extLst>
        </p:spPr>
      </p:pic>
      <p:sp>
        <p:nvSpPr>
          <p:cNvPr id="34823" name="Text Box 7"/>
          <p:cNvSpPr txBox="1">
            <a:spLocks noChangeArrowheads="1"/>
          </p:cNvSpPr>
          <p:nvPr/>
        </p:nvSpPr>
        <p:spPr bwMode="auto">
          <a:xfrm>
            <a:off x="5508104" y="1916832"/>
            <a:ext cx="3096344" cy="1200329"/>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t>Only a </a:t>
            </a:r>
            <a:r>
              <a:rPr lang="en-US" sz="2400" dirty="0" smtClean="0"/>
              <a:t>Baby </a:t>
            </a:r>
            <a:r>
              <a:rPr lang="en-US" sz="2400" dirty="0"/>
              <a:t>now, but maybe </a:t>
            </a:r>
            <a:r>
              <a:rPr lang="en-US" sz="2400" dirty="0" smtClean="0"/>
              <a:t>Researcher </a:t>
            </a:r>
            <a:r>
              <a:rPr lang="en-US" sz="2400" dirty="0"/>
              <a:t>later?</a:t>
            </a:r>
          </a:p>
        </p:txBody>
      </p:sp>
    </p:spTree>
    <p:extLst>
      <p:ext uri="{BB962C8B-B14F-4D97-AF65-F5344CB8AC3E}">
        <p14:creationId xmlns:p14="http://schemas.microsoft.com/office/powerpoint/2010/main" val="1563784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4151" y="260648"/>
            <a:ext cx="3203914" cy="644650"/>
          </a:xfrm>
        </p:spPr>
        <p:txBody>
          <a:bodyPr/>
          <a:lstStyle/>
          <a:p>
            <a:r>
              <a:rPr lang="en-US" b="1" dirty="0" smtClean="0"/>
              <a:t>Study Design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4150" y="1124744"/>
            <a:ext cx="6804314" cy="4787106"/>
          </a:xfrm>
        </p:spPr>
      </p:pic>
      <p:sp>
        <p:nvSpPr>
          <p:cNvPr id="5" name="TextBox 4"/>
          <p:cNvSpPr txBox="1"/>
          <p:nvPr/>
        </p:nvSpPr>
        <p:spPr>
          <a:xfrm>
            <a:off x="5796136" y="6131296"/>
            <a:ext cx="3096344" cy="230832"/>
          </a:xfrm>
          <a:prstGeom prst="rect">
            <a:avLst/>
          </a:prstGeom>
          <a:noFill/>
        </p:spPr>
        <p:txBody>
          <a:bodyPr wrap="square" rtlCol="0">
            <a:spAutoFit/>
          </a:bodyPr>
          <a:lstStyle/>
          <a:p>
            <a:r>
              <a:rPr lang="en-US" sz="900" dirty="0" smtClean="0">
                <a:solidFill>
                  <a:prstClr val="black"/>
                </a:solidFill>
              </a:rPr>
              <a:t>Asiam</a:t>
            </a:r>
            <a:r>
              <a:rPr lang="en-US" sz="900" dirty="0">
                <a:solidFill>
                  <a:prstClr val="black"/>
                </a:solidFill>
              </a:rPr>
              <a:t> </a:t>
            </a:r>
            <a:r>
              <a:rPr lang="en-US" sz="900" dirty="0" smtClean="0">
                <a:solidFill>
                  <a:prstClr val="black"/>
                </a:solidFill>
              </a:rPr>
              <a:t>S et al, 2012 Indian J Sex Transm Dis AIDS</a:t>
            </a:r>
            <a:endParaRPr lang="en-US" sz="900" dirty="0">
              <a:solidFill>
                <a:prstClr val="black"/>
              </a:solidFill>
            </a:endParaRPr>
          </a:p>
        </p:txBody>
      </p:sp>
    </p:spTree>
    <p:extLst>
      <p:ext uri="{BB962C8B-B14F-4D97-AF65-F5344CB8AC3E}">
        <p14:creationId xmlns:p14="http://schemas.microsoft.com/office/powerpoint/2010/main" val="539544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3688" y="476672"/>
            <a:ext cx="7024744" cy="648072"/>
          </a:xfrm>
        </p:spPr>
        <p:txBody>
          <a:bodyPr>
            <a:normAutofit/>
          </a:bodyPr>
          <a:lstStyle/>
          <a:p>
            <a:r>
              <a:rPr lang="en-CA" b="1" dirty="0" smtClean="0"/>
              <a:t>Observational Studies</a:t>
            </a:r>
            <a:endParaRPr lang="en-CA" b="1" dirty="0"/>
          </a:p>
        </p:txBody>
      </p:sp>
      <p:sp>
        <p:nvSpPr>
          <p:cNvPr id="3" name="Content Placeholder 2"/>
          <p:cNvSpPr>
            <a:spLocks noGrp="1"/>
          </p:cNvSpPr>
          <p:nvPr>
            <p:ph idx="1"/>
          </p:nvPr>
        </p:nvSpPr>
        <p:spPr>
          <a:xfrm>
            <a:off x="467544" y="1484784"/>
            <a:ext cx="8208912" cy="5040560"/>
          </a:xfrm>
        </p:spPr>
        <p:txBody>
          <a:bodyPr>
            <a:normAutofit/>
          </a:bodyPr>
          <a:lstStyle/>
          <a:p>
            <a:pPr marL="68580" indent="0">
              <a:buNone/>
            </a:pPr>
            <a:r>
              <a:rPr lang="en-CA" sz="2000" dirty="0"/>
              <a:t>There are four main types of Observational studies: </a:t>
            </a:r>
          </a:p>
          <a:p>
            <a:pPr marL="68580" indent="0">
              <a:buNone/>
            </a:pPr>
            <a:endParaRPr lang="en-CA" sz="2000" dirty="0"/>
          </a:p>
          <a:p>
            <a:pPr marL="525780" indent="-457200">
              <a:buAutoNum type="arabicPeriod"/>
            </a:pPr>
            <a:r>
              <a:rPr lang="en-CA" sz="2000" b="1" dirty="0" smtClean="0"/>
              <a:t>Ecological</a:t>
            </a:r>
          </a:p>
          <a:p>
            <a:pPr marL="525780" indent="-457200">
              <a:buAutoNum type="arabicPeriod"/>
            </a:pPr>
            <a:r>
              <a:rPr lang="en-CA" sz="2000" b="1" dirty="0" smtClean="0"/>
              <a:t>Cross-sectional</a:t>
            </a:r>
          </a:p>
          <a:p>
            <a:pPr marL="525780" indent="-457200">
              <a:buAutoNum type="arabicPeriod"/>
            </a:pPr>
            <a:r>
              <a:rPr lang="en-CA" sz="2000" b="1" dirty="0" smtClean="0"/>
              <a:t>Case-Control</a:t>
            </a:r>
          </a:p>
          <a:p>
            <a:pPr marL="525780" indent="-457200">
              <a:buAutoNum type="arabicPeriod"/>
            </a:pPr>
            <a:r>
              <a:rPr lang="en-CA" sz="2000" b="1" dirty="0" smtClean="0"/>
              <a:t>Cohort</a:t>
            </a:r>
            <a:endParaRPr lang="en-CA" sz="2000" b="1" dirty="0"/>
          </a:p>
        </p:txBody>
      </p:sp>
      <p:sp>
        <p:nvSpPr>
          <p:cNvPr id="4" name="TextBox 3"/>
          <p:cNvSpPr txBox="1"/>
          <p:nvPr/>
        </p:nvSpPr>
        <p:spPr>
          <a:xfrm>
            <a:off x="1187624" y="4653136"/>
            <a:ext cx="7704856" cy="1015663"/>
          </a:xfrm>
          <a:prstGeom prst="rect">
            <a:avLst/>
          </a:prstGeom>
          <a:noFill/>
        </p:spPr>
        <p:txBody>
          <a:bodyPr wrap="square" rtlCol="0">
            <a:spAutoFit/>
          </a:bodyPr>
          <a:lstStyle/>
          <a:p>
            <a:r>
              <a:rPr lang="en-US" sz="2000" dirty="0" smtClean="0"/>
              <a:t>The Investigator </a:t>
            </a:r>
            <a:r>
              <a:rPr lang="en-US" sz="2000" b="1" dirty="0" smtClean="0"/>
              <a:t>does not control </a:t>
            </a:r>
            <a:r>
              <a:rPr lang="en-US" sz="2000" dirty="0" smtClean="0"/>
              <a:t>the assignment of Exposure and is only involved </a:t>
            </a:r>
            <a:r>
              <a:rPr lang="en-US" sz="2000" b="1" dirty="0" smtClean="0"/>
              <a:t>passively</a:t>
            </a:r>
            <a:r>
              <a:rPr lang="en-US" sz="2000" dirty="0" smtClean="0"/>
              <a:t> in collecting data on Exposure followed by </a:t>
            </a:r>
            <a:r>
              <a:rPr lang="en-US" sz="2000" dirty="0"/>
              <a:t>O</a:t>
            </a:r>
            <a:r>
              <a:rPr lang="en-US" sz="2000" dirty="0" smtClean="0"/>
              <a:t>utcome assessments.</a:t>
            </a:r>
            <a:endParaRPr lang="en-US" sz="2000" dirty="0"/>
          </a:p>
        </p:txBody>
      </p:sp>
    </p:spTree>
    <p:extLst>
      <p:ext uri="{BB962C8B-B14F-4D97-AF65-F5344CB8AC3E}">
        <p14:creationId xmlns:p14="http://schemas.microsoft.com/office/powerpoint/2010/main" val="3573589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5816" y="620688"/>
            <a:ext cx="7024744" cy="601136"/>
          </a:xfrm>
        </p:spPr>
        <p:txBody>
          <a:bodyPr>
            <a:noAutofit/>
          </a:bodyPr>
          <a:lstStyle/>
          <a:p>
            <a:r>
              <a:rPr lang="en-CA" b="1" dirty="0" smtClean="0"/>
              <a:t>Ecological Studies</a:t>
            </a:r>
            <a:endParaRPr lang="en-CA" b="1" dirty="0"/>
          </a:p>
        </p:txBody>
      </p:sp>
      <p:sp>
        <p:nvSpPr>
          <p:cNvPr id="3" name="TextBox 2"/>
          <p:cNvSpPr txBox="1"/>
          <p:nvPr/>
        </p:nvSpPr>
        <p:spPr>
          <a:xfrm>
            <a:off x="1119009" y="1772816"/>
            <a:ext cx="7992888" cy="4401205"/>
          </a:xfrm>
          <a:prstGeom prst="rect">
            <a:avLst/>
          </a:prstGeom>
          <a:solidFill>
            <a:schemeClr val="bg1"/>
          </a:solidFill>
        </p:spPr>
        <p:txBody>
          <a:bodyPr wrap="square" rtlCol="0">
            <a:spAutoFit/>
          </a:bodyPr>
          <a:lstStyle/>
          <a:p>
            <a:r>
              <a:rPr lang="en-CA" sz="2000" dirty="0"/>
              <a:t>The average exposure of a population is compared with the rate of the outcome for that population. </a:t>
            </a:r>
            <a:endParaRPr lang="en-CA" sz="2000" dirty="0" smtClean="0"/>
          </a:p>
          <a:p>
            <a:endParaRPr lang="en-CA" sz="2000" dirty="0"/>
          </a:p>
          <a:p>
            <a:r>
              <a:rPr lang="en-CA" sz="2000" dirty="0" smtClean="0"/>
              <a:t>The </a:t>
            </a:r>
            <a:r>
              <a:rPr lang="en-CA" sz="2000" dirty="0"/>
              <a:t>data is obtained for several populations and the data are examined for the evidence of an association between outcome and exposure. </a:t>
            </a:r>
            <a:endParaRPr lang="en-CA" sz="2000" dirty="0" smtClean="0"/>
          </a:p>
          <a:p>
            <a:endParaRPr lang="en-CA" sz="2000" dirty="0"/>
          </a:p>
          <a:p>
            <a:r>
              <a:rPr lang="en-CA" sz="2000" dirty="0" smtClean="0"/>
              <a:t>The </a:t>
            </a:r>
            <a:r>
              <a:rPr lang="en-CA" sz="2000" dirty="0"/>
              <a:t>unit of analysis is the population, rather than the individual, therefore the only conclusions we can draw relate to the population. </a:t>
            </a:r>
            <a:endParaRPr lang="en-CA" sz="2000" dirty="0" smtClean="0"/>
          </a:p>
          <a:p>
            <a:endParaRPr lang="en-CA" sz="2000" dirty="0"/>
          </a:p>
          <a:p>
            <a:r>
              <a:rPr lang="en-CA" sz="2000" dirty="0" smtClean="0"/>
              <a:t>There </a:t>
            </a:r>
            <a:r>
              <a:rPr lang="en-CA" sz="2000" dirty="0"/>
              <a:t>is </a:t>
            </a:r>
            <a:r>
              <a:rPr lang="en-CA" sz="2000" b="1" dirty="0"/>
              <a:t>no possibility </a:t>
            </a:r>
            <a:r>
              <a:rPr lang="en-CA" sz="2000" dirty="0"/>
              <a:t>to make conclusions about the association between exposure and outcome at the individual level. </a:t>
            </a:r>
          </a:p>
        </p:txBody>
      </p:sp>
    </p:spTree>
    <p:extLst>
      <p:ext uri="{BB962C8B-B14F-4D97-AF65-F5344CB8AC3E}">
        <p14:creationId xmlns:p14="http://schemas.microsoft.com/office/powerpoint/2010/main" val="745141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604448" cy="720080"/>
          </a:xfrm>
        </p:spPr>
        <p:txBody>
          <a:bodyPr>
            <a:noAutofit/>
          </a:bodyPr>
          <a:lstStyle/>
          <a:p>
            <a:pPr algn="ctr"/>
            <a:r>
              <a:rPr lang="en-CA" b="1" dirty="0" smtClean="0"/>
              <a:t>Cross-Sectional or Prevalence Studies </a:t>
            </a:r>
            <a:endParaRPr lang="en-CA" b="1" dirty="0"/>
          </a:p>
        </p:txBody>
      </p:sp>
      <p:sp>
        <p:nvSpPr>
          <p:cNvPr id="3" name="Content Placeholder 2"/>
          <p:cNvSpPr>
            <a:spLocks noGrp="1"/>
          </p:cNvSpPr>
          <p:nvPr>
            <p:ph idx="1"/>
          </p:nvPr>
        </p:nvSpPr>
        <p:spPr>
          <a:xfrm>
            <a:off x="467544" y="1628800"/>
            <a:ext cx="8208912" cy="4680520"/>
          </a:xfrm>
        </p:spPr>
        <p:txBody>
          <a:bodyPr>
            <a:normAutofit/>
          </a:bodyPr>
          <a:lstStyle/>
          <a:p>
            <a:pPr marL="68580" indent="0">
              <a:spcBef>
                <a:spcPts val="0"/>
              </a:spcBef>
              <a:spcAft>
                <a:spcPts val="600"/>
              </a:spcAft>
              <a:buNone/>
            </a:pPr>
            <a:r>
              <a:rPr lang="en-CA" sz="2200" dirty="0" smtClean="0">
                <a:ea typeface="Times New Roman"/>
                <a:cs typeface="Times New Roman"/>
              </a:rPr>
              <a:t>A study of population at a single point in-time. They are useful for determining the </a:t>
            </a:r>
            <a:r>
              <a:rPr lang="en-CA" sz="2200" b="1" dirty="0" smtClean="0">
                <a:ea typeface="Times New Roman"/>
                <a:cs typeface="Times New Roman"/>
              </a:rPr>
              <a:t>Prevalence</a:t>
            </a:r>
            <a:r>
              <a:rPr lang="en-CA" sz="2200" dirty="0" smtClean="0">
                <a:ea typeface="Times New Roman"/>
                <a:cs typeface="Times New Roman"/>
              </a:rPr>
              <a:t> </a:t>
            </a:r>
            <a:r>
              <a:rPr lang="en-CA" sz="2200" b="1" dirty="0" smtClean="0">
                <a:ea typeface="Times New Roman"/>
                <a:cs typeface="Times New Roman"/>
              </a:rPr>
              <a:t>of Risk Factors &amp; the Frequency of Prevalent Cases </a:t>
            </a:r>
            <a:r>
              <a:rPr lang="en-CA" sz="2200" dirty="0" smtClean="0">
                <a:ea typeface="Times New Roman"/>
                <a:cs typeface="Times New Roman"/>
              </a:rPr>
              <a:t>of a disease for a defined population. They are also useful for measuring current health status and planning for some health services.</a:t>
            </a:r>
          </a:p>
          <a:p>
            <a:pPr marL="68580" indent="0">
              <a:spcBef>
                <a:spcPts val="0"/>
              </a:spcBef>
              <a:spcAft>
                <a:spcPts val="600"/>
              </a:spcAft>
              <a:buNone/>
            </a:pPr>
            <a:endParaRPr lang="en-CA" sz="2200" dirty="0">
              <a:ea typeface="Calibri"/>
              <a:cs typeface="Times New Roman"/>
            </a:endParaRPr>
          </a:p>
          <a:p>
            <a:pPr marL="0" lvl="0" indent="0">
              <a:spcBef>
                <a:spcPts val="0"/>
              </a:spcBef>
              <a:spcAft>
                <a:spcPts val="600"/>
              </a:spcAft>
              <a:buNone/>
              <a:tabLst>
                <a:tab pos="457200" algn="l"/>
              </a:tabLst>
            </a:pPr>
            <a:r>
              <a:rPr lang="en-CA" sz="2200" dirty="0">
                <a:ea typeface="Calibri"/>
                <a:cs typeface="Times New Roman"/>
              </a:rPr>
              <a:t>A cross sectional </a:t>
            </a:r>
            <a:r>
              <a:rPr lang="en-CA" sz="2200" dirty="0" smtClean="0">
                <a:ea typeface="Calibri"/>
                <a:cs typeface="Times New Roman"/>
              </a:rPr>
              <a:t>study </a:t>
            </a:r>
            <a:r>
              <a:rPr lang="en-CA" sz="2200" dirty="0">
                <a:ea typeface="Calibri"/>
                <a:cs typeface="Times New Roman"/>
              </a:rPr>
              <a:t>takes a </a:t>
            </a:r>
            <a:r>
              <a:rPr lang="en-CA" sz="2200" b="1" dirty="0">
                <a:ea typeface="Calibri"/>
                <a:cs typeface="Times New Roman"/>
              </a:rPr>
              <a:t>snapshot</a:t>
            </a:r>
            <a:r>
              <a:rPr lang="en-CA" sz="2200" dirty="0">
                <a:ea typeface="Calibri"/>
                <a:cs typeface="Times New Roman"/>
              </a:rPr>
              <a:t> of a population at a certain time, allowing conclusions about phenomena across a wide population to be drawn. </a:t>
            </a:r>
            <a:endParaRPr lang="en-CA" sz="2200" dirty="0" smtClean="0">
              <a:ea typeface="Calibri"/>
              <a:cs typeface="Times New Roman"/>
            </a:endParaRPr>
          </a:p>
          <a:p>
            <a:pPr marL="0" lvl="0" indent="0">
              <a:spcBef>
                <a:spcPts val="0"/>
              </a:spcBef>
              <a:spcAft>
                <a:spcPts val="600"/>
              </a:spcAft>
              <a:buNone/>
              <a:tabLst>
                <a:tab pos="457200" algn="l"/>
              </a:tabLst>
            </a:pPr>
            <a:endParaRPr lang="en-CA" sz="2200" dirty="0" smtClean="0">
              <a:ea typeface="Calibri"/>
              <a:cs typeface="Times New Roman"/>
            </a:endParaRPr>
          </a:p>
          <a:p>
            <a:pPr marL="0" lvl="0" indent="0">
              <a:spcBef>
                <a:spcPts val="0"/>
              </a:spcBef>
              <a:spcAft>
                <a:spcPts val="600"/>
              </a:spcAft>
              <a:buNone/>
              <a:tabLst>
                <a:tab pos="457200" algn="l"/>
              </a:tabLst>
            </a:pPr>
            <a:r>
              <a:rPr lang="en-CA" sz="2200" b="1" dirty="0" smtClean="0">
                <a:ea typeface="Calibri"/>
                <a:cs typeface="Times New Roman"/>
              </a:rPr>
              <a:t>Example</a:t>
            </a:r>
            <a:r>
              <a:rPr lang="en-CA" sz="2200" dirty="0" smtClean="0">
                <a:ea typeface="Calibri"/>
                <a:cs typeface="Times New Roman"/>
              </a:rPr>
              <a:t>: Prevalence </a:t>
            </a:r>
            <a:r>
              <a:rPr lang="en-CA" sz="2200" dirty="0">
                <a:ea typeface="Calibri"/>
                <a:cs typeface="Times New Roman"/>
              </a:rPr>
              <a:t>of </a:t>
            </a:r>
            <a:r>
              <a:rPr lang="en-CA" sz="2200" dirty="0" smtClean="0">
                <a:ea typeface="Calibri"/>
                <a:cs typeface="Times New Roman"/>
              </a:rPr>
              <a:t>Breast Cancer </a:t>
            </a:r>
            <a:r>
              <a:rPr lang="en-CA" sz="2200" dirty="0">
                <a:ea typeface="Calibri"/>
                <a:cs typeface="Times New Roman"/>
              </a:rPr>
              <a:t>in </a:t>
            </a:r>
            <a:r>
              <a:rPr lang="en-CA" sz="2200" dirty="0" smtClean="0">
                <a:ea typeface="Calibri"/>
                <a:cs typeface="Times New Roman"/>
              </a:rPr>
              <a:t>NL </a:t>
            </a:r>
            <a:r>
              <a:rPr lang="en-CA" sz="2200" dirty="0">
                <a:ea typeface="Calibri"/>
                <a:cs typeface="Times New Roman"/>
              </a:rPr>
              <a:t>P</a:t>
            </a:r>
            <a:r>
              <a:rPr lang="en-CA" sz="2200" dirty="0" smtClean="0">
                <a:ea typeface="Calibri"/>
                <a:cs typeface="Times New Roman"/>
              </a:rPr>
              <a:t>opulation</a:t>
            </a:r>
            <a:r>
              <a:rPr lang="en-CA" sz="2200" dirty="0">
                <a:ea typeface="Calibri"/>
                <a:cs typeface="Times New Roman"/>
              </a:rPr>
              <a:t>.</a:t>
            </a:r>
          </a:p>
          <a:p>
            <a:pPr marL="68580" indent="0">
              <a:buNone/>
            </a:pPr>
            <a:endParaRPr lang="en-CA" sz="2200" dirty="0"/>
          </a:p>
        </p:txBody>
      </p:sp>
    </p:spTree>
    <p:extLst>
      <p:ext uri="{BB962C8B-B14F-4D97-AF65-F5344CB8AC3E}">
        <p14:creationId xmlns:p14="http://schemas.microsoft.com/office/powerpoint/2010/main" val="28263475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239" y="188640"/>
            <a:ext cx="8208912" cy="648072"/>
          </a:xfrm>
        </p:spPr>
        <p:txBody>
          <a:bodyPr>
            <a:normAutofit/>
          </a:bodyPr>
          <a:lstStyle/>
          <a:p>
            <a:r>
              <a:rPr lang="en-CA" b="1" dirty="0" smtClean="0"/>
              <a:t>Cross-Sectional Studies </a:t>
            </a:r>
            <a:r>
              <a:rPr lang="en-CA" dirty="0" smtClean="0"/>
              <a:t>(cont’d)</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310968747"/>
              </p:ext>
            </p:extLst>
          </p:nvPr>
        </p:nvGraphicFramePr>
        <p:xfrm>
          <a:off x="477644" y="2996952"/>
          <a:ext cx="8064896" cy="2287083"/>
        </p:xfrm>
        <a:graphic>
          <a:graphicData uri="http://schemas.openxmlformats.org/drawingml/2006/table">
            <a:tbl>
              <a:tblPr firstRow="1" bandRow="1">
                <a:tableStyleId>{5940675A-B579-460E-94D1-54222C63F5DA}</a:tableStyleId>
              </a:tblPr>
              <a:tblGrid>
                <a:gridCol w="4032448"/>
                <a:gridCol w="4032448"/>
              </a:tblGrid>
              <a:tr h="504056">
                <a:tc>
                  <a:txBody>
                    <a:bodyPr/>
                    <a:lstStyle/>
                    <a:p>
                      <a:pPr algn="ctr"/>
                      <a:r>
                        <a:rPr lang="en-CA" sz="2400" dirty="0" smtClean="0"/>
                        <a:t>Advantages</a:t>
                      </a:r>
                      <a:endParaRPr lang="en-CA" sz="2400" dirty="0"/>
                    </a:p>
                  </a:txBody>
                  <a:tcPr/>
                </a:tc>
                <a:tc>
                  <a:txBody>
                    <a:bodyPr/>
                    <a:lstStyle/>
                    <a:p>
                      <a:pPr algn="ctr"/>
                      <a:r>
                        <a:rPr lang="en-CA" sz="2400" dirty="0" smtClean="0"/>
                        <a:t>Disadvantages</a:t>
                      </a:r>
                      <a:endParaRPr lang="en-CA" sz="2400" dirty="0"/>
                    </a:p>
                  </a:txBody>
                  <a:tcPr/>
                </a:tc>
              </a:tr>
              <a:tr h="916423">
                <a:tc>
                  <a:txBody>
                    <a:bodyPr/>
                    <a:lstStyle/>
                    <a:p>
                      <a:r>
                        <a:rPr lang="en-CA" sz="2000" dirty="0" smtClean="0"/>
                        <a:t>Fairly quick and easy to perform</a:t>
                      </a:r>
                      <a:endParaRPr lang="en-CA" sz="2000" dirty="0"/>
                    </a:p>
                  </a:txBody>
                  <a:tcPr/>
                </a:tc>
                <a:tc>
                  <a:txBody>
                    <a:bodyPr/>
                    <a:lstStyle/>
                    <a:p>
                      <a:r>
                        <a:rPr lang="en-CA" sz="2000" dirty="0" smtClean="0"/>
                        <a:t>Can’t provide</a:t>
                      </a:r>
                      <a:r>
                        <a:rPr lang="en-CA" sz="2000" baseline="0" dirty="0" smtClean="0"/>
                        <a:t> temporal relationship between Risk Factors &amp; Disease</a:t>
                      </a:r>
                      <a:endParaRPr lang="en-CA" sz="2000" dirty="0"/>
                    </a:p>
                  </a:txBody>
                  <a:tcPr/>
                </a:tc>
              </a:tr>
              <a:tr h="777187">
                <a:tc>
                  <a:txBody>
                    <a:bodyPr/>
                    <a:lstStyle/>
                    <a:p>
                      <a:r>
                        <a:rPr lang="en-CA" sz="2000" dirty="0" smtClean="0"/>
                        <a:t>Useful for hypothesis generation</a:t>
                      </a:r>
                      <a:endParaRPr lang="en-CA" sz="2000" dirty="0"/>
                    </a:p>
                  </a:txBody>
                  <a:tcPr/>
                </a:tc>
                <a:tc>
                  <a:txBody>
                    <a:bodyPr/>
                    <a:lstStyle/>
                    <a:p>
                      <a:r>
                        <a:rPr lang="en-CA" sz="2000" dirty="0" smtClean="0"/>
                        <a:t>No good for hypotheses testing</a:t>
                      </a:r>
                      <a:endParaRPr lang="en-CA" sz="2000" dirty="0"/>
                    </a:p>
                  </a:txBody>
                  <a:tcPr/>
                </a:tc>
              </a:tr>
            </a:tbl>
          </a:graphicData>
        </a:graphic>
      </p:graphicFrame>
      <p:sp>
        <p:nvSpPr>
          <p:cNvPr id="5" name="TextBox 4"/>
          <p:cNvSpPr txBox="1"/>
          <p:nvPr/>
        </p:nvSpPr>
        <p:spPr>
          <a:xfrm>
            <a:off x="445840" y="1484784"/>
            <a:ext cx="8208912" cy="1200329"/>
          </a:xfrm>
          <a:prstGeom prst="rect">
            <a:avLst/>
          </a:prstGeom>
          <a:noFill/>
        </p:spPr>
        <p:txBody>
          <a:bodyPr wrap="square" rtlCol="0">
            <a:spAutoFit/>
          </a:bodyPr>
          <a:lstStyle/>
          <a:p>
            <a:r>
              <a:rPr lang="en-CA" sz="2400" dirty="0" smtClean="0"/>
              <a:t>In Cross-Sectional studies Inputs and Outputs are measured simultaneously and their relationship is assessed at a particular point in time.</a:t>
            </a:r>
            <a:endParaRPr lang="en-CA" sz="2400" dirty="0"/>
          </a:p>
        </p:txBody>
      </p:sp>
    </p:spTree>
    <p:extLst>
      <p:ext uri="{BB962C8B-B14F-4D97-AF65-F5344CB8AC3E}">
        <p14:creationId xmlns:p14="http://schemas.microsoft.com/office/powerpoint/2010/main" val="3804105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5133" y="353054"/>
            <a:ext cx="7024744" cy="648072"/>
          </a:xfrm>
        </p:spPr>
        <p:txBody>
          <a:bodyPr>
            <a:normAutofit/>
          </a:bodyPr>
          <a:lstStyle/>
          <a:p>
            <a:r>
              <a:rPr lang="en-CA" sz="3600" b="1" dirty="0" smtClean="0"/>
              <a:t>Case-Control Studies</a:t>
            </a:r>
            <a:endParaRPr lang="en-CA" sz="3600" b="1" dirty="0"/>
          </a:p>
        </p:txBody>
      </p:sp>
      <p:sp>
        <p:nvSpPr>
          <p:cNvPr id="3" name="Content Placeholder 2"/>
          <p:cNvSpPr>
            <a:spLocks noGrp="1"/>
          </p:cNvSpPr>
          <p:nvPr>
            <p:ph idx="1"/>
          </p:nvPr>
        </p:nvSpPr>
        <p:spPr>
          <a:xfrm>
            <a:off x="539552" y="1240951"/>
            <a:ext cx="8424936" cy="1872208"/>
          </a:xfrm>
        </p:spPr>
        <p:txBody>
          <a:bodyPr>
            <a:normAutofit fontScale="92500" lnSpcReduction="20000"/>
          </a:bodyPr>
          <a:lstStyle/>
          <a:p>
            <a:pPr marL="68580" indent="0">
              <a:buNone/>
            </a:pPr>
            <a:r>
              <a:rPr lang="en-CA" sz="2000" dirty="0"/>
              <a:t>Case-control studies compare </a:t>
            </a:r>
            <a:r>
              <a:rPr lang="en-CA" sz="2000" dirty="0" smtClean="0"/>
              <a:t>Exposures </a:t>
            </a:r>
            <a:r>
              <a:rPr lang="en-CA" sz="2000" dirty="0"/>
              <a:t>in </a:t>
            </a:r>
            <a:r>
              <a:rPr lang="en-CA" sz="2000" dirty="0" smtClean="0"/>
              <a:t>Disease </a:t>
            </a:r>
            <a:r>
              <a:rPr lang="en-CA" sz="2000" dirty="0"/>
              <a:t>C</a:t>
            </a:r>
            <a:r>
              <a:rPr lang="en-CA" sz="2000" dirty="0" smtClean="0"/>
              <a:t>ases </a:t>
            </a:r>
            <a:r>
              <a:rPr lang="en-CA" sz="2000" dirty="0"/>
              <a:t>vs. </a:t>
            </a:r>
            <a:r>
              <a:rPr lang="en-CA" sz="2000" dirty="0" smtClean="0"/>
              <a:t>matched Healthy </a:t>
            </a:r>
            <a:r>
              <a:rPr lang="en-CA" sz="2000" dirty="0"/>
              <a:t>C</a:t>
            </a:r>
            <a:r>
              <a:rPr lang="en-CA" sz="2000" dirty="0" smtClean="0"/>
              <a:t>ontrols </a:t>
            </a:r>
            <a:r>
              <a:rPr lang="en-CA" sz="2000" dirty="0"/>
              <a:t>from the same population. </a:t>
            </a:r>
            <a:endParaRPr lang="en-CA" sz="2000" dirty="0" smtClean="0"/>
          </a:p>
          <a:p>
            <a:pPr marL="68580" indent="0">
              <a:buNone/>
            </a:pPr>
            <a:r>
              <a:rPr lang="en-CA" sz="2000" dirty="0" smtClean="0"/>
              <a:t>Researchers starts by identifying participants by the presence (cases) or absence (controls)of disease and exposure is assessed </a:t>
            </a:r>
            <a:r>
              <a:rPr lang="en-CA" sz="2000" b="1" dirty="0"/>
              <a:t>retrospectively</a:t>
            </a:r>
            <a:r>
              <a:rPr lang="en-CA" sz="2000" dirty="0"/>
              <a:t>. </a:t>
            </a:r>
            <a:endParaRPr lang="en-CA" sz="2000" dirty="0" smtClean="0"/>
          </a:p>
          <a:p>
            <a:pPr marL="68580" indent="0">
              <a:buNone/>
            </a:pPr>
            <a:r>
              <a:rPr lang="en-CA" sz="2000" dirty="0" smtClean="0"/>
              <a:t>Outcome </a:t>
            </a:r>
            <a:r>
              <a:rPr lang="en-CA" sz="2000" dirty="0"/>
              <a:t>is measured before </a:t>
            </a:r>
            <a:r>
              <a:rPr lang="en-CA" sz="2000" dirty="0" smtClean="0"/>
              <a:t>exposure.</a:t>
            </a:r>
            <a:endParaRPr lang="en-CA" sz="2000" dirty="0"/>
          </a:p>
          <a:p>
            <a:pPr marL="68580" indent="0">
              <a:buNone/>
            </a:pPr>
            <a:endParaRPr lang="en-CA" dirty="0" smtClean="0"/>
          </a:p>
          <a:p>
            <a:pPr marL="68580" indent="0">
              <a:buNone/>
            </a:pPr>
            <a:endParaRPr lang="en-CA" dirty="0"/>
          </a:p>
          <a:p>
            <a:pPr marL="68580" indent="0">
              <a:buNone/>
            </a:pPr>
            <a:endParaRPr lang="en-CA" sz="2000" dirty="0"/>
          </a:p>
        </p:txBody>
      </p:sp>
      <p:sp>
        <p:nvSpPr>
          <p:cNvPr id="4" name="TextBox 3"/>
          <p:cNvSpPr txBox="1"/>
          <p:nvPr/>
        </p:nvSpPr>
        <p:spPr>
          <a:xfrm>
            <a:off x="5364087" y="3940251"/>
            <a:ext cx="3240361" cy="369332"/>
          </a:xfrm>
          <a:prstGeom prst="rect">
            <a:avLst/>
          </a:prstGeom>
          <a:noFill/>
          <a:ln>
            <a:solidFill>
              <a:schemeClr val="tx1"/>
            </a:solidFill>
          </a:ln>
        </p:spPr>
        <p:txBody>
          <a:bodyPr wrap="square" rtlCol="0">
            <a:spAutoFit/>
          </a:bodyPr>
          <a:lstStyle/>
          <a:p>
            <a:r>
              <a:rPr lang="en-CA" dirty="0" smtClean="0"/>
              <a:t>Controls (Disease Absent)</a:t>
            </a:r>
            <a:endParaRPr lang="en-CA" dirty="0"/>
          </a:p>
        </p:txBody>
      </p:sp>
      <p:sp>
        <p:nvSpPr>
          <p:cNvPr id="5" name="TextBox 4"/>
          <p:cNvSpPr txBox="1"/>
          <p:nvPr/>
        </p:nvSpPr>
        <p:spPr>
          <a:xfrm>
            <a:off x="5292080" y="4725144"/>
            <a:ext cx="3312368" cy="369332"/>
          </a:xfrm>
          <a:prstGeom prst="rect">
            <a:avLst/>
          </a:prstGeom>
          <a:noFill/>
          <a:ln>
            <a:solidFill>
              <a:schemeClr val="tx1"/>
            </a:solidFill>
          </a:ln>
        </p:spPr>
        <p:txBody>
          <a:bodyPr wrap="square" rtlCol="0">
            <a:spAutoFit/>
          </a:bodyPr>
          <a:lstStyle/>
          <a:p>
            <a:r>
              <a:rPr lang="en-CA" dirty="0" smtClean="0"/>
              <a:t>Cases (Disease Present) </a:t>
            </a:r>
            <a:endParaRPr lang="en-CA" dirty="0"/>
          </a:p>
        </p:txBody>
      </p:sp>
      <p:cxnSp>
        <p:nvCxnSpPr>
          <p:cNvPr id="12" name="Straight Arrow Connector 11"/>
          <p:cNvCxnSpPr/>
          <p:nvPr/>
        </p:nvCxnSpPr>
        <p:spPr>
          <a:xfrm flipH="1">
            <a:off x="3563888" y="4117722"/>
            <a:ext cx="1728192" cy="71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1"/>
            <a:endCxn id="18" idx="3"/>
          </p:cNvCxnSpPr>
          <p:nvPr/>
        </p:nvCxnSpPr>
        <p:spPr>
          <a:xfrm flipH="1">
            <a:off x="3623588" y="4909810"/>
            <a:ext cx="166849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95736" y="3933056"/>
            <a:ext cx="1368152" cy="369332"/>
          </a:xfrm>
          <a:prstGeom prst="rect">
            <a:avLst/>
          </a:prstGeom>
          <a:noFill/>
          <a:ln>
            <a:solidFill>
              <a:schemeClr val="tx1"/>
            </a:solidFill>
          </a:ln>
        </p:spPr>
        <p:txBody>
          <a:bodyPr wrap="square" rtlCol="0">
            <a:spAutoFit/>
          </a:bodyPr>
          <a:lstStyle/>
          <a:p>
            <a:pPr algn="ctr"/>
            <a:r>
              <a:rPr lang="en-CA" dirty="0" smtClean="0"/>
              <a:t>Exposure?</a:t>
            </a:r>
            <a:endParaRPr lang="en-CA" dirty="0"/>
          </a:p>
        </p:txBody>
      </p:sp>
      <p:sp>
        <p:nvSpPr>
          <p:cNvPr id="18" name="TextBox 17"/>
          <p:cNvSpPr txBox="1"/>
          <p:nvPr/>
        </p:nvSpPr>
        <p:spPr>
          <a:xfrm>
            <a:off x="2255436" y="4725144"/>
            <a:ext cx="1368152" cy="369332"/>
          </a:xfrm>
          <a:prstGeom prst="rect">
            <a:avLst/>
          </a:prstGeom>
          <a:noFill/>
          <a:ln>
            <a:solidFill>
              <a:schemeClr val="tx1"/>
            </a:solidFill>
          </a:ln>
        </p:spPr>
        <p:txBody>
          <a:bodyPr wrap="square" rtlCol="0">
            <a:spAutoFit/>
          </a:bodyPr>
          <a:lstStyle/>
          <a:p>
            <a:pPr algn="ctr"/>
            <a:r>
              <a:rPr lang="en-CA" dirty="0" smtClean="0"/>
              <a:t>Exposure?</a:t>
            </a:r>
            <a:endParaRPr lang="en-CA" dirty="0"/>
          </a:p>
        </p:txBody>
      </p:sp>
      <p:sp>
        <p:nvSpPr>
          <p:cNvPr id="27" name="TextBox 26"/>
          <p:cNvSpPr txBox="1"/>
          <p:nvPr/>
        </p:nvSpPr>
        <p:spPr>
          <a:xfrm>
            <a:off x="1406902" y="5733256"/>
            <a:ext cx="3093090" cy="646331"/>
          </a:xfrm>
          <a:prstGeom prst="rect">
            <a:avLst/>
          </a:prstGeom>
          <a:noFill/>
        </p:spPr>
        <p:txBody>
          <a:bodyPr wrap="square" rtlCol="0">
            <a:spAutoFit/>
          </a:bodyPr>
          <a:lstStyle/>
          <a:p>
            <a:pPr algn="ctr"/>
            <a:r>
              <a:rPr lang="en-CA" dirty="0" smtClean="0"/>
              <a:t>Unknown Mechanism of Assignment</a:t>
            </a:r>
            <a:endParaRPr lang="en-CA" dirty="0"/>
          </a:p>
        </p:txBody>
      </p:sp>
      <p:sp>
        <p:nvSpPr>
          <p:cNvPr id="31" name="TextBox 30"/>
          <p:cNvSpPr txBox="1"/>
          <p:nvPr/>
        </p:nvSpPr>
        <p:spPr>
          <a:xfrm>
            <a:off x="5436096" y="5733256"/>
            <a:ext cx="2817245" cy="646331"/>
          </a:xfrm>
          <a:prstGeom prst="rect">
            <a:avLst/>
          </a:prstGeom>
          <a:noFill/>
        </p:spPr>
        <p:txBody>
          <a:bodyPr wrap="square" rtlCol="0">
            <a:spAutoFit/>
          </a:bodyPr>
          <a:lstStyle/>
          <a:p>
            <a:pPr algn="ctr"/>
            <a:r>
              <a:rPr lang="en-CA" dirty="0" smtClean="0"/>
              <a:t>Unknown Temporal Relationship</a:t>
            </a:r>
            <a:endParaRPr lang="en-CA" dirty="0"/>
          </a:p>
        </p:txBody>
      </p:sp>
      <p:sp>
        <p:nvSpPr>
          <p:cNvPr id="35" name="TextBox 34"/>
          <p:cNvSpPr txBox="1"/>
          <p:nvPr/>
        </p:nvSpPr>
        <p:spPr>
          <a:xfrm>
            <a:off x="5781373" y="3331094"/>
            <a:ext cx="1800200" cy="369332"/>
          </a:xfrm>
          <a:prstGeom prst="rect">
            <a:avLst/>
          </a:prstGeom>
          <a:noFill/>
        </p:spPr>
        <p:txBody>
          <a:bodyPr wrap="square" rtlCol="0">
            <a:spAutoFit/>
          </a:bodyPr>
          <a:lstStyle/>
          <a:p>
            <a:pPr algn="ctr"/>
            <a:r>
              <a:rPr lang="en-CA" b="1" dirty="0" smtClean="0"/>
              <a:t>Present Day</a:t>
            </a:r>
            <a:endParaRPr lang="en-CA" b="1" dirty="0"/>
          </a:p>
        </p:txBody>
      </p:sp>
      <p:cxnSp>
        <p:nvCxnSpPr>
          <p:cNvPr id="38" name="Straight Arrow Connector 37"/>
          <p:cNvCxnSpPr>
            <a:stCxn id="35" idx="2"/>
          </p:cNvCxnSpPr>
          <p:nvPr/>
        </p:nvCxnSpPr>
        <p:spPr>
          <a:xfrm>
            <a:off x="6681473" y="3700426"/>
            <a:ext cx="0" cy="2398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619672" y="5445224"/>
            <a:ext cx="6768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644008" y="5445224"/>
            <a:ext cx="936104" cy="369332"/>
          </a:xfrm>
          <a:prstGeom prst="rect">
            <a:avLst/>
          </a:prstGeom>
          <a:noFill/>
        </p:spPr>
        <p:txBody>
          <a:bodyPr wrap="square" rtlCol="0">
            <a:spAutoFit/>
          </a:bodyPr>
          <a:lstStyle/>
          <a:p>
            <a:r>
              <a:rPr lang="en-CA" b="1" dirty="0" smtClean="0"/>
              <a:t>Time</a:t>
            </a:r>
            <a:endParaRPr lang="en-CA" b="1" dirty="0"/>
          </a:p>
        </p:txBody>
      </p:sp>
    </p:spTree>
    <p:extLst>
      <p:ext uri="{BB962C8B-B14F-4D97-AF65-F5344CB8AC3E}">
        <p14:creationId xmlns:p14="http://schemas.microsoft.com/office/powerpoint/2010/main" val="902552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3648" y="548680"/>
            <a:ext cx="7056784" cy="673144"/>
          </a:xfrm>
        </p:spPr>
        <p:txBody>
          <a:bodyPr>
            <a:noAutofit/>
          </a:bodyPr>
          <a:lstStyle/>
          <a:p>
            <a:r>
              <a:rPr lang="en-CA" b="1" dirty="0" smtClean="0"/>
              <a:t>Research idea may originate:</a:t>
            </a:r>
            <a:endParaRPr lang="en-CA" b="1" dirty="0"/>
          </a:p>
        </p:txBody>
      </p:sp>
      <p:sp>
        <p:nvSpPr>
          <p:cNvPr id="3" name="Content Placeholder 2"/>
          <p:cNvSpPr>
            <a:spLocks noGrp="1"/>
          </p:cNvSpPr>
          <p:nvPr>
            <p:ph idx="1"/>
          </p:nvPr>
        </p:nvSpPr>
        <p:spPr>
          <a:xfrm>
            <a:off x="1043608" y="1700808"/>
            <a:ext cx="6777317" cy="4464496"/>
          </a:xfrm>
        </p:spPr>
        <p:txBody>
          <a:bodyPr>
            <a:normAutofit/>
          </a:bodyPr>
          <a:lstStyle/>
          <a:p>
            <a:r>
              <a:rPr lang="en-CA" sz="2000" dirty="0" smtClean="0"/>
              <a:t>Consultation with supervisor or mentor</a:t>
            </a:r>
          </a:p>
          <a:p>
            <a:r>
              <a:rPr lang="en-CA" sz="2000" dirty="0" smtClean="0"/>
              <a:t>Practical clinical problems</a:t>
            </a:r>
          </a:p>
          <a:p>
            <a:r>
              <a:rPr lang="en-CA" sz="2000" dirty="0"/>
              <a:t>Willingness to explore new </a:t>
            </a:r>
            <a:r>
              <a:rPr lang="en-CA" sz="2000" dirty="0" smtClean="0"/>
              <a:t>strategies</a:t>
            </a:r>
          </a:p>
          <a:p>
            <a:r>
              <a:rPr lang="en-CA" sz="2000" dirty="0"/>
              <a:t>Novel ideas arise when old problems are considered from a new </a:t>
            </a:r>
            <a:r>
              <a:rPr lang="en-CA" sz="2000" dirty="0" smtClean="0"/>
              <a:t>perspective</a:t>
            </a:r>
          </a:p>
          <a:p>
            <a:r>
              <a:rPr lang="en-CA" sz="2000" dirty="0" smtClean="0"/>
              <a:t>Reading textbooks</a:t>
            </a:r>
            <a:r>
              <a:rPr lang="en-CA" sz="2000" dirty="0"/>
              <a:t> </a:t>
            </a:r>
            <a:r>
              <a:rPr lang="en-CA" sz="2000" dirty="0" smtClean="0"/>
              <a:t>and articles &amp; thinking of ways to extend or refine previous research</a:t>
            </a:r>
          </a:p>
          <a:p>
            <a:r>
              <a:rPr lang="en-CA" sz="2000" dirty="0" smtClean="0"/>
              <a:t>Scientific meetings</a:t>
            </a:r>
          </a:p>
          <a:p>
            <a:r>
              <a:rPr lang="en-CA" sz="2000" dirty="0" smtClean="0"/>
              <a:t>Granting agencies</a:t>
            </a:r>
          </a:p>
          <a:p>
            <a:r>
              <a:rPr lang="en-CA" dirty="0" smtClean="0"/>
              <a:t>….</a:t>
            </a:r>
          </a:p>
          <a:p>
            <a:endParaRPr lang="en-CA" dirty="0" smtClean="0"/>
          </a:p>
          <a:p>
            <a:pPr marL="68580" indent="0">
              <a:buNone/>
            </a:pPr>
            <a:endParaRPr lang="en-CA" dirty="0" smtClean="0"/>
          </a:p>
          <a:p>
            <a:endParaRPr lang="en-CA" dirty="0" smtClean="0"/>
          </a:p>
          <a:p>
            <a:endParaRPr lang="en-CA" dirty="0"/>
          </a:p>
        </p:txBody>
      </p:sp>
    </p:spTree>
    <p:extLst>
      <p:ext uri="{BB962C8B-B14F-4D97-AF65-F5344CB8AC3E}">
        <p14:creationId xmlns:p14="http://schemas.microsoft.com/office/powerpoint/2010/main" val="396019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9628" y="190065"/>
            <a:ext cx="7024744" cy="673144"/>
          </a:xfrm>
        </p:spPr>
        <p:txBody>
          <a:bodyPr>
            <a:normAutofit/>
          </a:bodyPr>
          <a:lstStyle/>
          <a:p>
            <a:r>
              <a:rPr lang="en-CA" sz="3600" b="1" dirty="0" smtClean="0"/>
              <a:t>Case-Control Studies </a:t>
            </a:r>
            <a:r>
              <a:rPr lang="en-CA" sz="3600" dirty="0" smtClean="0"/>
              <a:t>(cont’d)</a:t>
            </a:r>
            <a:endParaRPr lang="en-CA" sz="3600" dirty="0"/>
          </a:p>
        </p:txBody>
      </p:sp>
      <p:sp>
        <p:nvSpPr>
          <p:cNvPr id="3" name="Content Placeholder 2"/>
          <p:cNvSpPr>
            <a:spLocks noGrp="1"/>
          </p:cNvSpPr>
          <p:nvPr>
            <p:ph idx="1"/>
          </p:nvPr>
        </p:nvSpPr>
        <p:spPr>
          <a:xfrm>
            <a:off x="539552" y="1217440"/>
            <a:ext cx="8064896" cy="843408"/>
          </a:xfrm>
        </p:spPr>
        <p:txBody>
          <a:bodyPr>
            <a:normAutofit/>
          </a:bodyPr>
          <a:lstStyle/>
          <a:p>
            <a:pPr marL="68580" indent="0">
              <a:buNone/>
            </a:pPr>
            <a:r>
              <a:rPr lang="en-CA" sz="2000" dirty="0"/>
              <a:t>Data are collected retrospectively, therefore they are relatively unreliable</a:t>
            </a:r>
            <a:r>
              <a:rPr lang="en-CA" sz="2000" dirty="0" smtClean="0"/>
              <a:t>. </a:t>
            </a:r>
            <a:endParaRPr lang="en-CA" sz="2000"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340715454"/>
              </p:ext>
            </p:extLst>
          </p:nvPr>
        </p:nvGraphicFramePr>
        <p:xfrm>
          <a:off x="683568" y="2276872"/>
          <a:ext cx="8208912" cy="3816425"/>
        </p:xfrm>
        <a:graphic>
          <a:graphicData uri="http://schemas.openxmlformats.org/drawingml/2006/table">
            <a:tbl>
              <a:tblPr firstRow="1" bandRow="1">
                <a:tableStyleId>{5940675A-B579-460E-94D1-54222C63F5DA}</a:tableStyleId>
              </a:tblPr>
              <a:tblGrid>
                <a:gridCol w="4104456"/>
                <a:gridCol w="4104456"/>
              </a:tblGrid>
              <a:tr h="763285">
                <a:tc>
                  <a:txBody>
                    <a:bodyPr/>
                    <a:lstStyle/>
                    <a:p>
                      <a:pPr algn="ctr"/>
                      <a:r>
                        <a:rPr lang="en-CA" sz="2000" dirty="0" smtClean="0"/>
                        <a:t>Advantages</a:t>
                      </a:r>
                      <a:endParaRPr lang="en-CA" sz="2000" dirty="0"/>
                    </a:p>
                  </a:txBody>
                  <a:tcPr/>
                </a:tc>
                <a:tc>
                  <a:txBody>
                    <a:bodyPr/>
                    <a:lstStyle/>
                    <a:p>
                      <a:pPr algn="ctr"/>
                      <a:r>
                        <a:rPr lang="en-CA" sz="2000" dirty="0" smtClean="0"/>
                        <a:t>Disadvantages</a:t>
                      </a:r>
                      <a:endParaRPr lang="en-CA" sz="2000" dirty="0"/>
                    </a:p>
                  </a:txBody>
                  <a:tcPr/>
                </a:tc>
              </a:tr>
              <a:tr h="763285">
                <a:tc>
                  <a:txBody>
                    <a:bodyPr/>
                    <a:lstStyle/>
                    <a:p>
                      <a:r>
                        <a:rPr lang="en-CA" dirty="0" smtClean="0"/>
                        <a:t>Inexpensive &amp; less time-consuming compared to Cohort Studies</a:t>
                      </a:r>
                      <a:endParaRPr lang="en-CA" dirty="0"/>
                    </a:p>
                  </a:txBody>
                  <a:tcPr/>
                </a:tc>
                <a:tc>
                  <a:txBody>
                    <a:bodyPr/>
                    <a:lstStyle/>
                    <a:p>
                      <a:r>
                        <a:rPr lang="en-CA" dirty="0" smtClean="0"/>
                        <a:t>Susceptible</a:t>
                      </a:r>
                      <a:r>
                        <a:rPr lang="en-CA" baseline="0" dirty="0" smtClean="0"/>
                        <a:t> to both Selection &amp; Information Bias</a:t>
                      </a:r>
                      <a:endParaRPr lang="en-CA" dirty="0"/>
                    </a:p>
                  </a:txBody>
                  <a:tcPr/>
                </a:tc>
              </a:tr>
              <a:tr h="763285">
                <a:tc>
                  <a:txBody>
                    <a:bodyPr/>
                    <a:lstStyle/>
                    <a:p>
                      <a:r>
                        <a:rPr lang="en-CA" dirty="0" smtClean="0"/>
                        <a:t>Good</a:t>
                      </a:r>
                      <a:r>
                        <a:rPr lang="en-CA" baseline="0" dirty="0" smtClean="0"/>
                        <a:t> for </a:t>
                      </a:r>
                      <a:r>
                        <a:rPr lang="en-CA" dirty="0" smtClean="0"/>
                        <a:t>Rare Diseases with long latencies</a:t>
                      </a:r>
                      <a:endParaRPr lang="en-CA" dirty="0"/>
                    </a:p>
                  </a:txBody>
                  <a:tcPr/>
                </a:tc>
                <a:tc>
                  <a:txBody>
                    <a:bodyPr/>
                    <a:lstStyle/>
                    <a:p>
                      <a:r>
                        <a:rPr lang="en-CA" dirty="0" smtClean="0"/>
                        <a:t>Does not allow estimation of Risk</a:t>
                      </a:r>
                      <a:endParaRPr lang="en-CA" dirty="0"/>
                    </a:p>
                  </a:txBody>
                  <a:tcPr/>
                </a:tc>
              </a:tr>
              <a:tr h="763285">
                <a:tc>
                  <a:txBody>
                    <a:bodyPr/>
                    <a:lstStyle/>
                    <a:p>
                      <a:r>
                        <a:rPr lang="en-CA" dirty="0" smtClean="0"/>
                        <a:t>Allows Several Exposures to be evaluated</a:t>
                      </a:r>
                      <a:endParaRPr lang="en-CA" dirty="0"/>
                    </a:p>
                  </a:txBody>
                  <a:tcPr/>
                </a:tc>
                <a:tc>
                  <a:txBody>
                    <a:bodyPr/>
                    <a:lstStyle/>
                    <a:p>
                      <a:r>
                        <a:rPr lang="en-CA" dirty="0" smtClean="0"/>
                        <a:t>Does not consider more than one Disease</a:t>
                      </a:r>
                      <a:endParaRPr lang="en-CA" b="1" dirty="0"/>
                    </a:p>
                  </a:txBody>
                  <a:tcPr/>
                </a:tc>
              </a:tr>
              <a:tr h="763285">
                <a:tc>
                  <a:txBody>
                    <a:bodyPr/>
                    <a:lstStyle/>
                    <a:p>
                      <a:r>
                        <a:rPr lang="en-CA" dirty="0" smtClean="0"/>
                        <a:t>Matched Intervention &amp; Control groups</a:t>
                      </a:r>
                      <a:endParaRPr lang="en-CA" dirty="0"/>
                    </a:p>
                  </a:txBody>
                  <a:tcPr/>
                </a:tc>
                <a:tc>
                  <a:txBody>
                    <a:bodyPr/>
                    <a:lstStyle/>
                    <a:p>
                      <a:r>
                        <a:rPr lang="en-CA" dirty="0" smtClean="0"/>
                        <a:t>Not feasible for Rare Exposures</a:t>
                      </a:r>
                      <a:endParaRPr lang="en-CA" b="1" dirty="0"/>
                    </a:p>
                  </a:txBody>
                  <a:tcPr/>
                </a:tc>
              </a:tr>
            </a:tbl>
          </a:graphicData>
        </a:graphic>
      </p:graphicFrame>
    </p:spTree>
    <p:extLst>
      <p:ext uri="{BB962C8B-B14F-4D97-AF65-F5344CB8AC3E}">
        <p14:creationId xmlns:p14="http://schemas.microsoft.com/office/powerpoint/2010/main" val="4018593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7024744" cy="529128"/>
          </a:xfrm>
        </p:spPr>
        <p:txBody>
          <a:bodyPr>
            <a:noAutofit/>
          </a:bodyPr>
          <a:lstStyle/>
          <a:p>
            <a:r>
              <a:rPr lang="en-CA" b="1" dirty="0" smtClean="0"/>
              <a:t>Cohort Studies</a:t>
            </a:r>
            <a:endParaRPr lang="en-CA" b="1" dirty="0"/>
          </a:p>
        </p:txBody>
      </p:sp>
      <p:sp>
        <p:nvSpPr>
          <p:cNvPr id="4" name="Content Placeholder 3"/>
          <p:cNvSpPr>
            <a:spLocks noGrp="1"/>
          </p:cNvSpPr>
          <p:nvPr>
            <p:ph sz="half" idx="1"/>
          </p:nvPr>
        </p:nvSpPr>
        <p:spPr>
          <a:xfrm>
            <a:off x="934232" y="980728"/>
            <a:ext cx="8136904" cy="5328592"/>
          </a:xfrm>
        </p:spPr>
        <p:txBody>
          <a:bodyPr>
            <a:noAutofit/>
          </a:bodyPr>
          <a:lstStyle/>
          <a:p>
            <a:pPr marL="68580" indent="0">
              <a:buNone/>
            </a:pPr>
            <a:endParaRPr lang="en-CA" sz="2000" dirty="0" smtClean="0"/>
          </a:p>
          <a:p>
            <a:pPr marL="68580" indent="0">
              <a:buNone/>
            </a:pPr>
            <a:r>
              <a:rPr lang="en-CA" sz="2000" dirty="0" smtClean="0"/>
              <a:t>A Cohort is a group of subjects, defined at a particular point in time, that shares a common experience (e.g., exposure to potential Risk Factor for a given Disease/Outcome).</a:t>
            </a:r>
          </a:p>
          <a:p>
            <a:pPr marL="68580" indent="0">
              <a:buNone/>
            </a:pPr>
            <a:r>
              <a:rPr lang="en-CA" sz="2000" dirty="0" smtClean="0"/>
              <a:t>Cohort studies are frequently employed to study:</a:t>
            </a:r>
          </a:p>
          <a:p>
            <a:pPr marL="525780" indent="-457200">
              <a:buAutoNum type="arabicPeriod"/>
            </a:pPr>
            <a:r>
              <a:rPr lang="en-CA" sz="2000" dirty="0" smtClean="0"/>
              <a:t>The Association of RF &amp; Development of Disease</a:t>
            </a:r>
          </a:p>
          <a:p>
            <a:pPr marL="525780" indent="-457200">
              <a:buAutoNum type="arabicPeriod"/>
            </a:pPr>
            <a:r>
              <a:rPr lang="en-CA" sz="2000" dirty="0" smtClean="0"/>
              <a:t>Disease Prognosis</a:t>
            </a:r>
          </a:p>
          <a:p>
            <a:pPr marL="68580" indent="0">
              <a:buNone/>
            </a:pPr>
            <a:endParaRPr lang="en-CA" sz="2000" dirty="0" smtClean="0"/>
          </a:p>
          <a:p>
            <a:pPr marL="68580" indent="0">
              <a:buNone/>
            </a:pPr>
            <a:r>
              <a:rPr lang="en-CA" sz="2000" dirty="0" smtClean="0"/>
              <a:t>Cohort studies are an effective way to circumvent many of the problems that make an RCT unfeasible (harmful RFs).</a:t>
            </a:r>
          </a:p>
          <a:p>
            <a:pPr marL="68580" indent="0">
              <a:buNone/>
            </a:pPr>
            <a:endParaRPr lang="en-CA" sz="2000" dirty="0" smtClean="0"/>
          </a:p>
          <a:p>
            <a:pPr marL="68580" indent="0">
              <a:buNone/>
            </a:pPr>
            <a:r>
              <a:rPr lang="en-CA" sz="2000" dirty="0" smtClean="0"/>
              <a:t>Cohort studies are inherently prospective in that Outcomes can be assessed only after Exposure to the RF but can be retrospective as well.</a:t>
            </a:r>
            <a:endParaRPr lang="en-CA" sz="2000" dirty="0"/>
          </a:p>
        </p:txBody>
      </p:sp>
    </p:spTree>
    <p:extLst>
      <p:ext uri="{BB962C8B-B14F-4D97-AF65-F5344CB8AC3E}">
        <p14:creationId xmlns:p14="http://schemas.microsoft.com/office/powerpoint/2010/main" val="714069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9592" y="226168"/>
            <a:ext cx="8136904" cy="576064"/>
          </a:xfrm>
          <a:solidFill>
            <a:schemeClr val="bg1"/>
          </a:solidFill>
        </p:spPr>
        <p:txBody>
          <a:bodyPr>
            <a:normAutofit/>
          </a:bodyPr>
          <a:lstStyle/>
          <a:p>
            <a:pPr algn="ctr"/>
            <a:r>
              <a:rPr lang="en-CA" sz="2800" b="1" dirty="0"/>
              <a:t>Prospective vs. Retrospective Cohort Study</a:t>
            </a:r>
          </a:p>
        </p:txBody>
      </p:sp>
      <p:sp>
        <p:nvSpPr>
          <p:cNvPr id="4" name="Rectangle 3"/>
          <p:cNvSpPr/>
          <p:nvPr/>
        </p:nvSpPr>
        <p:spPr>
          <a:xfrm>
            <a:off x="465165" y="1268760"/>
            <a:ext cx="8208912" cy="1200329"/>
          </a:xfrm>
          <a:prstGeom prst="rect">
            <a:avLst/>
          </a:prstGeom>
        </p:spPr>
        <p:txBody>
          <a:bodyPr wrap="square">
            <a:spAutoFit/>
          </a:bodyPr>
          <a:lstStyle/>
          <a:p>
            <a:r>
              <a:rPr lang="en-CA" dirty="0"/>
              <a:t>In a </a:t>
            </a:r>
            <a:r>
              <a:rPr lang="en-CA" b="1" dirty="0"/>
              <a:t>retrospective cohort study</a:t>
            </a:r>
            <a:r>
              <a:rPr lang="en-CA" dirty="0"/>
              <a:t>, the group of interest already has the disease/outcome. In a </a:t>
            </a:r>
            <a:r>
              <a:rPr lang="en-CA" b="1" dirty="0"/>
              <a:t>prospective cohort study</a:t>
            </a:r>
            <a:r>
              <a:rPr lang="en-CA" dirty="0"/>
              <a:t>, the group does not have the disease/outcome, although some participants usually have high risk factors. </a:t>
            </a:r>
            <a:endParaRPr lang="en-CA" dirty="0" smtClean="0"/>
          </a:p>
        </p:txBody>
      </p:sp>
      <p:sp>
        <p:nvSpPr>
          <p:cNvPr id="5" name="Rectangle 4"/>
          <p:cNvSpPr/>
          <p:nvPr/>
        </p:nvSpPr>
        <p:spPr>
          <a:xfrm>
            <a:off x="480023" y="2636912"/>
            <a:ext cx="8208912" cy="1200329"/>
          </a:xfrm>
          <a:prstGeom prst="rect">
            <a:avLst/>
          </a:prstGeom>
        </p:spPr>
        <p:txBody>
          <a:bodyPr wrap="square">
            <a:spAutoFit/>
          </a:bodyPr>
          <a:lstStyle/>
          <a:p>
            <a:r>
              <a:rPr lang="en-CA" b="1" dirty="0"/>
              <a:t>Retrospective example</a:t>
            </a:r>
            <a:r>
              <a:rPr lang="en-CA" dirty="0"/>
              <a:t>: a group of 100 </a:t>
            </a:r>
            <a:r>
              <a:rPr lang="en-CA" dirty="0" smtClean="0"/>
              <a:t>HIV+ people </a:t>
            </a:r>
            <a:r>
              <a:rPr lang="en-CA" dirty="0"/>
              <a:t>might be asked about their lifestyle choices and medical history in order to study the origins of the disease. A </a:t>
            </a:r>
            <a:r>
              <a:rPr lang="en-CA" dirty="0" smtClean="0"/>
              <a:t>second </a:t>
            </a:r>
            <a:r>
              <a:rPr lang="en-CA" dirty="0"/>
              <a:t>group of 100 people without </a:t>
            </a:r>
            <a:r>
              <a:rPr lang="en-CA" dirty="0" smtClean="0"/>
              <a:t>HIV </a:t>
            </a:r>
            <a:r>
              <a:rPr lang="en-CA" dirty="0"/>
              <a:t>are also studied and the two groups are compared.</a:t>
            </a:r>
          </a:p>
        </p:txBody>
      </p:sp>
      <p:sp>
        <p:nvSpPr>
          <p:cNvPr id="6" name="Rectangle 5"/>
          <p:cNvSpPr/>
          <p:nvPr/>
        </p:nvSpPr>
        <p:spPr>
          <a:xfrm>
            <a:off x="437294" y="4005064"/>
            <a:ext cx="8208912" cy="1200329"/>
          </a:xfrm>
          <a:prstGeom prst="rect">
            <a:avLst/>
          </a:prstGeom>
        </p:spPr>
        <p:txBody>
          <a:bodyPr wrap="square">
            <a:spAutoFit/>
          </a:bodyPr>
          <a:lstStyle/>
          <a:p>
            <a:r>
              <a:rPr lang="en-CA" b="1" dirty="0"/>
              <a:t>Prospective example</a:t>
            </a:r>
            <a:r>
              <a:rPr lang="en-CA" dirty="0"/>
              <a:t>: a group of 100 people with high risk factors for </a:t>
            </a:r>
            <a:r>
              <a:rPr lang="en-CA" dirty="0" smtClean="0"/>
              <a:t>HIV </a:t>
            </a:r>
            <a:r>
              <a:rPr lang="en-CA" dirty="0"/>
              <a:t>are followed for 20 years to see if they develop the disease. A control group of 100 people who have low risk factors are also followed for comparison.</a:t>
            </a:r>
          </a:p>
        </p:txBody>
      </p:sp>
      <p:sp>
        <p:nvSpPr>
          <p:cNvPr id="7" name="Rectangle 6"/>
          <p:cNvSpPr/>
          <p:nvPr/>
        </p:nvSpPr>
        <p:spPr>
          <a:xfrm>
            <a:off x="450909" y="5445224"/>
            <a:ext cx="8136904" cy="923330"/>
          </a:xfrm>
          <a:prstGeom prst="rect">
            <a:avLst/>
          </a:prstGeom>
        </p:spPr>
        <p:txBody>
          <a:bodyPr wrap="square">
            <a:spAutoFit/>
          </a:bodyPr>
          <a:lstStyle/>
          <a:p>
            <a:r>
              <a:rPr lang="en-CA" dirty="0" smtClean="0"/>
              <a:t>Retrospective </a:t>
            </a:r>
            <a:r>
              <a:rPr lang="en-CA" dirty="0"/>
              <a:t>cohort study can be combined with a prospective cohort study: the researcher takes the retrospective study groups, and then follows the cohort in the </a:t>
            </a:r>
            <a:r>
              <a:rPr lang="en-CA" dirty="0" smtClean="0"/>
              <a:t>future</a:t>
            </a:r>
            <a:endParaRPr lang="en-CA" dirty="0"/>
          </a:p>
        </p:txBody>
      </p:sp>
    </p:spTree>
    <p:extLst>
      <p:ext uri="{BB962C8B-B14F-4D97-AF65-F5344CB8AC3E}">
        <p14:creationId xmlns:p14="http://schemas.microsoft.com/office/powerpoint/2010/main" val="12073708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899592" y="692696"/>
            <a:ext cx="7024744" cy="529128"/>
          </a:xfrm>
        </p:spPr>
        <p:txBody>
          <a:bodyPr>
            <a:normAutofit fontScale="90000"/>
          </a:bodyPr>
          <a:lstStyle/>
          <a:p>
            <a:pPr algn="ctr"/>
            <a:r>
              <a:rPr lang="en-US" b="1" dirty="0" smtClean="0"/>
              <a:t>Types of Cohort Studies</a:t>
            </a:r>
            <a:endParaRPr lang="en-US" b="1" dirty="0"/>
          </a:p>
        </p:txBody>
      </p:sp>
      <p:sp>
        <p:nvSpPr>
          <p:cNvPr id="2" name="TextBox 1"/>
          <p:cNvSpPr txBox="1"/>
          <p:nvPr/>
        </p:nvSpPr>
        <p:spPr>
          <a:xfrm>
            <a:off x="4006861" y="1834773"/>
            <a:ext cx="1872208" cy="3416320"/>
          </a:xfrm>
          <a:prstGeom prst="rect">
            <a:avLst/>
          </a:prstGeom>
          <a:noFill/>
          <a:ln>
            <a:solidFill>
              <a:schemeClr val="tx1"/>
            </a:solidFill>
          </a:ln>
        </p:spPr>
        <p:txBody>
          <a:bodyPr wrap="square" rtlCol="0">
            <a:spAutoFit/>
          </a:bodyPr>
          <a:lstStyle/>
          <a:p>
            <a:pPr algn="ctr"/>
            <a:r>
              <a:rPr lang="en-CA" dirty="0" smtClean="0"/>
              <a:t>Exposure</a:t>
            </a:r>
          </a:p>
          <a:p>
            <a:endParaRPr lang="en-CA" dirty="0"/>
          </a:p>
          <a:p>
            <a:endParaRPr lang="en-CA" dirty="0" smtClean="0"/>
          </a:p>
          <a:p>
            <a:endParaRPr lang="en-CA" dirty="0"/>
          </a:p>
          <a:p>
            <a:pPr algn="ctr"/>
            <a:r>
              <a:rPr lang="en-CA" dirty="0" smtClean="0"/>
              <a:t>Outcome Measurement</a:t>
            </a:r>
          </a:p>
          <a:p>
            <a:endParaRPr lang="en-CA" dirty="0"/>
          </a:p>
          <a:p>
            <a:endParaRPr lang="en-CA" dirty="0" smtClean="0"/>
          </a:p>
          <a:p>
            <a:endParaRPr lang="en-CA" dirty="0"/>
          </a:p>
          <a:p>
            <a:endParaRPr lang="en-CA" dirty="0" smtClean="0"/>
          </a:p>
          <a:p>
            <a:endParaRPr lang="en-CA" dirty="0"/>
          </a:p>
          <a:p>
            <a:endParaRPr lang="en-CA" dirty="0"/>
          </a:p>
        </p:txBody>
      </p:sp>
      <p:sp>
        <p:nvSpPr>
          <p:cNvPr id="3" name="TextBox 2"/>
          <p:cNvSpPr txBox="1"/>
          <p:nvPr/>
        </p:nvSpPr>
        <p:spPr>
          <a:xfrm>
            <a:off x="4114873" y="1318367"/>
            <a:ext cx="1656184" cy="369332"/>
          </a:xfrm>
          <a:prstGeom prst="rect">
            <a:avLst/>
          </a:prstGeom>
          <a:noFill/>
        </p:spPr>
        <p:txBody>
          <a:bodyPr wrap="square" rtlCol="0">
            <a:spAutoFit/>
          </a:bodyPr>
          <a:lstStyle/>
          <a:p>
            <a:r>
              <a:rPr lang="en-CA" b="1" dirty="0" smtClean="0"/>
              <a:t>Present Day</a:t>
            </a:r>
            <a:endParaRPr lang="en-CA" b="1" dirty="0"/>
          </a:p>
        </p:txBody>
      </p:sp>
      <p:cxnSp>
        <p:nvCxnSpPr>
          <p:cNvPr id="24" name="Straight Arrow Connector 23"/>
          <p:cNvCxnSpPr>
            <a:stCxn id="3" idx="2"/>
            <a:endCxn id="2" idx="0"/>
          </p:cNvCxnSpPr>
          <p:nvPr/>
        </p:nvCxnSpPr>
        <p:spPr>
          <a:xfrm>
            <a:off x="4942965" y="1687699"/>
            <a:ext cx="0" cy="1470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76256" y="1750117"/>
            <a:ext cx="1800200" cy="646331"/>
          </a:xfrm>
          <a:prstGeom prst="rect">
            <a:avLst/>
          </a:prstGeom>
          <a:noFill/>
        </p:spPr>
        <p:txBody>
          <a:bodyPr wrap="square" rtlCol="0">
            <a:spAutoFit/>
          </a:bodyPr>
          <a:lstStyle/>
          <a:p>
            <a:pPr algn="ctr"/>
            <a:r>
              <a:rPr lang="en-CA" dirty="0" smtClean="0"/>
              <a:t>Outcome </a:t>
            </a:r>
          </a:p>
          <a:p>
            <a:r>
              <a:rPr lang="en-CA" dirty="0"/>
              <a:t>M</a:t>
            </a:r>
            <a:r>
              <a:rPr lang="en-CA" dirty="0" smtClean="0"/>
              <a:t>easurement</a:t>
            </a:r>
            <a:endParaRPr lang="en-CA" dirty="0"/>
          </a:p>
        </p:txBody>
      </p:sp>
      <p:cxnSp>
        <p:nvCxnSpPr>
          <p:cNvPr id="30" name="Straight Arrow Connector 29"/>
          <p:cNvCxnSpPr>
            <a:endCxn id="28" idx="1"/>
          </p:cNvCxnSpPr>
          <p:nvPr/>
        </p:nvCxnSpPr>
        <p:spPr>
          <a:xfrm>
            <a:off x="5879069" y="2073282"/>
            <a:ext cx="997187"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39552" y="1888617"/>
            <a:ext cx="2664296" cy="307777"/>
          </a:xfrm>
          <a:prstGeom prst="rect">
            <a:avLst/>
          </a:prstGeom>
          <a:noFill/>
        </p:spPr>
        <p:txBody>
          <a:bodyPr wrap="square" rtlCol="0">
            <a:spAutoFit/>
          </a:bodyPr>
          <a:lstStyle/>
          <a:p>
            <a:r>
              <a:rPr lang="en-CA" sz="1400" b="1" i="1" dirty="0" smtClean="0"/>
              <a:t>Standard Prospective</a:t>
            </a:r>
            <a:endParaRPr lang="en-CA" sz="1400" b="1" i="1" dirty="0"/>
          </a:p>
        </p:txBody>
      </p:sp>
      <p:sp>
        <p:nvSpPr>
          <p:cNvPr id="54272" name="TextBox 54271"/>
          <p:cNvSpPr txBox="1"/>
          <p:nvPr/>
        </p:nvSpPr>
        <p:spPr>
          <a:xfrm>
            <a:off x="467544" y="2840754"/>
            <a:ext cx="1404156" cy="738664"/>
          </a:xfrm>
          <a:prstGeom prst="rect">
            <a:avLst/>
          </a:prstGeom>
          <a:noFill/>
        </p:spPr>
        <p:txBody>
          <a:bodyPr wrap="square" rtlCol="0">
            <a:spAutoFit/>
          </a:bodyPr>
          <a:lstStyle/>
          <a:p>
            <a:r>
              <a:rPr lang="en-CA" sz="1400" b="1" i="1" dirty="0" smtClean="0"/>
              <a:t>Historical or Retrospective Cohort</a:t>
            </a:r>
            <a:endParaRPr lang="en-CA" sz="1400" b="1" i="1" dirty="0"/>
          </a:p>
        </p:txBody>
      </p:sp>
      <p:sp>
        <p:nvSpPr>
          <p:cNvPr id="54273" name="TextBox 54272"/>
          <p:cNvSpPr txBox="1"/>
          <p:nvPr/>
        </p:nvSpPr>
        <p:spPr>
          <a:xfrm>
            <a:off x="1787530" y="3071587"/>
            <a:ext cx="1224136" cy="369332"/>
          </a:xfrm>
          <a:prstGeom prst="rect">
            <a:avLst/>
          </a:prstGeom>
          <a:noFill/>
        </p:spPr>
        <p:txBody>
          <a:bodyPr wrap="square" rtlCol="0">
            <a:spAutoFit/>
          </a:bodyPr>
          <a:lstStyle/>
          <a:p>
            <a:r>
              <a:rPr lang="en-CA" dirty="0"/>
              <a:t>E</a:t>
            </a:r>
            <a:r>
              <a:rPr lang="en-CA" dirty="0" smtClean="0"/>
              <a:t>xposure</a:t>
            </a:r>
            <a:endParaRPr lang="en-CA" dirty="0"/>
          </a:p>
        </p:txBody>
      </p:sp>
      <p:cxnSp>
        <p:nvCxnSpPr>
          <p:cNvPr id="54276" name="Straight Arrow Connector 54275"/>
          <p:cNvCxnSpPr/>
          <p:nvPr/>
        </p:nvCxnSpPr>
        <p:spPr>
          <a:xfrm>
            <a:off x="3011666" y="3440919"/>
            <a:ext cx="99519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281" name="Straight Arrow Connector 54280"/>
          <p:cNvCxnSpPr>
            <a:endCxn id="54273" idx="3"/>
          </p:cNvCxnSpPr>
          <p:nvPr/>
        </p:nvCxnSpPr>
        <p:spPr>
          <a:xfrm flipH="1">
            <a:off x="3011666" y="3256253"/>
            <a:ext cx="99519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282" name="TextBox 54281"/>
          <p:cNvSpPr txBox="1"/>
          <p:nvPr/>
        </p:nvSpPr>
        <p:spPr>
          <a:xfrm>
            <a:off x="539552" y="4564619"/>
            <a:ext cx="1247978" cy="523220"/>
          </a:xfrm>
          <a:prstGeom prst="rect">
            <a:avLst/>
          </a:prstGeom>
          <a:noFill/>
        </p:spPr>
        <p:txBody>
          <a:bodyPr wrap="square" rtlCol="0">
            <a:spAutoFit/>
          </a:bodyPr>
          <a:lstStyle/>
          <a:p>
            <a:r>
              <a:rPr lang="en-CA" sz="1400" b="1" dirty="0" smtClean="0"/>
              <a:t>Ambi-</a:t>
            </a:r>
          </a:p>
          <a:p>
            <a:r>
              <a:rPr lang="en-CA" sz="1400" b="1" dirty="0" smtClean="0"/>
              <a:t>directional</a:t>
            </a:r>
            <a:endParaRPr lang="en-CA" sz="1400" b="1" dirty="0"/>
          </a:p>
        </p:txBody>
      </p:sp>
      <p:sp>
        <p:nvSpPr>
          <p:cNvPr id="43" name="TextBox 42"/>
          <p:cNvSpPr txBox="1"/>
          <p:nvPr/>
        </p:nvSpPr>
        <p:spPr>
          <a:xfrm>
            <a:off x="1787530" y="4583933"/>
            <a:ext cx="1297990" cy="369332"/>
          </a:xfrm>
          <a:prstGeom prst="rect">
            <a:avLst/>
          </a:prstGeom>
          <a:noFill/>
        </p:spPr>
        <p:txBody>
          <a:bodyPr wrap="square" rtlCol="0">
            <a:spAutoFit/>
          </a:bodyPr>
          <a:lstStyle/>
          <a:p>
            <a:r>
              <a:rPr lang="en-CA" dirty="0"/>
              <a:t>E</a:t>
            </a:r>
            <a:r>
              <a:rPr lang="en-CA" dirty="0" smtClean="0"/>
              <a:t>xposure</a:t>
            </a:r>
            <a:endParaRPr lang="en-CA" dirty="0"/>
          </a:p>
        </p:txBody>
      </p:sp>
      <p:cxnSp>
        <p:nvCxnSpPr>
          <p:cNvPr id="54284" name="Straight Arrow Connector 54283"/>
          <p:cNvCxnSpPr/>
          <p:nvPr/>
        </p:nvCxnSpPr>
        <p:spPr>
          <a:xfrm flipV="1">
            <a:off x="3085520" y="4857006"/>
            <a:ext cx="3790736"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288" name="Straight Arrow Connector 54287"/>
          <p:cNvCxnSpPr/>
          <p:nvPr/>
        </p:nvCxnSpPr>
        <p:spPr>
          <a:xfrm flipH="1">
            <a:off x="3085520" y="4654538"/>
            <a:ext cx="921341"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901576" y="4503063"/>
            <a:ext cx="1800200" cy="646331"/>
          </a:xfrm>
          <a:prstGeom prst="rect">
            <a:avLst/>
          </a:prstGeom>
          <a:noFill/>
        </p:spPr>
        <p:txBody>
          <a:bodyPr wrap="square" rtlCol="0">
            <a:spAutoFit/>
          </a:bodyPr>
          <a:lstStyle/>
          <a:p>
            <a:pPr algn="ctr"/>
            <a:r>
              <a:rPr lang="en-CA" dirty="0" smtClean="0"/>
              <a:t>Outcome </a:t>
            </a:r>
          </a:p>
          <a:p>
            <a:r>
              <a:rPr lang="en-CA" dirty="0"/>
              <a:t>M</a:t>
            </a:r>
            <a:r>
              <a:rPr lang="en-CA" dirty="0" smtClean="0"/>
              <a:t>easurement</a:t>
            </a:r>
            <a:endParaRPr lang="en-CA" dirty="0"/>
          </a:p>
        </p:txBody>
      </p:sp>
      <p:cxnSp>
        <p:nvCxnSpPr>
          <p:cNvPr id="54292" name="Straight Arrow Connector 54291"/>
          <p:cNvCxnSpPr/>
          <p:nvPr/>
        </p:nvCxnSpPr>
        <p:spPr>
          <a:xfrm>
            <a:off x="899592" y="5589240"/>
            <a:ext cx="705678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293" name="TextBox 54292"/>
          <p:cNvSpPr txBox="1"/>
          <p:nvPr/>
        </p:nvSpPr>
        <p:spPr>
          <a:xfrm>
            <a:off x="4474913" y="5733256"/>
            <a:ext cx="936104" cy="338554"/>
          </a:xfrm>
          <a:prstGeom prst="rect">
            <a:avLst/>
          </a:prstGeom>
          <a:noFill/>
        </p:spPr>
        <p:txBody>
          <a:bodyPr wrap="square" rtlCol="0">
            <a:spAutoFit/>
          </a:bodyPr>
          <a:lstStyle/>
          <a:p>
            <a:r>
              <a:rPr lang="en-CA" sz="1600" b="1" dirty="0" smtClean="0"/>
              <a:t>Time</a:t>
            </a:r>
            <a:endParaRPr lang="en-CA" sz="1600" b="1" dirty="0"/>
          </a:p>
        </p:txBody>
      </p:sp>
      <p:sp>
        <p:nvSpPr>
          <p:cNvPr id="57" name="TextBox 56"/>
          <p:cNvSpPr txBox="1"/>
          <p:nvPr/>
        </p:nvSpPr>
        <p:spPr>
          <a:xfrm>
            <a:off x="2151066" y="2788131"/>
            <a:ext cx="1883132" cy="276999"/>
          </a:xfrm>
          <a:prstGeom prst="rect">
            <a:avLst/>
          </a:prstGeom>
          <a:noFill/>
        </p:spPr>
        <p:txBody>
          <a:bodyPr wrap="square" rtlCol="0">
            <a:spAutoFit/>
          </a:bodyPr>
          <a:lstStyle/>
          <a:p>
            <a:r>
              <a:rPr lang="en-CA" sz="1200" b="1" dirty="0" smtClean="0"/>
              <a:t>Long latency period</a:t>
            </a:r>
            <a:endParaRPr lang="en-CA" sz="1200" b="1" dirty="0"/>
          </a:p>
        </p:txBody>
      </p:sp>
    </p:spTree>
    <p:extLst>
      <p:ext uri="{BB962C8B-B14F-4D97-AF65-F5344CB8AC3E}">
        <p14:creationId xmlns:p14="http://schemas.microsoft.com/office/powerpoint/2010/main" val="20950982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024744" cy="601136"/>
          </a:xfrm>
        </p:spPr>
        <p:txBody>
          <a:bodyPr>
            <a:noAutofit/>
          </a:bodyPr>
          <a:lstStyle/>
          <a:p>
            <a:r>
              <a:rPr lang="en-CA" b="1" dirty="0" smtClean="0"/>
              <a:t>Cohort Studies </a:t>
            </a:r>
            <a:r>
              <a:rPr lang="en-CA" dirty="0" smtClean="0"/>
              <a:t>(cont’d)</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1384441846"/>
              </p:ext>
            </p:extLst>
          </p:nvPr>
        </p:nvGraphicFramePr>
        <p:xfrm>
          <a:off x="955580" y="1196752"/>
          <a:ext cx="8064896" cy="5256586"/>
        </p:xfrm>
        <a:graphic>
          <a:graphicData uri="http://schemas.openxmlformats.org/drawingml/2006/table">
            <a:tbl>
              <a:tblPr firstRow="1" bandRow="1">
                <a:tableStyleId>{5940675A-B579-460E-94D1-54222C63F5DA}</a:tableStyleId>
              </a:tblPr>
              <a:tblGrid>
                <a:gridCol w="4032448"/>
                <a:gridCol w="4032448"/>
              </a:tblGrid>
              <a:tr h="556445">
                <a:tc>
                  <a:txBody>
                    <a:bodyPr/>
                    <a:lstStyle/>
                    <a:p>
                      <a:pPr algn="ctr"/>
                      <a:r>
                        <a:rPr lang="en-CA" sz="2000" dirty="0" smtClean="0"/>
                        <a:t>Advantages</a:t>
                      </a:r>
                      <a:endParaRPr lang="en-CA" sz="2000" b="1" dirty="0"/>
                    </a:p>
                  </a:txBody>
                  <a:tcPr/>
                </a:tc>
                <a:tc>
                  <a:txBody>
                    <a:bodyPr/>
                    <a:lstStyle/>
                    <a:p>
                      <a:pPr algn="ctr"/>
                      <a:r>
                        <a:rPr lang="en-CA" dirty="0" smtClean="0"/>
                        <a:t>Disadvantages</a:t>
                      </a:r>
                      <a:endParaRPr lang="en-CA" dirty="0"/>
                    </a:p>
                  </a:txBody>
                  <a:tcPr/>
                </a:tc>
              </a:tr>
              <a:tr h="738141">
                <a:tc>
                  <a:txBody>
                    <a:bodyPr/>
                    <a:lstStyle/>
                    <a:p>
                      <a:r>
                        <a:rPr lang="en-CA" dirty="0" smtClean="0"/>
                        <a:t>Least prone to Bias compared to other Observational studies</a:t>
                      </a:r>
                      <a:endParaRPr lang="en-CA" dirty="0"/>
                    </a:p>
                  </a:txBody>
                  <a:tcPr/>
                </a:tc>
                <a:tc>
                  <a:txBody>
                    <a:bodyPr/>
                    <a:lstStyle/>
                    <a:p>
                      <a:r>
                        <a:rPr lang="en-CA" dirty="0" smtClean="0"/>
                        <a:t>Often costly</a:t>
                      </a:r>
                      <a:endParaRPr lang="en-CA" dirty="0"/>
                    </a:p>
                  </a:txBody>
                  <a:tcPr/>
                </a:tc>
              </a:tr>
              <a:tr h="738141">
                <a:tc>
                  <a:txBody>
                    <a:bodyPr/>
                    <a:lstStyle/>
                    <a:p>
                      <a:r>
                        <a:rPr lang="en-CA" dirty="0" smtClean="0"/>
                        <a:t>Forward directionality</a:t>
                      </a:r>
                      <a:r>
                        <a:rPr lang="en-CA" baseline="0" dirty="0" smtClean="0"/>
                        <a:t> looks at Cause before Effect</a:t>
                      </a:r>
                      <a:endParaRPr lang="en-CA" dirty="0"/>
                    </a:p>
                  </a:txBody>
                  <a:tcPr/>
                </a:tc>
                <a:tc>
                  <a:txBody>
                    <a:bodyPr/>
                    <a:lstStyle/>
                    <a:p>
                      <a:r>
                        <a:rPr lang="en-CA" dirty="0" smtClean="0"/>
                        <a:t>Time-consuming particularly if prospective</a:t>
                      </a:r>
                      <a:endParaRPr lang="en-CA" dirty="0"/>
                    </a:p>
                  </a:txBody>
                  <a:tcPr/>
                </a:tc>
              </a:tr>
              <a:tr h="738141">
                <a:tc>
                  <a:txBody>
                    <a:bodyPr/>
                    <a:lstStyle/>
                    <a:p>
                      <a:r>
                        <a:rPr lang="en-CA" dirty="0" smtClean="0"/>
                        <a:t>Can be used to study Several Diseases</a:t>
                      </a:r>
                      <a:endParaRPr lang="en-CA" b="1" dirty="0"/>
                    </a:p>
                  </a:txBody>
                  <a:tcPr/>
                </a:tc>
                <a:tc>
                  <a:txBody>
                    <a:bodyPr/>
                    <a:lstStyle/>
                    <a:p>
                      <a:r>
                        <a:rPr lang="en-CA" dirty="0" smtClean="0"/>
                        <a:t>Loss-to-follow-up may lead to Bias</a:t>
                      </a:r>
                      <a:endParaRPr lang="en-CA" dirty="0"/>
                    </a:p>
                  </a:txBody>
                  <a:tcPr/>
                </a:tc>
              </a:tr>
              <a:tr h="738141">
                <a:tc>
                  <a:txBody>
                    <a:bodyPr/>
                    <a:lstStyle/>
                    <a:p>
                      <a:r>
                        <a:rPr lang="en-CA" dirty="0" smtClean="0"/>
                        <a:t>Studies Rare Exposures</a:t>
                      </a:r>
                      <a:endParaRPr lang="en-CA" b="1" dirty="0"/>
                    </a:p>
                  </a:txBody>
                  <a:tcPr/>
                </a:tc>
                <a:tc>
                  <a:txBody>
                    <a:bodyPr/>
                    <a:lstStyle/>
                    <a:p>
                      <a:r>
                        <a:rPr lang="en-CA" dirty="0" smtClean="0"/>
                        <a:t>Can be used for studying Rare Diseases but requires very large SS</a:t>
                      </a:r>
                      <a:endParaRPr lang="en-CA" dirty="0"/>
                    </a:p>
                  </a:txBody>
                  <a:tcPr/>
                </a:tc>
              </a:tr>
              <a:tr h="1009436">
                <a:tc>
                  <a:txBody>
                    <a:bodyPr/>
                    <a:lstStyle/>
                    <a:p>
                      <a:r>
                        <a:rPr lang="en-CA" dirty="0" smtClean="0"/>
                        <a:t>Comparatively Powerful to assess relationship between RF (Exposure)</a:t>
                      </a:r>
                      <a:r>
                        <a:rPr lang="en-CA" baseline="0" dirty="0" smtClean="0"/>
                        <a:t> </a:t>
                      </a:r>
                      <a:r>
                        <a:rPr lang="en-CA" dirty="0" smtClean="0"/>
                        <a:t>&amp; Outcome (Disease)</a:t>
                      </a:r>
                      <a:endParaRPr lang="en-CA" dirty="0"/>
                    </a:p>
                  </a:txBody>
                  <a:tcPr/>
                </a:tc>
                <a:tc>
                  <a:txBody>
                    <a:bodyPr/>
                    <a:lstStyle/>
                    <a:p>
                      <a:r>
                        <a:rPr lang="en-CA" dirty="0" smtClean="0"/>
                        <a:t>Selection Bias &amp; Confounding can be a problem</a:t>
                      </a:r>
                      <a:endParaRPr lang="en-CA" dirty="0"/>
                    </a:p>
                  </a:txBody>
                  <a:tcPr/>
                </a:tc>
              </a:tr>
              <a:tr h="738141">
                <a:tc>
                  <a:txBody>
                    <a:bodyPr/>
                    <a:lstStyle/>
                    <a:p>
                      <a:r>
                        <a:rPr lang="en-CA" dirty="0" smtClean="0"/>
                        <a:t>Incidence and prevalence of a disease can be easily calculated</a:t>
                      </a:r>
                      <a:endParaRPr lang="en-CA" dirty="0"/>
                    </a:p>
                  </a:txBody>
                  <a:tcPr/>
                </a:tc>
                <a:tc>
                  <a:txBody>
                    <a:bodyPr/>
                    <a:lstStyle/>
                    <a:p>
                      <a:endParaRPr lang="en-CA" dirty="0"/>
                    </a:p>
                  </a:txBody>
                  <a:tcPr/>
                </a:tc>
              </a:tr>
            </a:tbl>
          </a:graphicData>
        </a:graphic>
      </p:graphicFrame>
    </p:spTree>
    <p:extLst>
      <p:ext uri="{BB962C8B-B14F-4D97-AF65-F5344CB8AC3E}">
        <p14:creationId xmlns:p14="http://schemas.microsoft.com/office/powerpoint/2010/main" val="1257615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87624" y="226402"/>
            <a:ext cx="7024744" cy="648072"/>
          </a:xfrm>
        </p:spPr>
        <p:txBody>
          <a:bodyPr>
            <a:normAutofit/>
          </a:bodyPr>
          <a:lstStyle/>
          <a:p>
            <a:pPr algn="ctr"/>
            <a:r>
              <a:rPr lang="en-CA" b="1" dirty="0" smtClean="0"/>
              <a:t>Experimental Design</a:t>
            </a:r>
            <a:endParaRPr lang="en-CA" sz="3600" b="1" dirty="0"/>
          </a:p>
        </p:txBody>
      </p:sp>
      <p:sp>
        <p:nvSpPr>
          <p:cNvPr id="3" name="Rectangle 2"/>
          <p:cNvSpPr/>
          <p:nvPr/>
        </p:nvSpPr>
        <p:spPr>
          <a:xfrm>
            <a:off x="476527" y="2705405"/>
            <a:ext cx="8064896" cy="2123658"/>
          </a:xfrm>
          <a:prstGeom prst="rect">
            <a:avLst/>
          </a:prstGeom>
        </p:spPr>
        <p:txBody>
          <a:bodyPr wrap="square">
            <a:spAutoFit/>
          </a:bodyPr>
          <a:lstStyle/>
          <a:p>
            <a:r>
              <a:rPr lang="en-CA" sz="2200" dirty="0">
                <a:solidFill>
                  <a:srgbClr val="000000"/>
                </a:solidFill>
              </a:rPr>
              <a:t>Of all the many ways research can be conducted, the </a:t>
            </a:r>
            <a:r>
              <a:rPr lang="en-CA" sz="2200" b="1" dirty="0">
                <a:solidFill>
                  <a:srgbClr val="000000"/>
                </a:solidFill>
              </a:rPr>
              <a:t>gold standard</a:t>
            </a:r>
            <a:r>
              <a:rPr lang="en-CA" sz="2200" dirty="0">
                <a:solidFill>
                  <a:srgbClr val="000000"/>
                </a:solidFill>
              </a:rPr>
              <a:t> level of proof where treatments and therapies are concerned is the </a:t>
            </a:r>
            <a:r>
              <a:rPr lang="en-CA" sz="2200" b="1" dirty="0" smtClean="0">
                <a:solidFill>
                  <a:srgbClr val="000000"/>
                </a:solidFill>
              </a:rPr>
              <a:t>RCT</a:t>
            </a:r>
            <a:r>
              <a:rPr lang="en-CA" sz="2200" dirty="0" smtClean="0">
                <a:solidFill>
                  <a:srgbClr val="000000"/>
                </a:solidFill>
              </a:rPr>
              <a:t>. An </a:t>
            </a:r>
            <a:r>
              <a:rPr lang="en-CA" sz="2200" b="1" dirty="0" smtClean="0">
                <a:solidFill>
                  <a:srgbClr val="000000"/>
                </a:solidFill>
              </a:rPr>
              <a:t>RCT</a:t>
            </a:r>
            <a:r>
              <a:rPr lang="en-CA" sz="2200" dirty="0" smtClean="0">
                <a:solidFill>
                  <a:srgbClr val="000000"/>
                </a:solidFill>
              </a:rPr>
              <a:t> </a:t>
            </a:r>
            <a:r>
              <a:rPr lang="en-CA" sz="2200" dirty="0">
                <a:solidFill>
                  <a:srgbClr val="000000"/>
                </a:solidFill>
              </a:rPr>
              <a:t>is an experiment or study conducted in such a way that as many sources of bias as possible are removed from the process.</a:t>
            </a:r>
            <a:endParaRPr lang="en-CA" sz="2200" dirty="0"/>
          </a:p>
        </p:txBody>
      </p:sp>
      <p:sp>
        <p:nvSpPr>
          <p:cNvPr id="4" name="Rectangle 3"/>
          <p:cNvSpPr/>
          <p:nvPr/>
        </p:nvSpPr>
        <p:spPr>
          <a:xfrm>
            <a:off x="539552" y="1268760"/>
            <a:ext cx="8064896" cy="1446550"/>
          </a:xfrm>
          <a:prstGeom prst="rect">
            <a:avLst/>
          </a:prstGeom>
        </p:spPr>
        <p:txBody>
          <a:bodyPr wrap="square">
            <a:spAutoFit/>
          </a:bodyPr>
          <a:lstStyle/>
          <a:p>
            <a:r>
              <a:rPr lang="en-US" sz="2200" b="1" dirty="0">
                <a:ea typeface="Cambria"/>
                <a:cs typeface="Times New Roman"/>
              </a:rPr>
              <a:t>Experimental </a:t>
            </a:r>
            <a:r>
              <a:rPr lang="en-US" sz="2200" dirty="0">
                <a:ea typeface="Cambria"/>
                <a:cs typeface="Times New Roman"/>
              </a:rPr>
              <a:t>research includes </a:t>
            </a:r>
            <a:r>
              <a:rPr lang="en-US" sz="2200" b="1" u="sng" dirty="0">
                <a:ea typeface="Cambria"/>
                <a:cs typeface="Times New Roman"/>
              </a:rPr>
              <a:t>R</a:t>
            </a:r>
            <a:r>
              <a:rPr lang="en-US" sz="2200" b="1" u="sng" dirty="0" smtClean="0">
                <a:ea typeface="Cambria"/>
                <a:cs typeface="Times New Roman"/>
              </a:rPr>
              <a:t>andomized </a:t>
            </a:r>
            <a:r>
              <a:rPr lang="en-US" sz="2200" b="1" u="sng" dirty="0">
                <a:ea typeface="Cambria"/>
                <a:cs typeface="Times New Roman"/>
              </a:rPr>
              <a:t>C</a:t>
            </a:r>
            <a:r>
              <a:rPr lang="en-US" sz="2200" b="1" u="sng" dirty="0" smtClean="0">
                <a:ea typeface="Cambria"/>
                <a:cs typeface="Times New Roman"/>
              </a:rPr>
              <a:t>ontrol </a:t>
            </a:r>
            <a:r>
              <a:rPr lang="en-US" sz="2200" b="1" u="sng" dirty="0">
                <a:ea typeface="Cambria"/>
                <a:cs typeface="Times New Roman"/>
              </a:rPr>
              <a:t>T</a:t>
            </a:r>
            <a:r>
              <a:rPr lang="en-US" sz="2200" b="1" u="sng" dirty="0" smtClean="0">
                <a:ea typeface="Cambria"/>
                <a:cs typeface="Times New Roman"/>
              </a:rPr>
              <a:t>rials </a:t>
            </a:r>
            <a:r>
              <a:rPr lang="en-US" sz="2200" b="1" u="sng" dirty="0">
                <a:ea typeface="Cambria"/>
                <a:cs typeface="Times New Roman"/>
              </a:rPr>
              <a:t>(RCTs)</a:t>
            </a:r>
            <a:r>
              <a:rPr lang="en-US" sz="2200" dirty="0">
                <a:ea typeface="Cambria"/>
                <a:cs typeface="Times New Roman"/>
              </a:rPr>
              <a:t>, which are considered the “gold standard” for evaluating the effects of therapeutic or preventative interventions. </a:t>
            </a:r>
            <a:endParaRPr lang="en-CA" sz="2200" dirty="0"/>
          </a:p>
        </p:txBody>
      </p:sp>
      <p:sp>
        <p:nvSpPr>
          <p:cNvPr id="6" name="Rectangle 5"/>
          <p:cNvSpPr/>
          <p:nvPr/>
        </p:nvSpPr>
        <p:spPr>
          <a:xfrm>
            <a:off x="506631" y="4913955"/>
            <a:ext cx="8130737" cy="1323439"/>
          </a:xfrm>
          <a:prstGeom prst="rect">
            <a:avLst/>
          </a:prstGeom>
        </p:spPr>
        <p:txBody>
          <a:bodyPr wrap="square">
            <a:spAutoFit/>
          </a:bodyPr>
          <a:lstStyle/>
          <a:p>
            <a:r>
              <a:rPr lang="en-CA" sz="2000" b="1" dirty="0">
                <a:solidFill>
                  <a:srgbClr val="000000"/>
                </a:solidFill>
              </a:rPr>
              <a:t>Why Clinical Trials Are </a:t>
            </a:r>
            <a:r>
              <a:rPr lang="en-CA" sz="2000" b="1" dirty="0" smtClean="0">
                <a:solidFill>
                  <a:srgbClr val="000000"/>
                </a:solidFill>
              </a:rPr>
              <a:t>Important</a:t>
            </a:r>
            <a:r>
              <a:rPr lang="en-CA" sz="2000" b="1" dirty="0">
                <a:solidFill>
                  <a:srgbClr val="000000"/>
                </a:solidFill>
              </a:rPr>
              <a:t>?</a:t>
            </a:r>
            <a:r>
              <a:rPr lang="en-CA" sz="2000" b="1" dirty="0" smtClean="0">
                <a:solidFill>
                  <a:srgbClr val="000000"/>
                </a:solidFill>
              </a:rPr>
              <a:t> </a:t>
            </a:r>
          </a:p>
          <a:p>
            <a:r>
              <a:rPr lang="en-CA" sz="2000" dirty="0" smtClean="0">
                <a:solidFill>
                  <a:srgbClr val="000000"/>
                </a:solidFill>
              </a:rPr>
              <a:t>Clinical </a:t>
            </a:r>
            <a:r>
              <a:rPr lang="en-CA" sz="2000" dirty="0">
                <a:solidFill>
                  <a:srgbClr val="000000"/>
                </a:solidFill>
              </a:rPr>
              <a:t>trials are an important step in discovering new </a:t>
            </a:r>
            <a:r>
              <a:rPr lang="en-CA" sz="2000" b="1" dirty="0">
                <a:solidFill>
                  <a:srgbClr val="000000"/>
                </a:solidFill>
              </a:rPr>
              <a:t>treatments</a:t>
            </a:r>
            <a:r>
              <a:rPr lang="en-CA" sz="2000" dirty="0">
                <a:solidFill>
                  <a:srgbClr val="000000"/>
                </a:solidFill>
              </a:rPr>
              <a:t> for </a:t>
            </a:r>
            <a:r>
              <a:rPr lang="en-CA" sz="2000" dirty="0" smtClean="0">
                <a:solidFill>
                  <a:srgbClr val="000000"/>
                </a:solidFill>
              </a:rPr>
              <a:t>diseases </a:t>
            </a:r>
            <a:r>
              <a:rPr lang="en-CA" sz="2000" dirty="0">
                <a:solidFill>
                  <a:srgbClr val="000000"/>
                </a:solidFill>
              </a:rPr>
              <a:t>as well as new ways to </a:t>
            </a:r>
            <a:r>
              <a:rPr lang="en-CA" sz="2000" b="1" dirty="0">
                <a:solidFill>
                  <a:srgbClr val="000000"/>
                </a:solidFill>
              </a:rPr>
              <a:t>detect, diagnose, and reduce</a:t>
            </a:r>
            <a:r>
              <a:rPr lang="en-CA" sz="2000" dirty="0">
                <a:solidFill>
                  <a:srgbClr val="000000"/>
                </a:solidFill>
              </a:rPr>
              <a:t> the risk of </a:t>
            </a:r>
            <a:r>
              <a:rPr lang="en-CA" sz="2000" dirty="0" smtClean="0">
                <a:solidFill>
                  <a:srgbClr val="000000"/>
                </a:solidFill>
              </a:rPr>
              <a:t>disease.</a:t>
            </a:r>
            <a:endParaRPr lang="en-CA" sz="2000" dirty="0"/>
          </a:p>
        </p:txBody>
      </p:sp>
    </p:spTree>
    <p:extLst>
      <p:ext uri="{BB962C8B-B14F-4D97-AF65-F5344CB8AC3E}">
        <p14:creationId xmlns:p14="http://schemas.microsoft.com/office/powerpoint/2010/main" val="1045214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7704" y="476672"/>
            <a:ext cx="7024744" cy="601136"/>
          </a:xfrm>
        </p:spPr>
        <p:txBody>
          <a:bodyPr>
            <a:normAutofit fontScale="90000"/>
          </a:bodyPr>
          <a:lstStyle/>
          <a:p>
            <a:r>
              <a:rPr lang="en-CA" sz="3600" b="1" dirty="0" smtClean="0"/>
              <a:t>Key Features of RCT</a:t>
            </a:r>
            <a:endParaRPr lang="en-CA" sz="3600" b="1" dirty="0"/>
          </a:p>
        </p:txBody>
      </p:sp>
      <p:sp>
        <p:nvSpPr>
          <p:cNvPr id="3" name="TextBox 2"/>
          <p:cNvSpPr txBox="1"/>
          <p:nvPr/>
        </p:nvSpPr>
        <p:spPr>
          <a:xfrm>
            <a:off x="611560" y="1556792"/>
            <a:ext cx="7992888" cy="4893647"/>
          </a:xfrm>
          <a:prstGeom prst="rect">
            <a:avLst/>
          </a:prstGeom>
          <a:noFill/>
        </p:spPr>
        <p:txBody>
          <a:bodyPr wrap="square" rtlCol="0">
            <a:spAutoFit/>
          </a:bodyPr>
          <a:lstStyle/>
          <a:p>
            <a:pPr marL="342900" indent="-342900">
              <a:buAutoNum type="arabicPeriod"/>
            </a:pPr>
            <a:r>
              <a:rPr lang="en-CA" sz="2400" b="1" dirty="0" smtClean="0"/>
              <a:t>Randomization</a:t>
            </a:r>
            <a:r>
              <a:rPr lang="en-CA" sz="2400" dirty="0" smtClean="0"/>
              <a:t>: to make study groups comparable on all factors except for Exposure Status</a:t>
            </a:r>
          </a:p>
          <a:p>
            <a:pPr marL="342900" indent="-342900">
              <a:buAutoNum type="arabicPeriod"/>
            </a:pPr>
            <a:endParaRPr lang="en-CA" sz="2400" dirty="0"/>
          </a:p>
          <a:p>
            <a:pPr marL="342900" indent="-342900">
              <a:buAutoNum type="arabicPeriod"/>
            </a:pPr>
            <a:r>
              <a:rPr lang="en-CA" sz="2400" b="1" dirty="0" smtClean="0"/>
              <a:t>Blinding</a:t>
            </a:r>
            <a:r>
              <a:rPr lang="en-CA" sz="2400" dirty="0" smtClean="0"/>
              <a:t>: patient and /or investigator should be unaware of the Treatment assigned (single, double, triple)</a:t>
            </a:r>
          </a:p>
          <a:p>
            <a:pPr marL="342900" indent="-342900">
              <a:buAutoNum type="arabicPeriod"/>
            </a:pPr>
            <a:endParaRPr lang="en-CA" sz="2400" dirty="0"/>
          </a:p>
          <a:p>
            <a:pPr marL="342900" indent="-342900">
              <a:buAutoNum type="arabicPeriod"/>
            </a:pPr>
            <a:r>
              <a:rPr lang="en-CA" sz="2400" b="1" dirty="0" smtClean="0"/>
              <a:t>Ethical Concerns</a:t>
            </a:r>
            <a:r>
              <a:rPr lang="en-CA" sz="2400" dirty="0" smtClean="0"/>
              <a:t>: “first, do no harm,” stopping rules</a:t>
            </a:r>
          </a:p>
          <a:p>
            <a:pPr marL="342900" indent="-342900">
              <a:buAutoNum type="arabicPeriod"/>
            </a:pPr>
            <a:endParaRPr lang="en-CA" sz="2400" dirty="0"/>
          </a:p>
          <a:p>
            <a:pPr marL="342900" indent="-342900">
              <a:buAutoNum type="arabicPeriod"/>
            </a:pPr>
            <a:r>
              <a:rPr lang="en-CA" sz="2400" b="1" dirty="0" smtClean="0"/>
              <a:t>Intention to Treat Analysis</a:t>
            </a:r>
            <a:r>
              <a:rPr lang="en-CA" sz="2400" dirty="0" smtClean="0"/>
              <a:t>: “analyze what you randomize.”</a:t>
            </a:r>
            <a:endParaRPr lang="en-CA" sz="2400" dirty="0"/>
          </a:p>
        </p:txBody>
      </p:sp>
    </p:spTree>
    <p:extLst>
      <p:ext uri="{BB962C8B-B14F-4D97-AF65-F5344CB8AC3E}">
        <p14:creationId xmlns:p14="http://schemas.microsoft.com/office/powerpoint/2010/main" val="20527708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19256" y="297252"/>
            <a:ext cx="7024744" cy="529128"/>
          </a:xfrm>
        </p:spPr>
        <p:txBody>
          <a:bodyPr>
            <a:normAutofit/>
          </a:bodyPr>
          <a:lstStyle/>
          <a:p>
            <a:r>
              <a:rPr lang="en-CA" sz="2800" b="1" dirty="0" smtClean="0"/>
              <a:t>Randomization in RCT</a:t>
            </a:r>
            <a:endParaRPr lang="en-CA" sz="2800" b="1" dirty="0"/>
          </a:p>
        </p:txBody>
      </p:sp>
      <p:sp>
        <p:nvSpPr>
          <p:cNvPr id="4" name="Rectangle 3"/>
          <p:cNvSpPr/>
          <p:nvPr/>
        </p:nvSpPr>
        <p:spPr>
          <a:xfrm>
            <a:off x="1007096" y="1180856"/>
            <a:ext cx="8136904" cy="2554545"/>
          </a:xfrm>
          <a:prstGeom prst="rect">
            <a:avLst/>
          </a:prstGeom>
        </p:spPr>
        <p:txBody>
          <a:bodyPr wrap="square">
            <a:spAutoFit/>
          </a:bodyPr>
          <a:lstStyle/>
          <a:p>
            <a:r>
              <a:rPr lang="en-CA" sz="2000" b="1" dirty="0"/>
              <a:t>Randomization</a:t>
            </a:r>
            <a:r>
              <a:rPr lang="en-CA" sz="2000" dirty="0"/>
              <a:t> is the process by </a:t>
            </a:r>
            <a:r>
              <a:rPr lang="en-CA" sz="2000" dirty="0" smtClean="0"/>
              <a:t>which patients are </a:t>
            </a:r>
            <a:r>
              <a:rPr lang="en-CA" sz="2000" dirty="0"/>
              <a:t>“randomly” assigned to receive one of the treatments under evaluation. </a:t>
            </a:r>
            <a:endParaRPr lang="en-CA" sz="2000" dirty="0" smtClean="0"/>
          </a:p>
          <a:p>
            <a:endParaRPr lang="en-CA" sz="2000" dirty="0"/>
          </a:p>
          <a:p>
            <a:r>
              <a:rPr lang="en-CA" sz="2000" dirty="0" smtClean="0"/>
              <a:t>Randomization </a:t>
            </a:r>
            <a:r>
              <a:rPr lang="en-CA" sz="2000" dirty="0"/>
              <a:t>is a key </a:t>
            </a:r>
            <a:r>
              <a:rPr lang="en-CA" sz="2000" dirty="0" smtClean="0"/>
              <a:t>tool </a:t>
            </a:r>
            <a:r>
              <a:rPr lang="en-CA" sz="2000" dirty="0"/>
              <a:t>to </a:t>
            </a:r>
            <a:r>
              <a:rPr lang="en-CA" sz="2000" b="1" dirty="0" smtClean="0"/>
              <a:t>reduce/avoid the </a:t>
            </a:r>
            <a:r>
              <a:rPr lang="en-CA" sz="2000" b="1" dirty="0"/>
              <a:t>B</a:t>
            </a:r>
            <a:r>
              <a:rPr lang="en-CA" sz="2000" b="1" dirty="0" smtClean="0"/>
              <a:t>ias </a:t>
            </a:r>
            <a:r>
              <a:rPr lang="en-CA" sz="2000" dirty="0"/>
              <a:t>in assigning patients to study treatment groups.</a:t>
            </a:r>
          </a:p>
          <a:p>
            <a:endParaRPr lang="en-CA" sz="2000" dirty="0" smtClean="0"/>
          </a:p>
          <a:p>
            <a:endParaRPr lang="en-CA" sz="2000" dirty="0"/>
          </a:p>
          <a:p>
            <a:endParaRPr lang="en-CA" sz="2000" dirty="0"/>
          </a:p>
        </p:txBody>
      </p:sp>
      <p:sp>
        <p:nvSpPr>
          <p:cNvPr id="5" name="Rectangle 4"/>
          <p:cNvSpPr/>
          <p:nvPr/>
        </p:nvSpPr>
        <p:spPr>
          <a:xfrm>
            <a:off x="2719506" y="2996952"/>
            <a:ext cx="3776996" cy="369332"/>
          </a:xfrm>
          <a:prstGeom prst="rect">
            <a:avLst/>
          </a:prstGeom>
        </p:spPr>
        <p:txBody>
          <a:bodyPr wrap="none">
            <a:spAutoFit/>
          </a:bodyPr>
          <a:lstStyle/>
          <a:p>
            <a:r>
              <a:rPr lang="en-CA" dirty="0"/>
              <a:t>The two main types of error are: </a:t>
            </a:r>
          </a:p>
        </p:txBody>
      </p:sp>
      <p:graphicFrame>
        <p:nvGraphicFramePr>
          <p:cNvPr id="6" name="Table 5"/>
          <p:cNvGraphicFramePr>
            <a:graphicFrameLocks noGrp="1"/>
          </p:cNvGraphicFramePr>
          <p:nvPr>
            <p:extLst>
              <p:ext uri="{D42A27DB-BD31-4B8C-83A1-F6EECF244321}">
                <p14:modId xmlns:p14="http://schemas.microsoft.com/office/powerpoint/2010/main" val="1139901381"/>
              </p:ext>
            </p:extLst>
          </p:nvPr>
        </p:nvGraphicFramePr>
        <p:xfrm>
          <a:off x="827584" y="3751607"/>
          <a:ext cx="8208912" cy="1828800"/>
        </p:xfrm>
        <a:graphic>
          <a:graphicData uri="http://schemas.openxmlformats.org/drawingml/2006/table">
            <a:tbl>
              <a:tblPr firstRow="1" bandRow="1">
                <a:tableStyleId>{5940675A-B579-460E-94D1-54222C63F5DA}</a:tableStyleId>
              </a:tblPr>
              <a:tblGrid>
                <a:gridCol w="4104456"/>
                <a:gridCol w="4104456"/>
              </a:tblGrid>
              <a:tr h="327516">
                <a:tc>
                  <a:txBody>
                    <a:bodyPr/>
                    <a:lstStyle/>
                    <a:p>
                      <a:pPr algn="ctr"/>
                      <a:r>
                        <a:rPr lang="en-CA" b="1" dirty="0" smtClean="0"/>
                        <a:t>Random error </a:t>
                      </a:r>
                      <a:endParaRPr lang="en-CA" b="1" dirty="0"/>
                    </a:p>
                  </a:txBody>
                  <a:tcPr/>
                </a:tc>
                <a:tc>
                  <a:txBody>
                    <a:bodyPr/>
                    <a:lstStyle/>
                    <a:p>
                      <a:pPr algn="ctr"/>
                      <a:r>
                        <a:rPr lang="en-CA" b="1" dirty="0" smtClean="0"/>
                        <a:t>Systematic Error or Bias</a:t>
                      </a:r>
                      <a:endParaRPr lang="en-CA" b="1" dirty="0"/>
                    </a:p>
                  </a:txBody>
                  <a:tcPr/>
                </a:tc>
              </a:tr>
              <a:tr h="1152128">
                <a:tc>
                  <a:txBody>
                    <a:bodyPr/>
                    <a:lstStyle/>
                    <a:p>
                      <a:r>
                        <a:rPr lang="en-CA" dirty="0" smtClean="0"/>
                        <a:t>RE</a:t>
                      </a:r>
                      <a:r>
                        <a:rPr lang="en-CA" baseline="0" dirty="0" smtClean="0"/>
                        <a:t> caused</a:t>
                      </a:r>
                      <a:r>
                        <a:rPr lang="en-CA" dirty="0" smtClean="0"/>
                        <a:t> by sampling. This type of error is unavoidable</a:t>
                      </a:r>
                      <a:endParaRPr lang="en-CA" dirty="0"/>
                    </a:p>
                  </a:txBody>
                  <a:tcPr/>
                </a:tc>
                <a:tc>
                  <a:txBody>
                    <a:bodyPr/>
                    <a:lstStyle/>
                    <a:p>
                      <a:r>
                        <a:rPr lang="en-US" dirty="0" smtClean="0"/>
                        <a:t>A bias in evidence based medicine is any factor that leads to conclusions that are systematically different from the truth.</a:t>
                      </a:r>
                      <a:endParaRPr lang="en-CA" dirty="0"/>
                    </a:p>
                  </a:txBody>
                  <a:tcPr/>
                </a:tc>
              </a:tr>
            </a:tbl>
          </a:graphicData>
        </a:graphic>
      </p:graphicFrame>
    </p:spTree>
    <p:extLst>
      <p:ext uri="{BB962C8B-B14F-4D97-AF65-F5344CB8AC3E}">
        <p14:creationId xmlns:p14="http://schemas.microsoft.com/office/powerpoint/2010/main" val="17319649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0211" y="175866"/>
            <a:ext cx="7024744" cy="576064"/>
          </a:xfrm>
        </p:spPr>
        <p:txBody>
          <a:bodyPr>
            <a:noAutofit/>
          </a:bodyPr>
          <a:lstStyle/>
          <a:p>
            <a:r>
              <a:rPr lang="en-CA" b="1" dirty="0" smtClean="0"/>
              <a:t>Blinding in RCT</a:t>
            </a:r>
            <a:endParaRPr lang="en-CA" b="1" dirty="0"/>
          </a:p>
        </p:txBody>
      </p:sp>
      <p:sp>
        <p:nvSpPr>
          <p:cNvPr id="3" name="Rectangle 2"/>
          <p:cNvSpPr/>
          <p:nvPr/>
        </p:nvSpPr>
        <p:spPr>
          <a:xfrm>
            <a:off x="1078127" y="836712"/>
            <a:ext cx="8208912" cy="1015663"/>
          </a:xfrm>
          <a:prstGeom prst="rect">
            <a:avLst/>
          </a:prstGeom>
        </p:spPr>
        <p:txBody>
          <a:bodyPr wrap="square">
            <a:spAutoFit/>
          </a:bodyPr>
          <a:lstStyle/>
          <a:p>
            <a:r>
              <a:rPr lang="en-CA" sz="2000" dirty="0"/>
              <a:t>Blinding is a way of making sure that the people involved in a research study, such as the participants in clinical trials, do not know which trial arm they are assigned to. </a:t>
            </a:r>
          </a:p>
        </p:txBody>
      </p:sp>
      <p:sp>
        <p:nvSpPr>
          <p:cNvPr id="4" name="Rectangle 3"/>
          <p:cNvSpPr/>
          <p:nvPr/>
        </p:nvSpPr>
        <p:spPr>
          <a:xfrm>
            <a:off x="1041425" y="1988840"/>
            <a:ext cx="8102575" cy="923330"/>
          </a:xfrm>
          <a:prstGeom prst="rect">
            <a:avLst/>
          </a:prstGeom>
        </p:spPr>
        <p:txBody>
          <a:bodyPr wrap="square">
            <a:spAutoFit/>
          </a:bodyPr>
          <a:lstStyle/>
          <a:p>
            <a:r>
              <a:rPr lang="en-CA" dirty="0"/>
              <a:t>Blinding is used to </a:t>
            </a:r>
            <a:r>
              <a:rPr lang="en-CA" b="1" dirty="0"/>
              <a:t>remove bias </a:t>
            </a:r>
            <a:r>
              <a:rPr lang="en-CA" dirty="0"/>
              <a:t>that can be caused intentionally or unintentionally if participants or the research team are aware of which trial group participants are in.</a:t>
            </a:r>
          </a:p>
        </p:txBody>
      </p:sp>
      <p:graphicFrame>
        <p:nvGraphicFramePr>
          <p:cNvPr id="6" name="Table 5"/>
          <p:cNvGraphicFramePr>
            <a:graphicFrameLocks noGrp="1"/>
          </p:cNvGraphicFramePr>
          <p:nvPr>
            <p:extLst>
              <p:ext uri="{D42A27DB-BD31-4B8C-83A1-F6EECF244321}">
                <p14:modId xmlns:p14="http://schemas.microsoft.com/office/powerpoint/2010/main" val="520294752"/>
              </p:ext>
            </p:extLst>
          </p:nvPr>
        </p:nvGraphicFramePr>
        <p:xfrm>
          <a:off x="935088" y="3212977"/>
          <a:ext cx="8208912" cy="3650136"/>
        </p:xfrm>
        <a:graphic>
          <a:graphicData uri="http://schemas.openxmlformats.org/drawingml/2006/table">
            <a:tbl>
              <a:tblPr firstRow="1" bandRow="1">
                <a:tableStyleId>{5940675A-B579-460E-94D1-54222C63F5DA}</a:tableStyleId>
              </a:tblPr>
              <a:tblGrid>
                <a:gridCol w="3422056"/>
                <a:gridCol w="4786856"/>
              </a:tblGrid>
              <a:tr h="371738">
                <a:tc>
                  <a:txBody>
                    <a:bodyPr/>
                    <a:lstStyle/>
                    <a:p>
                      <a:pPr algn="ctr"/>
                      <a:r>
                        <a:rPr lang="en-CA" dirty="0" smtClean="0"/>
                        <a:t>Type</a:t>
                      </a:r>
                      <a:endParaRPr lang="en-CA" dirty="0"/>
                    </a:p>
                  </a:txBody>
                  <a:tcPr/>
                </a:tc>
                <a:tc>
                  <a:txBody>
                    <a:bodyPr/>
                    <a:lstStyle/>
                    <a:p>
                      <a:pPr algn="ctr"/>
                      <a:r>
                        <a:rPr lang="en-CA" dirty="0" smtClean="0"/>
                        <a:t>Description</a:t>
                      </a:r>
                      <a:endParaRPr lang="en-CA" dirty="0"/>
                    </a:p>
                  </a:txBody>
                  <a:tcPr/>
                </a:tc>
              </a:tr>
              <a:tr h="657743">
                <a:tc>
                  <a:txBody>
                    <a:bodyPr/>
                    <a:lstStyle/>
                    <a:p>
                      <a:pPr>
                        <a:lnSpc>
                          <a:spcPct val="115000"/>
                        </a:lnSpc>
                        <a:spcAft>
                          <a:spcPts val="0"/>
                        </a:spcAft>
                      </a:pPr>
                      <a:r>
                        <a:rPr lang="en-CA" sz="1600" b="1" dirty="0">
                          <a:effectLst/>
                        </a:rPr>
                        <a:t>Unblinded or </a:t>
                      </a:r>
                      <a:r>
                        <a:rPr lang="en-CA" sz="1600" b="1" dirty="0" smtClean="0">
                          <a:effectLst/>
                        </a:rPr>
                        <a:t>Open Label</a:t>
                      </a:r>
                      <a:endParaRPr lang="en-CA" sz="1600" b="1" dirty="0">
                        <a:effectLst/>
                        <a:latin typeface="+mn-lt"/>
                        <a:ea typeface="Calibri"/>
                        <a:cs typeface="Times New Roman"/>
                      </a:endParaRPr>
                    </a:p>
                  </a:txBody>
                  <a:tcPr marL="68580" marR="68580" marT="0" marB="0" anchor="b"/>
                </a:tc>
                <a:tc>
                  <a:txBody>
                    <a:bodyPr/>
                    <a:lstStyle/>
                    <a:p>
                      <a:pPr>
                        <a:lnSpc>
                          <a:spcPct val="115000"/>
                        </a:lnSpc>
                        <a:spcAft>
                          <a:spcPts val="0"/>
                        </a:spcAft>
                      </a:pPr>
                      <a:r>
                        <a:rPr lang="en-CA" sz="1600" dirty="0">
                          <a:effectLst/>
                        </a:rPr>
                        <a:t>All parties are aware of the treatment the participant receives</a:t>
                      </a:r>
                      <a:endParaRPr lang="en-CA" sz="1600" b="0" dirty="0">
                        <a:effectLst/>
                        <a:latin typeface="+mn-lt"/>
                        <a:ea typeface="Calibri"/>
                        <a:cs typeface="Times New Roman"/>
                      </a:endParaRPr>
                    </a:p>
                  </a:txBody>
                  <a:tcPr marL="68580" marR="68580" marT="0" marB="0" anchor="b"/>
                </a:tc>
              </a:tr>
              <a:tr h="657743">
                <a:tc>
                  <a:txBody>
                    <a:bodyPr/>
                    <a:lstStyle/>
                    <a:p>
                      <a:pPr>
                        <a:lnSpc>
                          <a:spcPct val="115000"/>
                        </a:lnSpc>
                        <a:spcAft>
                          <a:spcPts val="0"/>
                        </a:spcAft>
                      </a:pPr>
                      <a:r>
                        <a:rPr lang="en-CA" sz="1600" b="1" dirty="0">
                          <a:effectLst/>
                        </a:rPr>
                        <a:t>Single </a:t>
                      </a:r>
                      <a:r>
                        <a:rPr lang="en-CA" sz="1600" b="1" dirty="0" smtClean="0">
                          <a:effectLst/>
                        </a:rPr>
                        <a:t>Blind </a:t>
                      </a:r>
                      <a:r>
                        <a:rPr lang="en-CA" sz="1600" b="1" dirty="0">
                          <a:effectLst/>
                        </a:rPr>
                        <a:t>or </a:t>
                      </a:r>
                      <a:r>
                        <a:rPr lang="en-CA" sz="1600" b="1" dirty="0" smtClean="0">
                          <a:effectLst/>
                        </a:rPr>
                        <a:t>Single-Masked</a:t>
                      </a:r>
                      <a:endParaRPr lang="en-CA" sz="1600" b="1" dirty="0">
                        <a:effectLst/>
                        <a:latin typeface="+mn-lt"/>
                        <a:ea typeface="Calibri"/>
                        <a:cs typeface="Times New Roman"/>
                      </a:endParaRPr>
                    </a:p>
                  </a:txBody>
                  <a:tcPr marL="68580" marR="68580" marT="0" marB="0" anchor="b"/>
                </a:tc>
                <a:tc>
                  <a:txBody>
                    <a:bodyPr/>
                    <a:lstStyle/>
                    <a:p>
                      <a:pPr>
                        <a:lnSpc>
                          <a:spcPct val="115000"/>
                        </a:lnSpc>
                        <a:spcAft>
                          <a:spcPts val="0"/>
                        </a:spcAft>
                      </a:pPr>
                      <a:r>
                        <a:rPr lang="en-CA" sz="1600" dirty="0">
                          <a:effectLst/>
                        </a:rPr>
                        <a:t>Only the participant is unaware of the treatment they receive</a:t>
                      </a:r>
                      <a:endParaRPr lang="en-CA" sz="1600" b="0" dirty="0">
                        <a:effectLst/>
                        <a:latin typeface="+mn-lt"/>
                        <a:ea typeface="Calibri"/>
                        <a:cs typeface="Times New Roman"/>
                      </a:endParaRPr>
                    </a:p>
                  </a:txBody>
                  <a:tcPr marL="68580" marR="68580" marT="0" marB="0" anchor="b"/>
                </a:tc>
              </a:tr>
              <a:tr h="816358">
                <a:tc>
                  <a:txBody>
                    <a:bodyPr/>
                    <a:lstStyle/>
                    <a:p>
                      <a:pPr>
                        <a:lnSpc>
                          <a:spcPct val="115000"/>
                        </a:lnSpc>
                        <a:spcAft>
                          <a:spcPts val="0"/>
                        </a:spcAft>
                      </a:pPr>
                      <a:r>
                        <a:rPr lang="en-CA" sz="1600" b="1" dirty="0">
                          <a:effectLst/>
                        </a:rPr>
                        <a:t>Double </a:t>
                      </a:r>
                      <a:r>
                        <a:rPr lang="en-CA" sz="1600" b="1" dirty="0" smtClean="0">
                          <a:effectLst/>
                        </a:rPr>
                        <a:t>Blind </a:t>
                      </a:r>
                      <a:r>
                        <a:rPr lang="en-CA" sz="1600" b="1" dirty="0">
                          <a:effectLst/>
                        </a:rPr>
                        <a:t>or </a:t>
                      </a:r>
                      <a:r>
                        <a:rPr lang="en-CA" sz="1600" b="1" dirty="0" smtClean="0">
                          <a:effectLst/>
                        </a:rPr>
                        <a:t>Double-Masked</a:t>
                      </a:r>
                      <a:endParaRPr lang="en-CA" sz="1600" b="1" dirty="0">
                        <a:effectLst/>
                        <a:latin typeface="+mn-lt"/>
                        <a:ea typeface="Calibri"/>
                        <a:cs typeface="Times New Roman"/>
                      </a:endParaRPr>
                    </a:p>
                  </a:txBody>
                  <a:tcPr marL="68580" marR="68580" marT="0" marB="0" anchor="b"/>
                </a:tc>
                <a:tc>
                  <a:txBody>
                    <a:bodyPr/>
                    <a:lstStyle/>
                    <a:p>
                      <a:pPr>
                        <a:lnSpc>
                          <a:spcPct val="115000"/>
                        </a:lnSpc>
                        <a:spcAft>
                          <a:spcPts val="0"/>
                        </a:spcAft>
                      </a:pPr>
                      <a:r>
                        <a:rPr lang="en-CA" sz="1600" dirty="0">
                          <a:effectLst/>
                        </a:rPr>
                        <a:t>The participant and the clinicians / data collectors are unaware of the treatment the participant receives</a:t>
                      </a:r>
                      <a:endParaRPr lang="en-CA" sz="1600" b="0" dirty="0">
                        <a:effectLst/>
                        <a:latin typeface="+mn-lt"/>
                        <a:ea typeface="Calibri"/>
                        <a:cs typeface="Times New Roman"/>
                      </a:endParaRPr>
                    </a:p>
                  </a:txBody>
                  <a:tcPr marL="68580" marR="68580" marT="0" marB="0" anchor="b"/>
                </a:tc>
              </a:tr>
              <a:tr h="1096818">
                <a:tc>
                  <a:txBody>
                    <a:bodyPr/>
                    <a:lstStyle/>
                    <a:p>
                      <a:pPr>
                        <a:lnSpc>
                          <a:spcPct val="115000"/>
                        </a:lnSpc>
                        <a:spcAft>
                          <a:spcPts val="0"/>
                        </a:spcAft>
                      </a:pPr>
                      <a:r>
                        <a:rPr lang="en-CA" sz="1600" b="1" dirty="0">
                          <a:effectLst/>
                        </a:rPr>
                        <a:t>Triple </a:t>
                      </a:r>
                      <a:r>
                        <a:rPr lang="en-CA" sz="1600" b="1" dirty="0" smtClean="0">
                          <a:effectLst/>
                        </a:rPr>
                        <a:t>Blind</a:t>
                      </a:r>
                      <a:endParaRPr lang="en-CA" sz="1600" b="1" dirty="0">
                        <a:effectLst/>
                        <a:latin typeface="+mn-lt"/>
                        <a:ea typeface="Calibri"/>
                        <a:cs typeface="Times New Roman"/>
                      </a:endParaRPr>
                    </a:p>
                  </a:txBody>
                  <a:tcPr marL="68580" marR="68580" marT="0" marB="0" anchor="b"/>
                </a:tc>
                <a:tc>
                  <a:txBody>
                    <a:bodyPr/>
                    <a:lstStyle/>
                    <a:p>
                      <a:pPr>
                        <a:lnSpc>
                          <a:spcPct val="115000"/>
                        </a:lnSpc>
                        <a:spcAft>
                          <a:spcPts val="0"/>
                        </a:spcAft>
                      </a:pPr>
                      <a:r>
                        <a:rPr lang="en-CA" sz="1600" dirty="0">
                          <a:effectLst/>
                        </a:rPr>
                        <a:t>Participant, clinicians / data collectors and outcome adjudicators / data analysts are all unaware of the treatment the participant receives</a:t>
                      </a:r>
                      <a:endParaRPr lang="en-CA" sz="1600" b="0" dirty="0">
                        <a:effectLst/>
                        <a:latin typeface="+mn-lt"/>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667157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1640" y="548680"/>
            <a:ext cx="7024744" cy="673144"/>
          </a:xfrm>
        </p:spPr>
        <p:txBody>
          <a:bodyPr>
            <a:normAutofit/>
          </a:bodyPr>
          <a:lstStyle/>
          <a:p>
            <a:pPr algn="ctr"/>
            <a:r>
              <a:rPr lang="en-CA" sz="3600" b="1" dirty="0" smtClean="0"/>
              <a:t>Types of RCT Designs</a:t>
            </a:r>
            <a:endParaRPr lang="en-CA" sz="3600" b="1" dirty="0"/>
          </a:p>
        </p:txBody>
      </p:sp>
      <p:sp>
        <p:nvSpPr>
          <p:cNvPr id="3" name="TextBox 2"/>
          <p:cNvSpPr txBox="1"/>
          <p:nvPr/>
        </p:nvSpPr>
        <p:spPr>
          <a:xfrm>
            <a:off x="2123728" y="1916832"/>
            <a:ext cx="5904656" cy="2308324"/>
          </a:xfrm>
          <a:prstGeom prst="rect">
            <a:avLst/>
          </a:prstGeom>
          <a:noFill/>
        </p:spPr>
        <p:txBody>
          <a:bodyPr wrap="square" rtlCol="0">
            <a:spAutoFit/>
          </a:bodyPr>
          <a:lstStyle/>
          <a:p>
            <a:pPr marL="342900" indent="-342900">
              <a:lnSpc>
                <a:spcPct val="150000"/>
              </a:lnSpc>
              <a:buAutoNum type="arabicPeriod"/>
            </a:pPr>
            <a:r>
              <a:rPr lang="en-CA" sz="2400" dirty="0" smtClean="0"/>
              <a:t>Parallel-Arm Trials</a:t>
            </a:r>
          </a:p>
          <a:p>
            <a:pPr marL="342900" indent="-342900">
              <a:lnSpc>
                <a:spcPct val="150000"/>
              </a:lnSpc>
              <a:buAutoNum type="arabicPeriod"/>
            </a:pPr>
            <a:r>
              <a:rPr lang="en-CA" sz="2400" dirty="0" smtClean="0"/>
              <a:t>Factorial Design</a:t>
            </a:r>
          </a:p>
          <a:p>
            <a:pPr marL="342900" indent="-342900">
              <a:lnSpc>
                <a:spcPct val="150000"/>
              </a:lnSpc>
              <a:buAutoNum type="arabicPeriod"/>
            </a:pPr>
            <a:r>
              <a:rPr lang="en-CA" sz="2400" dirty="0" smtClean="0"/>
              <a:t>Crossover Design</a:t>
            </a:r>
          </a:p>
          <a:p>
            <a:pPr marL="342900" indent="-342900">
              <a:lnSpc>
                <a:spcPct val="150000"/>
              </a:lnSpc>
              <a:buAutoNum type="arabicPeriod"/>
            </a:pPr>
            <a:r>
              <a:rPr lang="en-CA" sz="2400" dirty="0" smtClean="0"/>
              <a:t>Non-Inferiority Trials</a:t>
            </a:r>
            <a:endParaRPr lang="en-CA" sz="2400" dirty="0"/>
          </a:p>
        </p:txBody>
      </p:sp>
    </p:spTree>
    <p:extLst>
      <p:ext uri="{BB962C8B-B14F-4D97-AF65-F5344CB8AC3E}">
        <p14:creationId xmlns:p14="http://schemas.microsoft.com/office/powerpoint/2010/main" val="998820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a:t>
            </a:r>
            <a:r>
              <a:rPr lang="en-CA" b="1" dirty="0" smtClean="0"/>
              <a:t>FINER</a:t>
            </a:r>
            <a:r>
              <a:rPr lang="en-CA" dirty="0" smtClean="0"/>
              <a:t> Idea</a:t>
            </a:r>
            <a:endParaRPr lang="en-CA" dirty="0"/>
          </a:p>
        </p:txBody>
      </p:sp>
      <p:sp>
        <p:nvSpPr>
          <p:cNvPr id="3" name="Content Placeholder 2"/>
          <p:cNvSpPr>
            <a:spLocks noGrp="1"/>
          </p:cNvSpPr>
          <p:nvPr>
            <p:ph idx="1"/>
          </p:nvPr>
        </p:nvSpPr>
        <p:spPr>
          <a:xfrm>
            <a:off x="1835696" y="1844824"/>
            <a:ext cx="6591985" cy="3777622"/>
          </a:xfrm>
        </p:spPr>
        <p:txBody>
          <a:bodyPr>
            <a:normAutofit/>
          </a:bodyPr>
          <a:lstStyle/>
          <a:p>
            <a:pPr>
              <a:lnSpc>
                <a:spcPct val="150000"/>
              </a:lnSpc>
            </a:pPr>
            <a:r>
              <a:rPr lang="en-CA" sz="2000" b="1" dirty="0" smtClean="0"/>
              <a:t>F</a:t>
            </a:r>
            <a:r>
              <a:rPr lang="en-CA" sz="2000" dirty="0" smtClean="0"/>
              <a:t>easible</a:t>
            </a:r>
          </a:p>
          <a:p>
            <a:pPr>
              <a:lnSpc>
                <a:spcPct val="150000"/>
              </a:lnSpc>
            </a:pPr>
            <a:r>
              <a:rPr lang="en-CA" sz="2000" b="1" dirty="0" smtClean="0"/>
              <a:t>I</a:t>
            </a:r>
            <a:r>
              <a:rPr lang="en-CA" sz="2000" dirty="0" smtClean="0"/>
              <a:t>nteresting</a:t>
            </a:r>
          </a:p>
          <a:p>
            <a:pPr>
              <a:lnSpc>
                <a:spcPct val="150000"/>
              </a:lnSpc>
            </a:pPr>
            <a:r>
              <a:rPr lang="en-CA" sz="2000" b="1" dirty="0" smtClean="0"/>
              <a:t>N</a:t>
            </a:r>
            <a:r>
              <a:rPr lang="en-CA" sz="2000" dirty="0" smtClean="0"/>
              <a:t>ovel</a:t>
            </a:r>
          </a:p>
          <a:p>
            <a:pPr>
              <a:lnSpc>
                <a:spcPct val="150000"/>
              </a:lnSpc>
            </a:pPr>
            <a:r>
              <a:rPr lang="en-CA" sz="2000" b="1" dirty="0" smtClean="0"/>
              <a:t>E</a:t>
            </a:r>
            <a:r>
              <a:rPr lang="en-CA" sz="2000" dirty="0" smtClean="0"/>
              <a:t>thical</a:t>
            </a:r>
          </a:p>
          <a:p>
            <a:pPr>
              <a:lnSpc>
                <a:spcPct val="150000"/>
              </a:lnSpc>
            </a:pPr>
            <a:r>
              <a:rPr lang="en-CA" sz="2000" b="1" dirty="0" smtClean="0"/>
              <a:t>R</a:t>
            </a:r>
            <a:r>
              <a:rPr lang="en-CA" sz="2000" dirty="0" smtClean="0"/>
              <a:t>elevant</a:t>
            </a:r>
            <a:endParaRPr lang="en-CA" sz="2000" dirty="0"/>
          </a:p>
        </p:txBody>
      </p:sp>
    </p:spTree>
    <p:extLst>
      <p:ext uri="{BB962C8B-B14F-4D97-AF65-F5344CB8AC3E}">
        <p14:creationId xmlns:p14="http://schemas.microsoft.com/office/powerpoint/2010/main" val="233521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87317876"/>
              </p:ext>
            </p:extLst>
          </p:nvPr>
        </p:nvGraphicFramePr>
        <p:xfrm>
          <a:off x="909746" y="1169369"/>
          <a:ext cx="8208912" cy="5689081"/>
        </p:xfrm>
        <a:graphic>
          <a:graphicData uri="http://schemas.openxmlformats.org/drawingml/2006/table">
            <a:tbl>
              <a:tblPr firstRow="1" bandRow="1">
                <a:tableStyleId>{5940675A-B579-460E-94D1-54222C63F5DA}</a:tableStyleId>
              </a:tblPr>
              <a:tblGrid>
                <a:gridCol w="4104456"/>
                <a:gridCol w="4104456"/>
              </a:tblGrid>
              <a:tr h="751646">
                <a:tc>
                  <a:txBody>
                    <a:bodyPr/>
                    <a:lstStyle/>
                    <a:p>
                      <a:pPr algn="ctr"/>
                      <a:r>
                        <a:rPr lang="en-CA" sz="2000" dirty="0" smtClean="0"/>
                        <a:t>Advantages</a:t>
                      </a:r>
                      <a:endParaRPr lang="en-CA" sz="2000" dirty="0"/>
                    </a:p>
                  </a:txBody>
                  <a:tcPr/>
                </a:tc>
                <a:tc>
                  <a:txBody>
                    <a:bodyPr/>
                    <a:lstStyle/>
                    <a:p>
                      <a:pPr algn="ctr"/>
                      <a:r>
                        <a:rPr lang="en-CA" sz="2000" dirty="0" smtClean="0"/>
                        <a:t>Disadvantages</a:t>
                      </a:r>
                      <a:endParaRPr lang="en-CA" sz="2000" dirty="0"/>
                    </a:p>
                  </a:txBody>
                  <a:tcPr/>
                </a:tc>
              </a:tr>
              <a:tr h="859913">
                <a:tc>
                  <a:txBody>
                    <a:bodyPr/>
                    <a:lstStyle/>
                    <a:p>
                      <a:r>
                        <a:rPr lang="en-CA" sz="2000" dirty="0" smtClean="0"/>
                        <a:t>RCT</a:t>
                      </a:r>
                      <a:r>
                        <a:rPr lang="en-CA" sz="2000" baseline="0" dirty="0" smtClean="0"/>
                        <a:t> a</a:t>
                      </a:r>
                      <a:r>
                        <a:rPr lang="en-CA" sz="2000" dirty="0" smtClean="0"/>
                        <a:t>llows the investigator to control the research process</a:t>
                      </a:r>
                      <a:endParaRPr lang="en-CA" sz="2000" dirty="0"/>
                    </a:p>
                  </a:txBody>
                  <a:tcPr/>
                </a:tc>
                <a:tc>
                  <a:txBody>
                    <a:bodyPr/>
                    <a:lstStyle/>
                    <a:p>
                      <a:r>
                        <a:rPr lang="en-CA" sz="2000" dirty="0" smtClean="0"/>
                        <a:t>Time-consuming</a:t>
                      </a:r>
                      <a:endParaRPr lang="en-CA" sz="2000" dirty="0"/>
                    </a:p>
                  </a:txBody>
                  <a:tcPr/>
                </a:tc>
              </a:tr>
              <a:tr h="792088">
                <a:tc>
                  <a:txBody>
                    <a:bodyPr/>
                    <a:lstStyle/>
                    <a:p>
                      <a:r>
                        <a:rPr lang="en-CA" sz="2000" dirty="0" smtClean="0"/>
                        <a:t>The best design to minimize or avoid Bias</a:t>
                      </a:r>
                      <a:endParaRPr lang="en-CA" sz="2000" dirty="0"/>
                    </a:p>
                  </a:txBody>
                  <a:tcPr/>
                </a:tc>
                <a:tc>
                  <a:txBody>
                    <a:bodyPr/>
                    <a:lstStyle/>
                    <a:p>
                      <a:r>
                        <a:rPr lang="en-CA" sz="2000" dirty="0" smtClean="0"/>
                        <a:t>Usually costly</a:t>
                      </a:r>
                      <a:endParaRPr lang="en-CA" sz="2000" dirty="0"/>
                    </a:p>
                  </a:txBody>
                  <a:tcPr/>
                </a:tc>
              </a:tr>
              <a:tr h="987397">
                <a:tc>
                  <a:txBody>
                    <a:bodyPr/>
                    <a:lstStyle/>
                    <a:p>
                      <a:r>
                        <a:rPr lang="en-CA" sz="2000" dirty="0" smtClean="0">
                          <a:effectLst/>
                        </a:rPr>
                        <a:t>The results provided important treatment information for doctors and patients</a:t>
                      </a:r>
                      <a:endParaRPr lang="en-CA" sz="2000" dirty="0"/>
                    </a:p>
                  </a:txBody>
                  <a:tcPr/>
                </a:tc>
                <a:tc>
                  <a:txBody>
                    <a:bodyPr/>
                    <a:lstStyle/>
                    <a:p>
                      <a:r>
                        <a:rPr lang="en-CA" sz="2000" dirty="0" smtClean="0"/>
                        <a:t>Only interventions or exposures that are controlled by investigator can be studied</a:t>
                      </a:r>
                    </a:p>
                    <a:p>
                      <a:endParaRPr lang="en-CA" sz="2000" dirty="0"/>
                    </a:p>
                  </a:txBody>
                  <a:tcPr/>
                </a:tc>
              </a:tr>
              <a:tr h="987397">
                <a:tc>
                  <a:txBody>
                    <a:bodyPr/>
                    <a:lstStyle/>
                    <a:p>
                      <a:r>
                        <a:rPr lang="en-CA" sz="2000" dirty="0" smtClean="0">
                          <a:effectLst/>
                        </a:rPr>
                        <a:t>Helps improve and advance medical care.</a:t>
                      </a:r>
                      <a:endParaRPr lang="en-CA" sz="2000" dirty="0"/>
                    </a:p>
                  </a:txBody>
                  <a:tcPr/>
                </a:tc>
                <a:tc>
                  <a:txBody>
                    <a:bodyPr/>
                    <a:lstStyle/>
                    <a:p>
                      <a:r>
                        <a:rPr lang="en-CA" sz="2000" dirty="0" smtClean="0"/>
                        <a:t>Problems related to therapy changes and dropouts</a:t>
                      </a:r>
                      <a:endParaRPr lang="en-CA" sz="2000" dirty="0"/>
                    </a:p>
                  </a:txBody>
                  <a:tcPr/>
                </a:tc>
              </a:tr>
              <a:tr h="987397">
                <a:tc>
                  <a:txBody>
                    <a:bodyPr/>
                    <a:lstStyle/>
                    <a:p>
                      <a:endParaRPr lang="en-CA" sz="2000" dirty="0"/>
                    </a:p>
                  </a:txBody>
                  <a:tcPr/>
                </a:tc>
                <a:tc>
                  <a:txBody>
                    <a:bodyPr/>
                    <a:lstStyle/>
                    <a:p>
                      <a:r>
                        <a:rPr lang="en-CA" sz="2000" dirty="0" smtClean="0"/>
                        <a:t>May be limited in Generalizability</a:t>
                      </a:r>
                      <a:endParaRPr lang="en-CA" sz="2000" dirty="0"/>
                    </a:p>
                  </a:txBody>
                  <a:tcPr/>
                </a:tc>
              </a:tr>
            </a:tbl>
          </a:graphicData>
        </a:graphic>
      </p:graphicFrame>
      <p:sp>
        <p:nvSpPr>
          <p:cNvPr id="2" name="TextBox 1"/>
          <p:cNvSpPr txBox="1"/>
          <p:nvPr/>
        </p:nvSpPr>
        <p:spPr>
          <a:xfrm>
            <a:off x="3347864" y="260648"/>
            <a:ext cx="3528392" cy="646331"/>
          </a:xfrm>
          <a:prstGeom prst="rect">
            <a:avLst/>
          </a:prstGeom>
          <a:noFill/>
        </p:spPr>
        <p:txBody>
          <a:bodyPr wrap="square" rtlCol="0">
            <a:spAutoFit/>
          </a:bodyPr>
          <a:lstStyle/>
          <a:p>
            <a:r>
              <a:rPr lang="en-US" sz="3600" b="1" dirty="0" smtClean="0"/>
              <a:t>RCTs</a:t>
            </a:r>
            <a:r>
              <a:rPr lang="en-US" sz="3600" dirty="0" smtClean="0"/>
              <a:t> (cont’d)</a:t>
            </a:r>
            <a:endParaRPr lang="en-US" sz="3600" dirty="0"/>
          </a:p>
        </p:txBody>
      </p:sp>
    </p:spTree>
    <p:extLst>
      <p:ext uri="{BB962C8B-B14F-4D97-AF65-F5344CB8AC3E}">
        <p14:creationId xmlns:p14="http://schemas.microsoft.com/office/powerpoint/2010/main" val="3597687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024744" cy="457120"/>
          </a:xfrm>
        </p:spPr>
        <p:txBody>
          <a:bodyPr>
            <a:noAutofit/>
          </a:bodyPr>
          <a:lstStyle/>
          <a:p>
            <a:pPr algn="ctr"/>
            <a:r>
              <a:rPr lang="en-CA" sz="3200" b="1" dirty="0" smtClean="0"/>
              <a:t>Hierarchy of Evidence</a:t>
            </a:r>
            <a:endParaRPr lang="en-CA" sz="3200" b="1" dirty="0"/>
          </a:p>
        </p:txBody>
      </p:sp>
      <p:sp>
        <p:nvSpPr>
          <p:cNvPr id="3" name="Rectangle 2"/>
          <p:cNvSpPr/>
          <p:nvPr/>
        </p:nvSpPr>
        <p:spPr>
          <a:xfrm>
            <a:off x="2051720" y="2636912"/>
            <a:ext cx="4896544" cy="3693319"/>
          </a:xfrm>
          <a:prstGeom prst="rect">
            <a:avLst/>
          </a:prstGeom>
        </p:spPr>
        <p:txBody>
          <a:bodyPr wrap="square">
            <a:spAutoFit/>
          </a:bodyPr>
          <a:lstStyle/>
          <a:p>
            <a:pPr algn="ctr"/>
            <a:r>
              <a:rPr lang="en-CA" b="1" u="sng" dirty="0" smtClean="0">
                <a:solidFill>
                  <a:srgbClr val="000000"/>
                </a:solidFill>
              </a:rPr>
              <a:t>SR &amp; M-A</a:t>
            </a:r>
          </a:p>
          <a:p>
            <a:pPr algn="ctr"/>
            <a:endParaRPr lang="en-CA" b="1" u="sng" dirty="0">
              <a:solidFill>
                <a:srgbClr val="000000"/>
              </a:solidFill>
            </a:endParaRPr>
          </a:p>
          <a:p>
            <a:pPr algn="ctr"/>
            <a:r>
              <a:rPr lang="en-CA" b="1" u="sng" dirty="0" smtClean="0">
                <a:solidFill>
                  <a:srgbClr val="000000"/>
                </a:solidFill>
              </a:rPr>
              <a:t>RCTs</a:t>
            </a:r>
          </a:p>
          <a:p>
            <a:pPr algn="ctr"/>
            <a:endParaRPr lang="en-CA" b="1" u="sng" dirty="0">
              <a:solidFill>
                <a:srgbClr val="000000"/>
              </a:solidFill>
            </a:endParaRPr>
          </a:p>
          <a:p>
            <a:pPr algn="ctr"/>
            <a:r>
              <a:rPr lang="en-CA" b="1" u="sng" dirty="0">
                <a:solidFill>
                  <a:srgbClr val="000000"/>
                </a:solidFill>
              </a:rPr>
              <a:t>Cohort </a:t>
            </a:r>
            <a:r>
              <a:rPr lang="en-CA" b="1" u="sng" dirty="0" smtClean="0">
                <a:solidFill>
                  <a:srgbClr val="000000"/>
                </a:solidFill>
              </a:rPr>
              <a:t>Study </a:t>
            </a:r>
          </a:p>
          <a:p>
            <a:pPr algn="ctr"/>
            <a:endParaRPr lang="en-CA" b="1" u="sng" dirty="0">
              <a:solidFill>
                <a:srgbClr val="000000"/>
              </a:solidFill>
            </a:endParaRPr>
          </a:p>
          <a:p>
            <a:pPr algn="ctr"/>
            <a:r>
              <a:rPr lang="en-CA" b="1" u="sng" dirty="0" smtClean="0">
                <a:solidFill>
                  <a:srgbClr val="000000"/>
                </a:solidFill>
              </a:rPr>
              <a:t>Case-Control Study</a:t>
            </a:r>
            <a:endParaRPr lang="en-CA" b="1" u="sng" dirty="0">
              <a:solidFill>
                <a:srgbClr val="000000"/>
              </a:solidFill>
            </a:endParaRPr>
          </a:p>
          <a:p>
            <a:pPr algn="ctr"/>
            <a:endParaRPr lang="en-CA" dirty="0" smtClean="0">
              <a:solidFill>
                <a:srgbClr val="000000"/>
              </a:solidFill>
            </a:endParaRPr>
          </a:p>
          <a:p>
            <a:pPr algn="ctr"/>
            <a:r>
              <a:rPr lang="en-CA" b="1" u="sng" dirty="0" smtClean="0">
                <a:solidFill>
                  <a:srgbClr val="000000"/>
                </a:solidFill>
              </a:rPr>
              <a:t>Cross-Sectional study</a:t>
            </a:r>
          </a:p>
          <a:p>
            <a:pPr algn="ctr"/>
            <a:endParaRPr lang="en-CA" b="1" u="sng" dirty="0">
              <a:solidFill>
                <a:srgbClr val="000000"/>
              </a:solidFill>
            </a:endParaRPr>
          </a:p>
          <a:p>
            <a:pPr algn="ctr"/>
            <a:r>
              <a:rPr lang="en-CA" b="1" u="sng" dirty="0">
                <a:solidFill>
                  <a:srgbClr val="000000"/>
                </a:solidFill>
              </a:rPr>
              <a:t>Case Reports and </a:t>
            </a:r>
            <a:r>
              <a:rPr lang="en-CA" b="1" u="sng" dirty="0" smtClean="0">
                <a:solidFill>
                  <a:srgbClr val="000000"/>
                </a:solidFill>
              </a:rPr>
              <a:t>Series </a:t>
            </a:r>
          </a:p>
          <a:p>
            <a:pPr algn="ctr"/>
            <a:endParaRPr lang="en-CA" b="1" u="sng" dirty="0">
              <a:solidFill>
                <a:srgbClr val="000000"/>
              </a:solidFill>
            </a:endParaRPr>
          </a:p>
          <a:p>
            <a:pPr algn="ctr"/>
            <a:r>
              <a:rPr lang="en-CA" b="1" u="sng" dirty="0">
                <a:solidFill>
                  <a:srgbClr val="000000"/>
                </a:solidFill>
              </a:rPr>
              <a:t>Ideas, Editorials, </a:t>
            </a:r>
            <a:r>
              <a:rPr lang="en-CA" b="1" u="sng" dirty="0" smtClean="0">
                <a:solidFill>
                  <a:srgbClr val="000000"/>
                </a:solidFill>
              </a:rPr>
              <a:t>Expert Opinions</a:t>
            </a:r>
            <a:endParaRPr lang="en-CA" b="1" u="sng" dirty="0">
              <a:solidFill>
                <a:srgbClr val="000000"/>
              </a:solidFill>
              <a:effectLst/>
            </a:endParaRPr>
          </a:p>
        </p:txBody>
      </p:sp>
      <p:sp>
        <p:nvSpPr>
          <p:cNvPr id="4" name="TextBox 3"/>
          <p:cNvSpPr txBox="1"/>
          <p:nvPr/>
        </p:nvSpPr>
        <p:spPr>
          <a:xfrm>
            <a:off x="775560" y="1251679"/>
            <a:ext cx="8136904" cy="1015663"/>
          </a:xfrm>
          <a:prstGeom prst="rect">
            <a:avLst/>
          </a:prstGeom>
          <a:noFill/>
        </p:spPr>
        <p:txBody>
          <a:bodyPr wrap="square" rtlCol="0">
            <a:spAutoFit/>
          </a:bodyPr>
          <a:lstStyle/>
          <a:p>
            <a:r>
              <a:rPr lang="en-CA" sz="2000" dirty="0" smtClean="0"/>
              <a:t>Fundamental  to evidence-based health care is the concept of a “hierarchy of evidence,” deriving from different study designs addressing a given research question.</a:t>
            </a:r>
            <a:endParaRPr lang="en-CA" sz="2000" dirty="0"/>
          </a:p>
        </p:txBody>
      </p:sp>
    </p:spTree>
    <p:extLst>
      <p:ext uri="{BB962C8B-B14F-4D97-AF65-F5344CB8AC3E}">
        <p14:creationId xmlns:p14="http://schemas.microsoft.com/office/powerpoint/2010/main" val="92446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47864" y="2204864"/>
            <a:ext cx="5293056" cy="1280890"/>
          </a:xfrm>
        </p:spPr>
        <p:txBody>
          <a:bodyPr/>
          <a:lstStyle/>
          <a:p>
            <a:r>
              <a:rPr lang="en-US" b="1" dirty="0" smtClean="0"/>
              <a:t>Sample Size</a:t>
            </a:r>
            <a:endParaRPr lang="en-US" b="1" dirty="0"/>
          </a:p>
        </p:txBody>
      </p:sp>
    </p:spTree>
    <p:extLst>
      <p:ext uri="{BB962C8B-B14F-4D97-AF65-F5344CB8AC3E}">
        <p14:creationId xmlns:p14="http://schemas.microsoft.com/office/powerpoint/2010/main" val="888287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5795152" cy="572642"/>
          </a:xfrm>
        </p:spPr>
        <p:txBody>
          <a:bodyPr>
            <a:noAutofit/>
          </a:bodyPr>
          <a:lstStyle/>
          <a:p>
            <a:pPr algn="ctr"/>
            <a:r>
              <a:rPr lang="en-US" b="1" dirty="0" smtClean="0"/>
              <a:t>SS</a:t>
            </a:r>
            <a:endParaRPr lang="en-US" b="1" dirty="0"/>
          </a:p>
        </p:txBody>
      </p:sp>
      <p:sp>
        <p:nvSpPr>
          <p:cNvPr id="3" name="Rectangle 2"/>
          <p:cNvSpPr/>
          <p:nvPr/>
        </p:nvSpPr>
        <p:spPr>
          <a:xfrm>
            <a:off x="1187624" y="1268760"/>
            <a:ext cx="7632848" cy="1938992"/>
          </a:xfrm>
          <a:prstGeom prst="rect">
            <a:avLst/>
          </a:prstGeom>
        </p:spPr>
        <p:txBody>
          <a:bodyPr wrap="square">
            <a:spAutoFit/>
          </a:bodyPr>
          <a:lstStyle/>
          <a:p>
            <a:r>
              <a:rPr lang="en-US" sz="2000" dirty="0"/>
              <a:t>A sample is a percentage of the total </a:t>
            </a:r>
            <a:r>
              <a:rPr lang="en-US" sz="2000" dirty="0">
                <a:hlinkClick r:id="rId2"/>
              </a:rPr>
              <a:t>population</a:t>
            </a:r>
            <a:r>
              <a:rPr lang="en-US" sz="2000" dirty="0"/>
              <a:t> in statistics. You can use the data from a </a:t>
            </a:r>
            <a:r>
              <a:rPr lang="en-US" sz="2000" dirty="0">
                <a:hlinkClick r:id="rId3"/>
              </a:rPr>
              <a:t>sample </a:t>
            </a:r>
            <a:r>
              <a:rPr lang="en-US" sz="2000" dirty="0"/>
              <a:t>to make inferences about a population as a whole. </a:t>
            </a:r>
            <a:endParaRPr lang="en-US" sz="2000" dirty="0" smtClean="0"/>
          </a:p>
          <a:p>
            <a:r>
              <a:rPr lang="en-US" sz="2000" dirty="0" smtClean="0"/>
              <a:t>Finding </a:t>
            </a:r>
            <a:r>
              <a:rPr lang="en-US" sz="2000" dirty="0"/>
              <a:t>a sample size can be one of the most challenging tasks in statistics and depends upon many factors including the size of your original population.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2080" y="3861048"/>
            <a:ext cx="3009900" cy="2638425"/>
          </a:xfrm>
          <a:prstGeom prst="rect">
            <a:avLst/>
          </a:prstGeom>
        </p:spPr>
      </p:pic>
      <p:sp>
        <p:nvSpPr>
          <p:cNvPr id="6" name="Rectangle 5"/>
          <p:cNvSpPr/>
          <p:nvPr/>
        </p:nvSpPr>
        <p:spPr>
          <a:xfrm>
            <a:off x="1187624" y="4437112"/>
            <a:ext cx="4176464" cy="923330"/>
          </a:xfrm>
          <a:prstGeom prst="rect">
            <a:avLst/>
          </a:prstGeom>
        </p:spPr>
        <p:txBody>
          <a:bodyPr wrap="square">
            <a:spAutoFit/>
          </a:bodyPr>
          <a:lstStyle/>
          <a:p>
            <a:r>
              <a:rPr lang="en-US" dirty="0"/>
              <a:t>A sample size is a part of the population chosen for a survey or experiment. </a:t>
            </a:r>
          </a:p>
        </p:txBody>
      </p:sp>
    </p:spTree>
    <p:extLst>
      <p:ext uri="{BB962C8B-B14F-4D97-AF65-F5344CB8AC3E}">
        <p14:creationId xmlns:p14="http://schemas.microsoft.com/office/powerpoint/2010/main" val="6480698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79712" y="44624"/>
            <a:ext cx="5939168" cy="788666"/>
          </a:xfrm>
        </p:spPr>
        <p:txBody>
          <a:bodyPr/>
          <a:lstStyle/>
          <a:p>
            <a:pPr algn="ctr"/>
            <a:r>
              <a:rPr lang="en-US" b="1" dirty="0" smtClean="0"/>
              <a:t>SS</a:t>
            </a:r>
            <a:endParaRPr lang="en-US" b="1" dirty="0"/>
          </a:p>
        </p:txBody>
      </p:sp>
      <p:sp>
        <p:nvSpPr>
          <p:cNvPr id="3" name="Rectangle 2"/>
          <p:cNvSpPr/>
          <p:nvPr/>
        </p:nvSpPr>
        <p:spPr>
          <a:xfrm>
            <a:off x="1619672" y="692696"/>
            <a:ext cx="7128792" cy="3170099"/>
          </a:xfrm>
          <a:prstGeom prst="rect">
            <a:avLst/>
          </a:prstGeom>
        </p:spPr>
        <p:txBody>
          <a:bodyPr wrap="square">
            <a:spAutoFit/>
          </a:bodyPr>
          <a:lstStyle/>
          <a:p>
            <a:r>
              <a:rPr lang="en-US" sz="2000" dirty="0">
                <a:latin typeface="pt sans"/>
              </a:rPr>
              <a:t>When you only survey a small sample of the population,</a:t>
            </a:r>
            <a:r>
              <a:rPr lang="en-US" sz="2000" b="1" dirty="0">
                <a:latin typeface="pt sans"/>
              </a:rPr>
              <a:t> </a:t>
            </a:r>
            <a:r>
              <a:rPr lang="en-US" sz="2000" b="1" dirty="0">
                <a:latin typeface="pt sans"/>
                <a:hlinkClick r:id="rId2"/>
              </a:rPr>
              <a:t>uncertainty</a:t>
            </a:r>
            <a:r>
              <a:rPr lang="en-US" sz="2000" dirty="0">
                <a:latin typeface="pt sans"/>
              </a:rPr>
              <a:t> creeps in to your statistics. If you can only survey a certain percentage of the true population, you can never be 100% sure that your statistics are a complete and accurate representation of the population. This uncertainty is called </a:t>
            </a:r>
            <a:r>
              <a:rPr lang="en-US" sz="2000" dirty="0">
                <a:solidFill>
                  <a:srgbClr val="05A9C5"/>
                </a:solidFill>
                <a:latin typeface="pt sans"/>
                <a:hlinkClick r:id="rId3"/>
              </a:rPr>
              <a:t>sampling error</a:t>
            </a:r>
            <a:r>
              <a:rPr lang="en-US" sz="2000" dirty="0">
                <a:solidFill>
                  <a:srgbClr val="777777"/>
                </a:solidFill>
                <a:latin typeface="pt sans"/>
              </a:rPr>
              <a:t> </a:t>
            </a:r>
            <a:r>
              <a:rPr lang="en-US" sz="2000" dirty="0" smtClean="0">
                <a:latin typeface="pt sans"/>
              </a:rPr>
              <a:t>(SE) and </a:t>
            </a:r>
            <a:r>
              <a:rPr lang="en-US" sz="2000" dirty="0">
                <a:latin typeface="pt sans"/>
              </a:rPr>
              <a:t>is usually measured by a </a:t>
            </a:r>
            <a:r>
              <a:rPr lang="en-US" sz="2000" dirty="0">
                <a:solidFill>
                  <a:srgbClr val="05A9C5"/>
                </a:solidFill>
                <a:latin typeface="pt sans"/>
                <a:hlinkClick r:id="rId4"/>
              </a:rPr>
              <a:t>confidence </a:t>
            </a:r>
            <a:r>
              <a:rPr lang="en-US" sz="2000" dirty="0" smtClean="0">
                <a:solidFill>
                  <a:srgbClr val="05A9C5"/>
                </a:solidFill>
                <a:latin typeface="pt sans"/>
                <a:hlinkClick r:id="rId4"/>
              </a:rPr>
              <a:t>interval</a:t>
            </a:r>
            <a:r>
              <a:rPr lang="en-US" sz="2000" dirty="0" smtClean="0">
                <a:solidFill>
                  <a:srgbClr val="05A9C5"/>
                </a:solidFill>
                <a:latin typeface="pt sans"/>
              </a:rPr>
              <a:t> </a:t>
            </a:r>
            <a:r>
              <a:rPr lang="en-US" sz="2000" dirty="0" smtClean="0">
                <a:latin typeface="pt sans"/>
              </a:rPr>
              <a:t>(CI). </a:t>
            </a:r>
            <a:r>
              <a:rPr lang="en-US" sz="2000" dirty="0">
                <a:latin typeface="pt sans"/>
              </a:rPr>
              <a:t>For example, you might state that your results are at a </a:t>
            </a:r>
            <a:r>
              <a:rPr lang="en-US" sz="2000" dirty="0" smtClean="0">
                <a:latin typeface="pt sans"/>
              </a:rPr>
              <a:t>95% </a:t>
            </a:r>
            <a:r>
              <a:rPr lang="en-US" sz="2000" dirty="0">
                <a:latin typeface="pt sans"/>
              </a:rPr>
              <a:t>confidence level. That means if you were to repeat your survey over and over, </a:t>
            </a:r>
            <a:r>
              <a:rPr lang="en-US" sz="2000" dirty="0" smtClean="0">
                <a:latin typeface="pt sans"/>
              </a:rPr>
              <a:t>95% </a:t>
            </a:r>
            <a:r>
              <a:rPr lang="en-US" sz="2000" dirty="0">
                <a:latin typeface="pt sans"/>
              </a:rPr>
              <a:t>of the time your would get the same results.</a:t>
            </a:r>
            <a:endParaRPr lang="en-US" sz="2000"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15816" y="4003388"/>
            <a:ext cx="4248472" cy="2593963"/>
          </a:xfrm>
          <a:prstGeom prst="rect">
            <a:avLst/>
          </a:prstGeom>
        </p:spPr>
      </p:pic>
    </p:spTree>
    <p:extLst>
      <p:ext uri="{BB962C8B-B14F-4D97-AF65-F5344CB8AC3E}">
        <p14:creationId xmlns:p14="http://schemas.microsoft.com/office/powerpoint/2010/main" val="36509300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875272" cy="720080"/>
          </a:xfrm>
        </p:spPr>
        <p:txBody>
          <a:bodyPr/>
          <a:lstStyle/>
          <a:p>
            <a:r>
              <a:rPr lang="en-US" b="1" dirty="0">
                <a:solidFill>
                  <a:schemeClr val="tx1"/>
                </a:solidFill>
                <a:latin typeface="philosopher"/>
              </a:rPr>
              <a:t>How to Find a </a:t>
            </a:r>
            <a:r>
              <a:rPr lang="en-US" b="1" dirty="0" smtClean="0">
                <a:solidFill>
                  <a:schemeClr val="tx1"/>
                </a:solidFill>
                <a:latin typeface="philosopher"/>
              </a:rPr>
              <a:t>SS </a:t>
            </a:r>
            <a:r>
              <a:rPr lang="en-US" b="1" dirty="0">
                <a:solidFill>
                  <a:schemeClr val="tx1"/>
                </a:solidFill>
                <a:latin typeface="philosopher"/>
              </a:rPr>
              <a:t>in Statistics</a:t>
            </a:r>
            <a:endParaRPr lang="en-US" b="1" dirty="0">
              <a:solidFill>
                <a:schemeClr val="tx1"/>
              </a:solidFill>
            </a:endParaRPr>
          </a:p>
        </p:txBody>
      </p:sp>
      <p:sp>
        <p:nvSpPr>
          <p:cNvPr id="3" name="TextBox 2"/>
          <p:cNvSpPr txBox="1"/>
          <p:nvPr/>
        </p:nvSpPr>
        <p:spPr>
          <a:xfrm>
            <a:off x="1547664" y="890951"/>
            <a:ext cx="7524328" cy="5878532"/>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Conduct </a:t>
            </a:r>
            <a:r>
              <a:rPr lang="en-US" b="1" dirty="0"/>
              <a:t>a census </a:t>
            </a:r>
            <a:endParaRPr lang="en-US" b="1" dirty="0" smtClean="0"/>
          </a:p>
          <a:p>
            <a:r>
              <a:rPr lang="en-US" dirty="0" smtClean="0"/>
              <a:t>(# of hospitalizations/year for Bronchiolitis in local hospital)</a:t>
            </a:r>
            <a:endParaRPr lang="en-US" dirty="0"/>
          </a:p>
          <a:p>
            <a:endParaRPr lang="en-US" b="1" dirty="0" smtClean="0"/>
          </a:p>
          <a:p>
            <a:pPr marL="285750" indent="-285750">
              <a:buFont typeface="Arial" panose="020B0604020202020204" pitchFamily="34" charset="0"/>
              <a:buChar char="•"/>
            </a:pPr>
            <a:r>
              <a:rPr lang="en-US" b="1" dirty="0"/>
              <a:t>Use a sample size from a similar </a:t>
            </a:r>
            <a:r>
              <a:rPr lang="en-US" b="1" dirty="0" smtClean="0"/>
              <a:t>study</a:t>
            </a:r>
          </a:p>
          <a:p>
            <a:r>
              <a:rPr lang="en-US" dirty="0"/>
              <a:t>(Chances are, your type of study has already been undertaken by someone </a:t>
            </a:r>
            <a:r>
              <a:rPr lang="en-US" dirty="0" smtClean="0"/>
              <a:t>else)</a:t>
            </a:r>
          </a:p>
          <a:p>
            <a:endParaRPr lang="en-US" b="1" dirty="0" smtClean="0"/>
          </a:p>
          <a:p>
            <a:pPr marL="285750" indent="-285750">
              <a:buFont typeface="Arial" panose="020B0604020202020204" pitchFamily="34" charset="0"/>
              <a:buChar char="•"/>
            </a:pPr>
            <a:r>
              <a:rPr lang="en-US" b="1" dirty="0"/>
              <a:t>Use a </a:t>
            </a:r>
            <a:r>
              <a:rPr lang="en-US" b="1" dirty="0" smtClean="0"/>
              <a:t>table</a:t>
            </a:r>
          </a:p>
          <a:p>
            <a:r>
              <a:rPr lang="en-US" dirty="0" smtClean="0"/>
              <a:t>(For </a:t>
            </a:r>
            <a:r>
              <a:rPr lang="en-US" dirty="0"/>
              <a:t>example, if you have </a:t>
            </a:r>
            <a:r>
              <a:rPr lang="en-US" dirty="0" smtClean="0"/>
              <a:t>an RCT, </a:t>
            </a:r>
            <a:r>
              <a:rPr lang="en-US" dirty="0"/>
              <a:t>you may be able to use a table published in Machin et. a</a:t>
            </a:r>
            <a:r>
              <a:rPr lang="en-US" dirty="0" smtClean="0"/>
              <a:t>l.’s </a:t>
            </a:r>
            <a:r>
              <a:rPr lang="en-US" dirty="0"/>
              <a:t>Sample Size Tables for Clinical Studies, Third </a:t>
            </a:r>
            <a:r>
              <a:rPr lang="en-US" dirty="0" smtClean="0"/>
              <a:t>Edition)</a:t>
            </a:r>
            <a:endParaRPr lang="en-US" dirty="0"/>
          </a:p>
          <a:p>
            <a:r>
              <a:rPr lang="en-US" b="1" dirty="0" smtClean="0"/>
              <a:t> </a:t>
            </a:r>
          </a:p>
          <a:p>
            <a:pPr marL="285750" indent="-285750">
              <a:buFont typeface="Arial" panose="020B0604020202020204" pitchFamily="34" charset="0"/>
              <a:buChar char="•"/>
            </a:pPr>
            <a:r>
              <a:rPr lang="en-US" b="1" dirty="0"/>
              <a:t>Use a sample size </a:t>
            </a:r>
            <a:r>
              <a:rPr lang="en-US" b="1" dirty="0" smtClean="0"/>
              <a:t>calculator </a:t>
            </a:r>
            <a:r>
              <a:rPr lang="en-US" dirty="0" smtClean="0"/>
              <a:t>(online)</a:t>
            </a:r>
            <a:endParaRPr lang="en-US" b="1" dirty="0"/>
          </a:p>
          <a:p>
            <a:endParaRPr lang="en-US" b="1" dirty="0" smtClean="0"/>
          </a:p>
          <a:p>
            <a:pPr marL="285750" indent="-285750">
              <a:buFont typeface="Arial" panose="020B0604020202020204" pitchFamily="34" charset="0"/>
              <a:buChar char="•"/>
            </a:pPr>
            <a:r>
              <a:rPr lang="en-US" b="1" dirty="0"/>
              <a:t>Use a </a:t>
            </a:r>
            <a:r>
              <a:rPr lang="en-US" b="1" dirty="0" smtClean="0"/>
              <a:t>formula </a:t>
            </a:r>
            <a:r>
              <a:rPr lang="en-US" dirty="0"/>
              <a:t>(Cochran’s Sample Size </a:t>
            </a:r>
            <a:r>
              <a:rPr lang="en-US" dirty="0" smtClean="0"/>
              <a:t>Formula):</a:t>
            </a:r>
            <a:endParaRPr lang="en-US" b="1" dirty="0" smtClean="0"/>
          </a:p>
          <a:p>
            <a:r>
              <a:rPr lang="en-US" b="1" dirty="0"/>
              <a:t>                            </a:t>
            </a:r>
            <a:r>
              <a:rPr lang="en-US" sz="1400" dirty="0"/>
              <a:t>Where:</a:t>
            </a:r>
          </a:p>
          <a:p>
            <a:r>
              <a:rPr lang="en-US" sz="1400" dirty="0" smtClean="0"/>
              <a:t>e-is </a:t>
            </a:r>
            <a:r>
              <a:rPr lang="en-US" sz="1400" dirty="0"/>
              <a:t>the desired level of </a:t>
            </a:r>
            <a:r>
              <a:rPr lang="en-US" sz="1400" dirty="0" smtClean="0"/>
              <a:t>precision</a:t>
            </a:r>
            <a:endParaRPr lang="en-US" sz="1400" dirty="0"/>
          </a:p>
          <a:p>
            <a:r>
              <a:rPr lang="en-US" sz="1400" dirty="0"/>
              <a:t>p</a:t>
            </a:r>
            <a:r>
              <a:rPr lang="en-US" sz="1400" dirty="0" smtClean="0"/>
              <a:t>-is </a:t>
            </a:r>
            <a:r>
              <a:rPr lang="en-US" sz="1400" dirty="0"/>
              <a:t>the (estimated) proportion of the population </a:t>
            </a:r>
            <a:endParaRPr lang="en-US" sz="1400" dirty="0" smtClean="0"/>
          </a:p>
          <a:p>
            <a:r>
              <a:rPr lang="en-US" sz="1400" dirty="0" smtClean="0"/>
              <a:t>which </a:t>
            </a:r>
            <a:r>
              <a:rPr lang="en-US" sz="1400" dirty="0"/>
              <a:t>has the attribute in </a:t>
            </a:r>
            <a:r>
              <a:rPr lang="en-US" sz="1400" dirty="0" smtClean="0"/>
              <a:t>question</a:t>
            </a:r>
            <a:endParaRPr lang="en-US" sz="1400" dirty="0"/>
          </a:p>
          <a:p>
            <a:r>
              <a:rPr lang="en-US" sz="1400" dirty="0"/>
              <a:t>q</a:t>
            </a:r>
            <a:r>
              <a:rPr lang="en-US" sz="1400" dirty="0" smtClean="0"/>
              <a:t>-is </a:t>
            </a:r>
            <a:r>
              <a:rPr lang="en-US" sz="1400" dirty="0"/>
              <a:t>1 – p. </a:t>
            </a:r>
          </a:p>
          <a:p>
            <a:r>
              <a:rPr lang="en-US" sz="1400" dirty="0"/>
              <a:t>The z-value is found in a Z table. </a:t>
            </a:r>
          </a:p>
          <a:p>
            <a:endParaRPr lang="en-US" b="1" dirty="0" smtClean="0"/>
          </a:p>
        </p:txBody>
      </p:sp>
      <p:pic>
        <p:nvPicPr>
          <p:cNvPr id="4" name="Picture 3"/>
          <p:cNvPicPr>
            <a:picLocks noChangeAspect="1"/>
          </p:cNvPicPr>
          <p:nvPr/>
        </p:nvPicPr>
        <p:blipFill>
          <a:blip r:embed="rId3"/>
          <a:stretch>
            <a:fillRect/>
          </a:stretch>
        </p:blipFill>
        <p:spPr>
          <a:xfrm>
            <a:off x="6516216" y="5229200"/>
            <a:ext cx="1656184" cy="968499"/>
          </a:xfrm>
          <a:prstGeom prst="rect">
            <a:avLst/>
          </a:prstGeom>
        </p:spPr>
      </p:pic>
    </p:spTree>
    <p:extLst>
      <p:ext uri="{BB962C8B-B14F-4D97-AF65-F5344CB8AC3E}">
        <p14:creationId xmlns:p14="http://schemas.microsoft.com/office/powerpoint/2010/main" val="37825775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71800" y="404664"/>
            <a:ext cx="4354992" cy="792088"/>
          </a:xfrm>
        </p:spPr>
        <p:txBody>
          <a:bodyPr/>
          <a:lstStyle/>
          <a:p>
            <a:r>
              <a:rPr lang="en-US" b="1" dirty="0" smtClean="0"/>
              <a:t>An Effective SS</a:t>
            </a:r>
            <a:endParaRPr lang="en-US" b="1" dirty="0"/>
          </a:p>
        </p:txBody>
      </p:sp>
      <p:sp>
        <p:nvSpPr>
          <p:cNvPr id="3" name="TextBox 2"/>
          <p:cNvSpPr txBox="1"/>
          <p:nvPr/>
        </p:nvSpPr>
        <p:spPr>
          <a:xfrm>
            <a:off x="1492912" y="1484784"/>
            <a:ext cx="7471576" cy="4401205"/>
          </a:xfrm>
          <a:prstGeom prst="rect">
            <a:avLst/>
          </a:prstGeom>
          <a:noFill/>
        </p:spPr>
        <p:txBody>
          <a:bodyPr wrap="square" rtlCol="0">
            <a:spAutoFit/>
          </a:bodyPr>
          <a:lstStyle/>
          <a:p>
            <a:r>
              <a:rPr lang="en-US" sz="2000" dirty="0" smtClean="0"/>
              <a:t>An Effective sample size (or Adequate SS) in a study is one that will find a statistically significant effect for a scientifically significant event.</a:t>
            </a:r>
          </a:p>
          <a:p>
            <a:endParaRPr lang="en-US" sz="2000" dirty="0" smtClean="0"/>
          </a:p>
          <a:p>
            <a:r>
              <a:rPr lang="en-US" sz="2000" dirty="0" smtClean="0"/>
              <a:t>In other words: An effective SS ensures that an important RQ gets answered correctly.</a:t>
            </a:r>
          </a:p>
          <a:p>
            <a:endParaRPr lang="en-US" sz="2000" dirty="0"/>
          </a:p>
          <a:p>
            <a:endParaRPr lang="en-US" sz="2000" dirty="0" smtClean="0"/>
          </a:p>
          <a:p>
            <a:r>
              <a:rPr lang="en-US" sz="2000" dirty="0" smtClean="0"/>
              <a:t>An effective SS is partially dependent on what </a:t>
            </a:r>
            <a:r>
              <a:rPr lang="en-US" sz="2000" b="1" dirty="0" smtClean="0"/>
              <a:t>effect size</a:t>
            </a:r>
            <a:r>
              <a:rPr lang="en-US" sz="2000" dirty="0" smtClean="0"/>
              <a:t> you are willing to work with. The better effect size is the one that would detect smaller changes in experiment.</a:t>
            </a:r>
          </a:p>
          <a:p>
            <a:endParaRPr lang="en-US" sz="2000" dirty="0"/>
          </a:p>
          <a:p>
            <a:r>
              <a:rPr lang="en-US" sz="2000" dirty="0" smtClean="0"/>
              <a:t>Halving the value of an effect size will generally quadruple the SS.</a:t>
            </a:r>
            <a:endParaRPr lang="en-US" sz="2000" dirty="0"/>
          </a:p>
        </p:txBody>
      </p:sp>
    </p:spTree>
    <p:extLst>
      <p:ext uri="{BB962C8B-B14F-4D97-AF65-F5344CB8AC3E}">
        <p14:creationId xmlns:p14="http://schemas.microsoft.com/office/powerpoint/2010/main" val="1725462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59832" y="2492896"/>
            <a:ext cx="2981377" cy="716658"/>
          </a:xfrm>
        </p:spPr>
        <p:txBody>
          <a:bodyPr/>
          <a:lstStyle/>
          <a:p>
            <a:r>
              <a:rPr lang="en-US" b="1" dirty="0" smtClean="0"/>
              <a:t>Biostatistics</a:t>
            </a:r>
            <a:endParaRPr lang="en-US" b="1" dirty="0"/>
          </a:p>
        </p:txBody>
      </p:sp>
    </p:spTree>
    <p:extLst>
      <p:ext uri="{BB962C8B-B14F-4D97-AF65-F5344CB8AC3E}">
        <p14:creationId xmlns:p14="http://schemas.microsoft.com/office/powerpoint/2010/main" val="20549283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589200" cy="792088"/>
          </a:xfrm>
        </p:spPr>
        <p:txBody>
          <a:bodyPr/>
          <a:lstStyle/>
          <a:p>
            <a:r>
              <a:rPr lang="en-US" b="1" dirty="0" smtClean="0"/>
              <a:t>Important Parameters</a:t>
            </a:r>
            <a:endParaRPr lang="en-US" b="1" dirty="0"/>
          </a:p>
        </p:txBody>
      </p:sp>
      <p:sp>
        <p:nvSpPr>
          <p:cNvPr id="3" name="TextBox 2"/>
          <p:cNvSpPr txBox="1"/>
          <p:nvPr/>
        </p:nvSpPr>
        <p:spPr>
          <a:xfrm>
            <a:off x="1331640" y="925136"/>
            <a:ext cx="7704856" cy="5909310"/>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Hypotheses </a:t>
            </a:r>
            <a:r>
              <a:rPr lang="en-US" dirty="0" smtClean="0"/>
              <a:t>(H0 &amp; HA)</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Levels </a:t>
            </a:r>
            <a:r>
              <a:rPr lang="en-US" dirty="0"/>
              <a:t>of Measurement or Types of Data </a:t>
            </a:r>
            <a:endParaRPr lang="en-US" dirty="0" smtClean="0"/>
          </a:p>
          <a:p>
            <a:r>
              <a:rPr lang="en-US" dirty="0" smtClean="0"/>
              <a:t>    (</a:t>
            </a:r>
            <a:r>
              <a:rPr lang="en-US" b="1" dirty="0" smtClean="0"/>
              <a:t>Nominal, Ordinal, Interval, Ratio</a:t>
            </a:r>
            <a:r>
              <a:rPr lang="en-US" dirty="0" smtClean="0"/>
              <a:t>) (</a:t>
            </a:r>
            <a:r>
              <a:rPr lang="en-US" b="1" dirty="0" smtClean="0"/>
              <a:t>Independent vs. Dependent</a:t>
            </a:r>
            <a:r>
              <a:rPr lang="en-US" dirty="0" smtClean="0"/>
              <a:t>)</a:t>
            </a:r>
          </a:p>
          <a:p>
            <a:r>
              <a:rPr lang="en-US" dirty="0"/>
              <a:t>Example: A man (nominal) walked into my office and told me his joint pain was worse than last month (ordinal). His temperature was 101°F (interval) and his weight was down, at 126 </a:t>
            </a:r>
            <a:r>
              <a:rPr lang="en-US" dirty="0" smtClean="0"/>
              <a:t>lb. </a:t>
            </a:r>
            <a:r>
              <a:rPr lang="en-US" dirty="0"/>
              <a:t>(ratio</a:t>
            </a:r>
            <a:r>
              <a:rPr lang="en-US" dirty="0" smtClean="0"/>
              <a:t>).</a:t>
            </a:r>
          </a:p>
          <a:p>
            <a:endParaRPr lang="en-US" dirty="0"/>
          </a:p>
          <a:p>
            <a:pPr marL="285750" indent="-285750">
              <a:buFont typeface="Arial" panose="020B0604020202020204" pitchFamily="34" charset="0"/>
              <a:buChar char="•"/>
            </a:pPr>
            <a:r>
              <a:rPr lang="en-US" b="1" dirty="0" smtClean="0"/>
              <a:t>Confidence Interval </a:t>
            </a:r>
            <a:r>
              <a:rPr lang="en-US" dirty="0" smtClean="0"/>
              <a:t>(CI)</a:t>
            </a:r>
          </a:p>
          <a:p>
            <a:r>
              <a:rPr lang="en-US" dirty="0"/>
              <a:t>A </a:t>
            </a:r>
            <a:r>
              <a:rPr lang="en-US" b="1" dirty="0"/>
              <a:t>95% </a:t>
            </a:r>
            <a:r>
              <a:rPr lang="en-US" b="1" dirty="0" smtClean="0"/>
              <a:t>CI </a:t>
            </a:r>
            <a:r>
              <a:rPr lang="en-US" dirty="0"/>
              <a:t>is a range of values that you can be 95% certain contains the true mean of the population. </a:t>
            </a:r>
            <a:endParaRPr lang="en-US" dirty="0" smtClean="0"/>
          </a:p>
          <a:p>
            <a:endParaRPr lang="en-US" dirty="0"/>
          </a:p>
          <a:p>
            <a:pPr marL="285750" indent="-285750">
              <a:buFont typeface="Arial" panose="020B0604020202020204" pitchFamily="34" charset="0"/>
              <a:buChar char="•"/>
            </a:pPr>
            <a:r>
              <a:rPr lang="en-US" b="1" dirty="0" smtClean="0"/>
              <a:t>Level of Significance</a:t>
            </a:r>
          </a:p>
          <a:p>
            <a:r>
              <a:rPr lang="en-US" dirty="0"/>
              <a:t>The significance level, also denoted as </a:t>
            </a:r>
            <a:r>
              <a:rPr lang="en-US" b="1" dirty="0"/>
              <a:t>alpha or </a:t>
            </a:r>
            <a:r>
              <a:rPr lang="en-US" b="1" dirty="0" smtClean="0"/>
              <a:t>α </a:t>
            </a:r>
            <a:r>
              <a:rPr lang="en-US" dirty="0" smtClean="0"/>
              <a:t>is </a:t>
            </a:r>
            <a:r>
              <a:rPr lang="en-US" dirty="0"/>
              <a:t>the probability of rejecting the null hypothesis when it is true. The researcher determines the significance level before conducting the </a:t>
            </a:r>
            <a:r>
              <a:rPr lang="en-US" dirty="0" smtClean="0"/>
              <a:t>experiment (</a:t>
            </a:r>
            <a:r>
              <a:rPr lang="en-US" b="1" dirty="0" smtClean="0"/>
              <a:t>p &lt; </a:t>
            </a:r>
            <a:r>
              <a:rPr lang="el-GR" b="1" dirty="0" smtClean="0"/>
              <a:t>α</a:t>
            </a:r>
            <a:r>
              <a:rPr lang="en-US" dirty="0" smtClean="0"/>
              <a:t>).</a:t>
            </a:r>
          </a:p>
          <a:p>
            <a:endParaRPr lang="en-US" dirty="0"/>
          </a:p>
          <a:p>
            <a:pPr marL="285750" indent="-285750">
              <a:buFont typeface="Arial" panose="020B0604020202020204" pitchFamily="34" charset="0"/>
              <a:buChar char="•"/>
            </a:pPr>
            <a:r>
              <a:rPr lang="en-US" b="1" dirty="0" smtClean="0"/>
              <a:t>Power</a:t>
            </a:r>
            <a:r>
              <a:rPr lang="en-US" dirty="0" smtClean="0"/>
              <a:t> (or Strength) of the Study</a:t>
            </a:r>
          </a:p>
          <a:p>
            <a:r>
              <a:rPr lang="en-US" dirty="0"/>
              <a:t>The Power (1 – β) of a study is its ability to detect a difference, if the difference in reality exists</a:t>
            </a:r>
            <a:r>
              <a:rPr lang="en-US" dirty="0" smtClean="0"/>
              <a:t>.</a:t>
            </a:r>
            <a:endParaRPr lang="en-US" dirty="0"/>
          </a:p>
        </p:txBody>
      </p:sp>
    </p:spTree>
    <p:extLst>
      <p:ext uri="{BB962C8B-B14F-4D97-AF65-F5344CB8AC3E}">
        <p14:creationId xmlns:p14="http://schemas.microsoft.com/office/powerpoint/2010/main" val="17114366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6589200" cy="1280890"/>
          </a:xfrm>
        </p:spPr>
        <p:txBody>
          <a:bodyPr>
            <a:normAutofit fontScale="90000"/>
          </a:bodyPr>
          <a:lstStyle/>
          <a:p>
            <a:pPr algn="ctr"/>
            <a:r>
              <a:rPr lang="en-CA" altLang="en-US" sz="3200" b="1" dirty="0">
                <a:solidFill>
                  <a:schemeClr val="tx1"/>
                </a:solidFill>
                <a:latin typeface="Times New Roman" panose="02020603050405020304" pitchFamily="18" charset="0"/>
                <a:cs typeface="Times New Roman" panose="02020603050405020304" pitchFamily="18" charset="0"/>
              </a:rPr>
              <a:t>CLINICAL IMPORTANCE </a:t>
            </a:r>
            <a:r>
              <a:rPr lang="en-CA" altLang="en-US" sz="3200" b="1" dirty="0" smtClean="0">
                <a:solidFill>
                  <a:schemeClr val="tx1"/>
                </a:solidFill>
                <a:latin typeface="Times New Roman" panose="02020603050405020304" pitchFamily="18" charset="0"/>
                <a:cs typeface="Times New Roman" panose="02020603050405020304" pitchFamily="18" charset="0"/>
              </a:rPr>
              <a:t/>
            </a:r>
            <a:br>
              <a:rPr lang="en-CA" altLang="en-US" sz="3200" b="1" dirty="0" smtClean="0">
                <a:solidFill>
                  <a:schemeClr val="tx1"/>
                </a:solidFill>
                <a:latin typeface="Times New Roman" panose="02020603050405020304" pitchFamily="18" charset="0"/>
                <a:cs typeface="Times New Roman" panose="02020603050405020304" pitchFamily="18" charset="0"/>
              </a:rPr>
            </a:br>
            <a:r>
              <a:rPr lang="en-CA" altLang="en-US" sz="3200" b="1" dirty="0" smtClean="0">
                <a:solidFill>
                  <a:schemeClr val="tx1"/>
                </a:solidFill>
                <a:latin typeface="Times New Roman" panose="02020603050405020304" pitchFamily="18" charset="0"/>
                <a:cs typeface="Times New Roman" panose="02020603050405020304" pitchFamily="18" charset="0"/>
              </a:rPr>
              <a:t>vs</a:t>
            </a:r>
            <a:r>
              <a:rPr lang="en-CA" altLang="en-US" sz="3200" b="1" dirty="0">
                <a:solidFill>
                  <a:schemeClr val="tx1"/>
                </a:solidFill>
                <a:latin typeface="Times New Roman" panose="02020603050405020304" pitchFamily="18" charset="0"/>
                <a:cs typeface="Times New Roman" panose="02020603050405020304" pitchFamily="18" charset="0"/>
              </a:rPr>
              <a:t>. </a:t>
            </a:r>
            <a:r>
              <a:rPr lang="en-CA" altLang="en-US" sz="3200" b="1" dirty="0" smtClean="0">
                <a:solidFill>
                  <a:schemeClr val="tx1"/>
                </a:solidFill>
                <a:latin typeface="Times New Roman" panose="02020603050405020304" pitchFamily="18" charset="0"/>
                <a:cs typeface="Times New Roman" panose="02020603050405020304" pitchFamily="18" charset="0"/>
              </a:rPr>
              <a:t/>
            </a:r>
            <a:br>
              <a:rPr lang="en-CA" altLang="en-US" sz="3200" b="1" dirty="0" smtClean="0">
                <a:solidFill>
                  <a:schemeClr val="tx1"/>
                </a:solidFill>
                <a:latin typeface="Times New Roman" panose="02020603050405020304" pitchFamily="18" charset="0"/>
                <a:cs typeface="Times New Roman" panose="02020603050405020304" pitchFamily="18" charset="0"/>
              </a:rPr>
            </a:br>
            <a:r>
              <a:rPr lang="en-CA" altLang="en-US" sz="3200" b="1" dirty="0" smtClean="0">
                <a:solidFill>
                  <a:schemeClr val="tx1"/>
                </a:solidFill>
                <a:latin typeface="Times New Roman" panose="02020603050405020304" pitchFamily="18" charset="0"/>
                <a:cs typeface="Times New Roman" panose="02020603050405020304" pitchFamily="18" charset="0"/>
              </a:rPr>
              <a:t>STATISTICAL </a:t>
            </a:r>
            <a:r>
              <a:rPr lang="en-CA" altLang="en-US" sz="3200" b="1" dirty="0">
                <a:solidFill>
                  <a:schemeClr val="tx1"/>
                </a:solidFill>
                <a:latin typeface="Times New Roman" panose="02020603050405020304" pitchFamily="18" charset="0"/>
                <a:cs typeface="Times New Roman" panose="02020603050405020304" pitchFamily="18" charset="0"/>
              </a:rPr>
              <a:t>SIGNIFICANCE</a:t>
            </a:r>
            <a:endParaRPr lang="en-US" sz="3200" dirty="0">
              <a:solidFill>
                <a:schemeClr val="tx1"/>
              </a:solidFill>
            </a:endParaRPr>
          </a:p>
        </p:txBody>
      </p:sp>
      <p:sp>
        <p:nvSpPr>
          <p:cNvPr id="3" name="TextBox 2"/>
          <p:cNvSpPr txBox="1"/>
          <p:nvPr/>
        </p:nvSpPr>
        <p:spPr>
          <a:xfrm>
            <a:off x="1677913" y="1700808"/>
            <a:ext cx="7488832" cy="5170646"/>
          </a:xfrm>
          <a:prstGeom prst="rect">
            <a:avLst/>
          </a:prstGeom>
          <a:noFill/>
        </p:spPr>
        <p:txBody>
          <a:bodyPr wrap="square" rtlCol="0">
            <a:spAutoFit/>
          </a:bodyPr>
          <a:lstStyle/>
          <a:p>
            <a:pPr>
              <a:lnSpc>
                <a:spcPct val="150000"/>
              </a:lnSpc>
            </a:pPr>
            <a:r>
              <a:rPr lang="en-US" sz="2000" b="1" dirty="0"/>
              <a:t>Clinical significance </a:t>
            </a:r>
            <a:r>
              <a:rPr lang="en-US" sz="2000" dirty="0"/>
              <a:t>has little to do with statistics and is a matter of judgment. Clinical significance often depends on the magnitude of the effect being studied. It answers the question "Is the difference between groups large enough to be worth achieving?" </a:t>
            </a:r>
            <a:endParaRPr lang="en-US" sz="2000" dirty="0" smtClean="0"/>
          </a:p>
          <a:p>
            <a:pPr>
              <a:lnSpc>
                <a:spcPct val="150000"/>
              </a:lnSpc>
            </a:pPr>
            <a:r>
              <a:rPr lang="en-US" sz="2000" b="1" dirty="0" smtClean="0"/>
              <a:t>Studies </a:t>
            </a:r>
            <a:r>
              <a:rPr lang="en-US" sz="2000" b="1" dirty="0"/>
              <a:t>can be statistically significant yet clinically insignificant and vice versa</a:t>
            </a:r>
            <a:r>
              <a:rPr lang="en-US" sz="2000" b="1" dirty="0" smtClean="0"/>
              <a:t>.</a:t>
            </a:r>
          </a:p>
          <a:p>
            <a:pPr>
              <a:lnSpc>
                <a:spcPct val="150000"/>
              </a:lnSpc>
            </a:pPr>
            <a:endParaRPr lang="en-US" sz="2000" b="1" dirty="0" smtClean="0"/>
          </a:p>
          <a:p>
            <a:pPr>
              <a:lnSpc>
                <a:spcPct val="150000"/>
              </a:lnSpc>
            </a:pPr>
            <a:r>
              <a:rPr lang="en-US" sz="2000" b="1" dirty="0"/>
              <a:t>Minimally Important Difference (MID) </a:t>
            </a:r>
            <a:r>
              <a:rPr lang="en-US" sz="2000" dirty="0"/>
              <a:t>generally refers to the smallest amount of change that matters to a patient.</a:t>
            </a:r>
          </a:p>
          <a:p>
            <a:pPr>
              <a:lnSpc>
                <a:spcPct val="150000"/>
              </a:lnSpc>
            </a:pPr>
            <a:r>
              <a:rPr lang="en-US" sz="2000" b="1" dirty="0" smtClean="0"/>
              <a:t> </a:t>
            </a:r>
            <a:endParaRPr lang="en-US" sz="2000" b="1" dirty="0"/>
          </a:p>
        </p:txBody>
      </p:sp>
    </p:spTree>
    <p:extLst>
      <p:ext uri="{BB962C8B-B14F-4D97-AF65-F5344CB8AC3E}">
        <p14:creationId xmlns:p14="http://schemas.microsoft.com/office/powerpoint/2010/main" val="3477951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5656" y="620688"/>
            <a:ext cx="6520688" cy="817160"/>
          </a:xfrm>
        </p:spPr>
        <p:txBody>
          <a:bodyPr/>
          <a:lstStyle/>
          <a:p>
            <a:r>
              <a:rPr lang="en-CA" b="1" dirty="0" smtClean="0"/>
              <a:t>Next Step:</a:t>
            </a:r>
            <a:endParaRPr lang="en-CA" b="1" dirty="0"/>
          </a:p>
        </p:txBody>
      </p:sp>
      <p:sp>
        <p:nvSpPr>
          <p:cNvPr id="3" name="Content Placeholder 2"/>
          <p:cNvSpPr>
            <a:spLocks noGrp="1"/>
          </p:cNvSpPr>
          <p:nvPr>
            <p:ph idx="1"/>
          </p:nvPr>
        </p:nvSpPr>
        <p:spPr>
          <a:xfrm>
            <a:off x="1619672" y="1556792"/>
            <a:ext cx="6984776" cy="4752528"/>
          </a:xfrm>
        </p:spPr>
        <p:txBody>
          <a:bodyPr>
            <a:normAutofit/>
          </a:bodyPr>
          <a:lstStyle/>
          <a:p>
            <a:pPr marL="68580" indent="0">
              <a:buNone/>
            </a:pPr>
            <a:r>
              <a:rPr lang="en-CA" sz="2000" dirty="0" smtClean="0"/>
              <a:t>To generate a researchable question from the general idea.</a:t>
            </a:r>
          </a:p>
          <a:p>
            <a:pPr marL="68580" indent="0">
              <a:buNone/>
            </a:pPr>
            <a:endParaRPr lang="en-CA" sz="2000" dirty="0"/>
          </a:p>
          <a:p>
            <a:pPr marL="68580" indent="0">
              <a:buNone/>
            </a:pPr>
            <a:r>
              <a:rPr lang="en-CA" sz="2000" b="1" dirty="0" smtClean="0"/>
              <a:t>Type of RQ:</a:t>
            </a:r>
          </a:p>
          <a:p>
            <a:pPr marL="525780" indent="-457200">
              <a:buAutoNum type="arabicPeriod"/>
            </a:pPr>
            <a:r>
              <a:rPr lang="en-CA" sz="2000" dirty="0" smtClean="0"/>
              <a:t> Parameter estimation for a health condition or diagnosis</a:t>
            </a:r>
          </a:p>
          <a:p>
            <a:pPr marL="525780" indent="-457200">
              <a:buAutoNum type="arabicPeriod"/>
            </a:pPr>
            <a:r>
              <a:rPr lang="en-CA" sz="2000" dirty="0" smtClean="0"/>
              <a:t> Hypothesis generation</a:t>
            </a:r>
          </a:p>
          <a:p>
            <a:pPr marL="525780" indent="-457200">
              <a:buAutoNum type="arabicPeriod"/>
            </a:pPr>
            <a:r>
              <a:rPr lang="en-CA" sz="2000" dirty="0" smtClean="0"/>
              <a:t> Hypothesis testing</a:t>
            </a:r>
          </a:p>
          <a:p>
            <a:pPr marL="525780" indent="-457200">
              <a:buAutoNum type="arabicPeriod"/>
            </a:pPr>
            <a:r>
              <a:rPr lang="en-CA" sz="2000" dirty="0" smtClean="0"/>
              <a:t> Confirmatory study</a:t>
            </a:r>
          </a:p>
          <a:p>
            <a:pPr marL="525780" indent="-457200">
              <a:buAutoNum type="arabicPeriod"/>
            </a:pPr>
            <a:r>
              <a:rPr lang="en-CA" sz="2000" dirty="0" smtClean="0"/>
              <a:t> Knowledge translation</a:t>
            </a:r>
            <a:endParaRPr lang="en-CA" sz="2000" dirty="0"/>
          </a:p>
        </p:txBody>
      </p:sp>
    </p:spTree>
    <p:extLst>
      <p:ext uri="{BB962C8B-B14F-4D97-AF65-F5344CB8AC3E}">
        <p14:creationId xmlns:p14="http://schemas.microsoft.com/office/powerpoint/2010/main" val="161265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3688" y="59878"/>
            <a:ext cx="6589200" cy="1064866"/>
          </a:xfrm>
        </p:spPr>
        <p:txBody>
          <a:bodyPr>
            <a:normAutofit fontScale="90000"/>
          </a:bodyPr>
          <a:lstStyle/>
          <a:p>
            <a:r>
              <a:rPr lang="it-IT" b="1" dirty="0"/>
              <a:t>Parametric vs. </a:t>
            </a:r>
            <a:r>
              <a:rPr lang="it-IT" b="1" dirty="0" smtClean="0"/>
              <a:t/>
            </a:r>
            <a:br>
              <a:rPr lang="it-IT" b="1" dirty="0" smtClean="0"/>
            </a:br>
            <a:r>
              <a:rPr lang="it-IT" b="1" dirty="0" smtClean="0"/>
              <a:t>Nonparametric </a:t>
            </a:r>
            <a:r>
              <a:rPr lang="it-IT" b="1" dirty="0"/>
              <a:t>Statistical Tests</a:t>
            </a:r>
            <a:endParaRPr lang="en-US" b="1" dirty="0"/>
          </a:p>
        </p:txBody>
      </p:sp>
      <p:sp>
        <p:nvSpPr>
          <p:cNvPr id="6" name="TextBox 5"/>
          <p:cNvSpPr txBox="1"/>
          <p:nvPr/>
        </p:nvSpPr>
        <p:spPr>
          <a:xfrm>
            <a:off x="539552" y="1340768"/>
            <a:ext cx="8496944" cy="5324535"/>
          </a:xfrm>
          <a:prstGeom prst="rect">
            <a:avLst/>
          </a:prstGeom>
          <a:noFill/>
        </p:spPr>
        <p:txBody>
          <a:bodyPr wrap="square" rtlCol="0">
            <a:spAutoFit/>
          </a:bodyPr>
          <a:lstStyle/>
          <a:p>
            <a:pPr lvl="0"/>
            <a:r>
              <a:rPr lang="en-US" sz="2000" b="1" dirty="0">
                <a:solidFill>
                  <a:prstClr val="black"/>
                </a:solidFill>
              </a:rPr>
              <a:t>Parametric tests </a:t>
            </a:r>
            <a:r>
              <a:rPr lang="en-US" sz="2000" dirty="0">
                <a:solidFill>
                  <a:prstClr val="black"/>
                </a:solidFill>
              </a:rPr>
              <a:t>involve specific probability distributions (e.g., the normal distribution) and the tests involve estimation of the key parameters of that distribution (e.g., the mean or difference in means) from the sample data. </a:t>
            </a:r>
          </a:p>
          <a:p>
            <a:endParaRPr lang="en-US" sz="2000" b="1" dirty="0"/>
          </a:p>
          <a:p>
            <a:r>
              <a:rPr lang="en-US" sz="2000" b="1" dirty="0" smtClean="0"/>
              <a:t>Nonparametric </a:t>
            </a:r>
            <a:r>
              <a:rPr lang="en-US" sz="2000" b="1" dirty="0"/>
              <a:t>tests </a:t>
            </a:r>
            <a:r>
              <a:rPr lang="en-US" sz="2000" dirty="0"/>
              <a:t>are sometimes called distribution-free tests because they are based on fewer assumptions (e.g., they do not assume that the outcome is approximately normally distributed). </a:t>
            </a:r>
            <a:endParaRPr lang="en-US" sz="2000" dirty="0" smtClean="0"/>
          </a:p>
          <a:p>
            <a:endParaRPr lang="en-US" sz="2000" dirty="0" smtClean="0"/>
          </a:p>
          <a:p>
            <a:endParaRPr lang="en-US" sz="2000" dirty="0" smtClean="0"/>
          </a:p>
          <a:p>
            <a:r>
              <a:rPr lang="en-US" sz="2000" dirty="0"/>
              <a:t>Parametric tests are used when the information about the population parameters is completely known whereas non-parametric tests are used when there is no or few information available about the population parameters. In simple words, parametric test assumes that the data is normally distributed. However, non-parametric tests make no assumptions about the distribution of data.</a:t>
            </a:r>
          </a:p>
        </p:txBody>
      </p:sp>
    </p:spTree>
    <p:extLst>
      <p:ext uri="{BB962C8B-B14F-4D97-AF65-F5344CB8AC3E}">
        <p14:creationId xmlns:p14="http://schemas.microsoft.com/office/powerpoint/2010/main" val="17897148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416824" cy="1280890"/>
          </a:xfrm>
        </p:spPr>
        <p:txBody>
          <a:bodyPr/>
          <a:lstStyle/>
          <a:p>
            <a:pPr algn="ctr"/>
            <a:r>
              <a:rPr lang="en-US" b="1" dirty="0"/>
              <a:t>Reasons to Use Nonparametric Tests</a:t>
            </a:r>
          </a:p>
        </p:txBody>
      </p:sp>
      <p:sp>
        <p:nvSpPr>
          <p:cNvPr id="3" name="TextBox 2"/>
          <p:cNvSpPr txBox="1"/>
          <p:nvPr/>
        </p:nvSpPr>
        <p:spPr>
          <a:xfrm>
            <a:off x="755576" y="1340768"/>
            <a:ext cx="8064896" cy="2554545"/>
          </a:xfrm>
          <a:prstGeom prst="rect">
            <a:avLst/>
          </a:prstGeom>
          <a:noFill/>
        </p:spPr>
        <p:txBody>
          <a:bodyPr wrap="square" rtlCol="0">
            <a:spAutoFit/>
          </a:bodyPr>
          <a:lstStyle/>
          <a:p>
            <a:pPr marL="457200" indent="-457200">
              <a:buAutoNum type="arabicPeriod"/>
            </a:pPr>
            <a:r>
              <a:rPr lang="en-US" sz="2000" dirty="0" smtClean="0"/>
              <a:t>Non-parametric </a:t>
            </a:r>
            <a:r>
              <a:rPr lang="en-US" sz="2000" dirty="0"/>
              <a:t>tests deliver accurate results even when the sample size is small</a:t>
            </a:r>
            <a:r>
              <a:rPr lang="en-US" sz="2000" dirty="0" smtClean="0"/>
              <a:t>.</a:t>
            </a:r>
          </a:p>
          <a:p>
            <a:endParaRPr lang="en-US" sz="2000" dirty="0"/>
          </a:p>
          <a:p>
            <a:r>
              <a:rPr lang="en-US" sz="2000" dirty="0"/>
              <a:t>2. Non-parametric tests are more powerful than parametric tests when the assumptions of normality have been violated</a:t>
            </a:r>
            <a:r>
              <a:rPr lang="en-US" sz="2000" dirty="0" smtClean="0"/>
              <a:t>.</a:t>
            </a:r>
          </a:p>
          <a:p>
            <a:endParaRPr lang="en-US" sz="2000" dirty="0"/>
          </a:p>
          <a:p>
            <a:r>
              <a:rPr lang="en-US" sz="2000" dirty="0"/>
              <a:t>3. They are suitable for all data types, such as nominal, ordinal, interval or the data which has outliers.</a:t>
            </a:r>
          </a:p>
        </p:txBody>
      </p:sp>
      <p:pic>
        <p:nvPicPr>
          <p:cNvPr id="4" name="Picture 3"/>
          <p:cNvPicPr>
            <a:picLocks noChangeAspect="1"/>
          </p:cNvPicPr>
          <p:nvPr/>
        </p:nvPicPr>
        <p:blipFill>
          <a:blip r:embed="rId2"/>
          <a:stretch>
            <a:fillRect/>
          </a:stretch>
        </p:blipFill>
        <p:spPr>
          <a:xfrm>
            <a:off x="1619672" y="4019311"/>
            <a:ext cx="5715000" cy="2200275"/>
          </a:xfrm>
          <a:prstGeom prst="rect">
            <a:avLst/>
          </a:prstGeom>
        </p:spPr>
      </p:pic>
    </p:spTree>
    <p:extLst>
      <p:ext uri="{BB962C8B-B14F-4D97-AF65-F5344CB8AC3E}">
        <p14:creationId xmlns:p14="http://schemas.microsoft.com/office/powerpoint/2010/main" val="13615804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7330881" cy="428626"/>
          </a:xfrm>
        </p:spPr>
        <p:txBody>
          <a:bodyPr>
            <a:noAutofit/>
          </a:bodyPr>
          <a:lstStyle/>
          <a:p>
            <a:r>
              <a:rPr lang="en-US" sz="2400" b="1" dirty="0" smtClean="0"/>
              <a:t>A Guide for Selecting the Appropriate Stat. Test</a:t>
            </a:r>
            <a:endParaRPr lang="en-US" sz="2400" b="1" dirty="0"/>
          </a:p>
        </p:txBody>
      </p:sp>
      <p:graphicFrame>
        <p:nvGraphicFramePr>
          <p:cNvPr id="3" name="Table 2"/>
          <p:cNvGraphicFramePr>
            <a:graphicFrameLocks noGrp="1"/>
          </p:cNvGraphicFramePr>
          <p:nvPr>
            <p:extLst>
              <p:ext uri="{D42A27DB-BD31-4B8C-83A1-F6EECF244321}">
                <p14:modId xmlns:p14="http://schemas.microsoft.com/office/powerpoint/2010/main" val="715610834"/>
              </p:ext>
            </p:extLst>
          </p:nvPr>
        </p:nvGraphicFramePr>
        <p:xfrm>
          <a:off x="358775" y="1340767"/>
          <a:ext cx="8785225" cy="5507779"/>
        </p:xfrm>
        <a:graphic>
          <a:graphicData uri="http://schemas.openxmlformats.org/drawingml/2006/table">
            <a:tbl>
              <a:tblPr/>
              <a:tblGrid>
                <a:gridCol w="1463675"/>
                <a:gridCol w="1389062"/>
                <a:gridCol w="1538288"/>
                <a:gridCol w="1465262"/>
                <a:gridCol w="1463675"/>
                <a:gridCol w="1465263"/>
              </a:tblGrid>
              <a:tr h="1077437">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Level of Outcome Measurement</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Independent Groups</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3 &amp; more</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Independent Groups</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2 Matched or Dependent Groups</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Multiple Measures in the Same Individuals</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Association Between 2 Variables</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r>
              <a:tr h="1443987">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Continuous Data</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Independent or Unpaired t-test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Analysis of Variance (ANOVA)</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Paired t-test</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Repeated-Measures Analysis of Variance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(ANOVA)</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Linear Regression or Pearson Product Moment Correlation (r)</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r>
              <a:tr h="1223422">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Nominal Data</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Difference of Proportions or Chi-squared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Chi-squared (χ²)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McNemar’s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Logistic Regression </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r>
              <a:tr h="1223422">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Ordinal Data</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Mann-Whitney U Rank-Sum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Kruskal-Wallis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Wilcoxon Signed-Rank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Friedman Statistics</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Spearman Rank Correlation (ρ)</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r>
              <a:tr h="539511">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Survival Time</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Log-Rank test</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CA" alt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0" algn="l" defTabSz="457200" rtl="0" eaLnBrk="0" latinLnBrk="0" hangingPunct="0">
                        <a:spcBef>
                          <a:spcPct val="20000"/>
                        </a:spcBef>
                        <a:buFont typeface="Arial" charset="0"/>
                        <a:defRPr sz="2800" kern="1200">
                          <a:solidFill>
                            <a:schemeClr val="tx1"/>
                          </a:solidFill>
                          <a:latin typeface="Calibri" pitchFamily="34" charset="0"/>
                        </a:defRPr>
                      </a:lvl1pPr>
                      <a:lvl2pPr marL="742950" indent="-285750" algn="l" defTabSz="457200" rtl="0" eaLnBrk="0" latinLnBrk="0" hangingPunct="0">
                        <a:spcBef>
                          <a:spcPct val="20000"/>
                        </a:spcBef>
                        <a:buFont typeface="Arial" charset="0"/>
                        <a:defRPr sz="2400" kern="1200">
                          <a:solidFill>
                            <a:schemeClr val="tx1"/>
                          </a:solidFill>
                          <a:latin typeface="Calibri" pitchFamily="34" charset="0"/>
                        </a:defRPr>
                      </a:lvl2pPr>
                      <a:lvl3pPr marL="1143000" indent="-228600" algn="l" defTabSz="457200" rtl="0" eaLnBrk="0" latinLnBrk="0" hangingPunct="0">
                        <a:spcBef>
                          <a:spcPct val="20000"/>
                        </a:spcBef>
                        <a:buFont typeface="Arial" charset="0"/>
                        <a:defRPr sz="2000" kern="1200">
                          <a:solidFill>
                            <a:schemeClr val="tx1"/>
                          </a:solidFill>
                          <a:latin typeface="Calibri" pitchFamily="34" charset="0"/>
                        </a:defRPr>
                      </a:lvl3pPr>
                      <a:lvl4pPr marL="1600200" indent="-228600" algn="l" defTabSz="457200" rtl="0" eaLnBrk="0" latinLnBrk="0" hangingPunct="0">
                        <a:spcBef>
                          <a:spcPct val="20000"/>
                        </a:spcBef>
                        <a:buFont typeface="Arial" charset="0"/>
                        <a:defRPr sz="1800" kern="1200">
                          <a:solidFill>
                            <a:schemeClr val="tx1"/>
                          </a:solidFill>
                          <a:latin typeface="Calibri" pitchFamily="34" charset="0"/>
                        </a:defRPr>
                      </a:lvl4pPr>
                      <a:lvl5pPr marL="2057400" indent="-228600" algn="l" defTabSz="457200" rtl="0" eaLnBrk="0" latinLnBrk="0" hangingPunct="0">
                        <a:spcBef>
                          <a:spcPct val="20000"/>
                        </a:spcBef>
                        <a:buFont typeface="Arial" charset="0"/>
                        <a:defRPr sz="1800" kern="1200">
                          <a:solidFill>
                            <a:schemeClr val="tx1"/>
                          </a:solidFill>
                          <a:latin typeface="Calibri" pitchFamily="34" charset="0"/>
                        </a:defRPr>
                      </a:lvl5pPr>
                      <a:lvl6pPr marL="25146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6pPr>
                      <a:lvl7pPr marL="29718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7pPr>
                      <a:lvl8pPr marL="34290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8pPr>
                      <a:lvl9pPr marL="3886200" indent="-228600" algn="l" defTabSz="457200" rtl="0" eaLnBrk="0" fontAlgn="base" latinLnBrk="0" hangingPunct="0">
                        <a:spcBef>
                          <a:spcPct val="20000"/>
                        </a:spcBef>
                        <a:spcAft>
                          <a:spcPct val="0"/>
                        </a:spcAft>
                        <a:buFont typeface="Arial" charset="0"/>
                        <a:defRPr sz="1800" kern="12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4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CA" alt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r>
            </a:tbl>
          </a:graphicData>
        </a:graphic>
      </p:graphicFrame>
    </p:spTree>
    <p:extLst>
      <p:ext uri="{BB962C8B-B14F-4D97-AF65-F5344CB8AC3E}">
        <p14:creationId xmlns:p14="http://schemas.microsoft.com/office/powerpoint/2010/main" val="4234644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67136" y="188640"/>
            <a:ext cx="7776864" cy="6669360"/>
          </a:xfrm>
        </p:spPr>
        <p:txBody>
          <a:bodyPr>
            <a:noAutofit/>
          </a:bodyPr>
          <a:lstStyle/>
          <a:p>
            <a:pPr lvl="0" defTabSz="914400" eaLnBrk="0" fontAlgn="base" hangingPunct="0">
              <a:spcBef>
                <a:spcPct val="20000"/>
              </a:spcBef>
              <a:spcAft>
                <a:spcPct val="0"/>
              </a:spcAft>
            </a:pPr>
            <a:r>
              <a:rPr lang="en-CA" altLang="en-US" sz="1800" b="1" u="sng" dirty="0">
                <a:solidFill>
                  <a:prstClr val="black"/>
                </a:solidFill>
                <a:latin typeface="Times New Roman" panose="02020603050405020304" pitchFamily="18" charset="0"/>
                <a:ea typeface="+mn-ea"/>
                <a:cs typeface="Times New Roman" panose="02020603050405020304" pitchFamily="18" charset="0"/>
              </a:rPr>
              <a:t>What are the similarities between descriptive and inferential statistics</a:t>
            </a:r>
            <a:r>
              <a:rPr lang="en-CA" altLang="en-US" sz="1800" b="1" u="sng" dirty="0" smtClean="0">
                <a:solidFill>
                  <a:prstClr val="black"/>
                </a:solidFill>
                <a:latin typeface="Times New Roman" panose="02020603050405020304" pitchFamily="18" charset="0"/>
                <a:ea typeface="+mn-ea"/>
                <a:cs typeface="Times New Roman" panose="02020603050405020304" pitchFamily="18" charset="0"/>
              </a:rPr>
              <a:t>?</a:t>
            </a:r>
            <a:br>
              <a:rPr lang="en-CA" altLang="en-US" sz="1800" b="1" u="sng" dirty="0" smtClean="0">
                <a:solidFill>
                  <a:prstClr val="black"/>
                </a:solidFill>
                <a:latin typeface="Times New Roman" panose="02020603050405020304" pitchFamily="18" charset="0"/>
                <a:ea typeface="+mn-ea"/>
                <a:cs typeface="Times New Roman" panose="02020603050405020304" pitchFamily="18" charset="0"/>
              </a:rPr>
            </a:br>
            <a:r>
              <a:rPr lang="en-CA" altLang="en-US" sz="1800" b="1" u="sng" dirty="0">
                <a:solidFill>
                  <a:prstClr val="black"/>
                </a:solidFill>
                <a:latin typeface="Times New Roman" panose="02020603050405020304" pitchFamily="18" charset="0"/>
                <a:ea typeface="+mn-ea"/>
                <a:cs typeface="Times New Roman" panose="02020603050405020304" pitchFamily="18" charset="0"/>
              </a:rPr>
              <a:t/>
            </a:r>
            <a:br>
              <a:rPr lang="en-CA" altLang="en-US" sz="1800" b="1" u="sng" dirty="0">
                <a:solidFill>
                  <a:prstClr val="black"/>
                </a:solidFill>
                <a:latin typeface="Times New Roman" panose="02020603050405020304" pitchFamily="18" charset="0"/>
                <a:ea typeface="+mn-ea"/>
                <a:cs typeface="Times New Roman" panose="02020603050405020304" pitchFamily="18" charset="0"/>
              </a:rPr>
            </a:br>
            <a:r>
              <a:rPr lang="en-CA" altLang="en-US" sz="1800" dirty="0">
                <a:solidFill>
                  <a:prstClr val="black"/>
                </a:solidFill>
                <a:latin typeface="Times New Roman" panose="02020603050405020304" pitchFamily="18" charset="0"/>
                <a:ea typeface="+mn-ea"/>
                <a:cs typeface="Times New Roman" panose="02020603050405020304" pitchFamily="18" charset="0"/>
              </a:rPr>
              <a:t>Both statistics rely on the same set of data. Descriptive statistics rely solely on the set of data, while inferential statistics also rely on this data in order to make </a:t>
            </a:r>
            <a:r>
              <a:rPr lang="en-CA" altLang="en-US" sz="1800" dirty="0">
                <a:solidFill>
                  <a:srgbClr val="FF0000"/>
                </a:solidFill>
                <a:latin typeface="Times New Roman" panose="02020603050405020304" pitchFamily="18" charset="0"/>
                <a:ea typeface="+mn-ea"/>
                <a:cs typeface="Times New Roman" panose="02020603050405020304" pitchFamily="18" charset="0"/>
              </a:rPr>
              <a:t>generalisations</a:t>
            </a:r>
            <a:r>
              <a:rPr lang="en-CA" altLang="en-US" sz="1800" dirty="0">
                <a:solidFill>
                  <a:prstClr val="black"/>
                </a:solidFill>
                <a:latin typeface="Times New Roman" panose="02020603050405020304" pitchFamily="18" charset="0"/>
                <a:ea typeface="+mn-ea"/>
                <a:cs typeface="Times New Roman" panose="02020603050405020304" pitchFamily="18" charset="0"/>
              </a:rPr>
              <a:t> about a larger population</a:t>
            </a:r>
            <a:r>
              <a:rPr lang="en-CA" altLang="en-US" sz="1800" dirty="0" smtClean="0">
                <a:solidFill>
                  <a:prstClr val="black"/>
                </a:solidFill>
                <a:latin typeface="Times New Roman" panose="02020603050405020304" pitchFamily="18" charset="0"/>
                <a:ea typeface="+mn-ea"/>
                <a:cs typeface="Times New Roman" panose="02020603050405020304" pitchFamily="18" charset="0"/>
              </a:rPr>
              <a:t>.</a:t>
            </a:r>
            <a:br>
              <a:rPr lang="en-CA" altLang="en-US" sz="1800" dirty="0" smtClean="0">
                <a:solidFill>
                  <a:prstClr val="black"/>
                </a:solidFill>
                <a:latin typeface="Times New Roman" panose="02020603050405020304" pitchFamily="18" charset="0"/>
                <a:ea typeface="+mn-ea"/>
                <a:cs typeface="Times New Roman" panose="02020603050405020304" pitchFamily="18" charset="0"/>
              </a:rPr>
            </a:br>
            <a:r>
              <a:rPr lang="en-CA" altLang="en-US" sz="1800" dirty="0">
                <a:solidFill>
                  <a:prstClr val="black"/>
                </a:solidFill>
                <a:latin typeface="Times New Roman" panose="02020603050405020304" pitchFamily="18" charset="0"/>
                <a:ea typeface="+mn-ea"/>
                <a:cs typeface="Times New Roman" panose="02020603050405020304" pitchFamily="18" charset="0"/>
              </a:rPr>
              <a:t/>
            </a:r>
            <a:br>
              <a:rPr lang="en-CA" altLang="en-US" sz="1800" dirty="0">
                <a:solidFill>
                  <a:prstClr val="black"/>
                </a:solidFill>
                <a:latin typeface="Times New Roman" panose="02020603050405020304" pitchFamily="18" charset="0"/>
                <a:ea typeface="+mn-ea"/>
                <a:cs typeface="Times New Roman" panose="02020603050405020304" pitchFamily="18" charset="0"/>
              </a:rPr>
            </a:br>
            <a:r>
              <a:rPr lang="en-US" altLang="en-US" sz="1800" b="1" u="sng" dirty="0">
                <a:solidFill>
                  <a:prstClr val="black"/>
                </a:solidFill>
                <a:latin typeface="Times New Roman" panose="02020603050405020304" pitchFamily="18" charset="0"/>
                <a:ea typeface="+mn-ea"/>
                <a:cs typeface="Times New Roman" panose="02020603050405020304" pitchFamily="18" charset="0"/>
              </a:rPr>
              <a:t>What are the limitations of descriptive statistics</a:t>
            </a:r>
            <a:r>
              <a:rPr lang="en-US" altLang="en-US" sz="1800" b="1" u="sng" dirty="0" smtClean="0">
                <a:solidFill>
                  <a:prstClr val="black"/>
                </a:solidFill>
                <a:latin typeface="Times New Roman" panose="02020603050405020304" pitchFamily="18" charset="0"/>
                <a:ea typeface="+mn-ea"/>
                <a:cs typeface="Times New Roman" panose="02020603050405020304" pitchFamily="18" charset="0"/>
              </a:rPr>
              <a:t>?</a:t>
            </a:r>
            <a:br>
              <a:rPr lang="en-US" altLang="en-US" sz="1800" b="1" u="sng" dirty="0" smtClean="0">
                <a:solidFill>
                  <a:prstClr val="black"/>
                </a:solidFill>
                <a:latin typeface="Times New Roman" panose="02020603050405020304" pitchFamily="18" charset="0"/>
                <a:ea typeface="+mn-ea"/>
                <a:cs typeface="Times New Roman" panose="02020603050405020304" pitchFamily="18" charset="0"/>
              </a:rPr>
            </a:br>
            <a:r>
              <a:rPr lang="en-US" altLang="en-US" sz="1800" b="1" u="sng" dirty="0">
                <a:solidFill>
                  <a:prstClr val="black"/>
                </a:solidFill>
                <a:latin typeface="Times New Roman" panose="02020603050405020304" pitchFamily="18" charset="0"/>
                <a:ea typeface="+mn-ea"/>
                <a:cs typeface="Times New Roman" panose="02020603050405020304" pitchFamily="18" charset="0"/>
              </a:rPr>
              <a:t/>
            </a:r>
            <a:br>
              <a:rPr lang="en-US" altLang="en-US" sz="1800" b="1" u="sng" dirty="0">
                <a:solidFill>
                  <a:prstClr val="black"/>
                </a:solidFill>
                <a:latin typeface="Times New Roman" panose="02020603050405020304" pitchFamily="18" charset="0"/>
                <a:ea typeface="+mn-ea"/>
                <a:cs typeface="Times New Roman" panose="02020603050405020304" pitchFamily="18" charset="0"/>
              </a:rPr>
            </a:br>
            <a:r>
              <a:rPr lang="en-US" altLang="en-US" sz="1800" dirty="0">
                <a:solidFill>
                  <a:prstClr val="black"/>
                </a:solidFill>
                <a:latin typeface="Times New Roman" panose="02020603050405020304" pitchFamily="18" charset="0"/>
                <a:ea typeface="+mn-ea"/>
                <a:cs typeface="Times New Roman" panose="02020603050405020304" pitchFamily="18" charset="0"/>
              </a:rPr>
              <a:t>They only allow you to make summations about the people or objects that you have actually measured. You cannot use the data to generalize to other people or objects. For example, if you tested a drug to beat cancer and it worked in your patients, you cannot claim that it would work in other cancer patients only relying on descriptive </a:t>
            </a:r>
            <a:r>
              <a:rPr lang="en-US" altLang="en-US" sz="1800" dirty="0" smtClean="0">
                <a:solidFill>
                  <a:prstClr val="black"/>
                </a:solidFill>
                <a:latin typeface="Times New Roman" panose="02020603050405020304" pitchFamily="18" charset="0"/>
                <a:ea typeface="+mn-ea"/>
                <a:cs typeface="Times New Roman" panose="02020603050405020304" pitchFamily="18" charset="0"/>
              </a:rPr>
              <a:t>statistics. </a:t>
            </a:r>
            <a:r>
              <a:rPr lang="en-US" altLang="en-US" sz="1800" dirty="0">
                <a:solidFill>
                  <a:prstClr val="black"/>
                </a:solidFill>
                <a:latin typeface="Times New Roman" panose="02020603050405020304" pitchFamily="18" charset="0"/>
                <a:ea typeface="+mn-ea"/>
                <a:cs typeface="Times New Roman" panose="02020603050405020304" pitchFamily="18" charset="0"/>
              </a:rPr>
              <a:t>Descriptive statistics can suggest an association between exposure and outcome, while Inferential statistics claim a possible causal relationship between exposure and outcome</a:t>
            </a:r>
            <a:r>
              <a:rPr lang="en-US" altLang="en-US" sz="1800" dirty="0" smtClean="0">
                <a:solidFill>
                  <a:prstClr val="black"/>
                </a:solidFill>
                <a:latin typeface="Times New Roman" panose="02020603050405020304" pitchFamily="18" charset="0"/>
                <a:ea typeface="+mn-ea"/>
                <a:cs typeface="Times New Roman" panose="02020603050405020304" pitchFamily="18" charset="0"/>
              </a:rPr>
              <a:t>.</a:t>
            </a:r>
            <a:br>
              <a:rPr lang="en-US" altLang="en-US" sz="1800" dirty="0" smtClean="0">
                <a:solidFill>
                  <a:prstClr val="black"/>
                </a:solidFill>
                <a:latin typeface="Times New Roman" panose="02020603050405020304" pitchFamily="18" charset="0"/>
                <a:ea typeface="+mn-ea"/>
                <a:cs typeface="Times New Roman" panose="02020603050405020304" pitchFamily="18" charset="0"/>
              </a:rPr>
            </a:br>
            <a:r>
              <a:rPr lang="en-US" altLang="en-US" sz="1800" dirty="0">
                <a:solidFill>
                  <a:prstClr val="black"/>
                </a:solidFill>
                <a:latin typeface="Times New Roman" panose="02020603050405020304" pitchFamily="18" charset="0"/>
                <a:ea typeface="+mn-ea"/>
                <a:cs typeface="Times New Roman" panose="02020603050405020304" pitchFamily="18" charset="0"/>
              </a:rPr>
              <a:t/>
            </a:r>
            <a:br>
              <a:rPr lang="en-US" altLang="en-US" sz="1800" dirty="0">
                <a:solidFill>
                  <a:prstClr val="black"/>
                </a:solidFill>
                <a:latin typeface="Times New Roman" panose="02020603050405020304" pitchFamily="18" charset="0"/>
                <a:ea typeface="+mn-ea"/>
                <a:cs typeface="Times New Roman" panose="02020603050405020304" pitchFamily="18" charset="0"/>
              </a:rPr>
            </a:br>
            <a:r>
              <a:rPr lang="en-US" altLang="en-US" sz="1800" b="1" u="sng" dirty="0">
                <a:solidFill>
                  <a:prstClr val="black"/>
                </a:solidFill>
                <a:latin typeface="Times New Roman" panose="02020603050405020304" pitchFamily="18" charset="0"/>
                <a:ea typeface="+mn-ea"/>
                <a:cs typeface="Times New Roman" panose="02020603050405020304" pitchFamily="18" charset="0"/>
              </a:rPr>
              <a:t>What are the limitations of inferential statistics</a:t>
            </a:r>
            <a:r>
              <a:rPr lang="en-US" altLang="en-US" sz="1800" b="1" u="sng" dirty="0" smtClean="0">
                <a:solidFill>
                  <a:prstClr val="black"/>
                </a:solidFill>
                <a:latin typeface="Times New Roman" panose="02020603050405020304" pitchFamily="18" charset="0"/>
                <a:ea typeface="+mn-ea"/>
                <a:cs typeface="Times New Roman" panose="02020603050405020304" pitchFamily="18" charset="0"/>
              </a:rPr>
              <a:t>?</a:t>
            </a:r>
            <a:br>
              <a:rPr lang="en-US" altLang="en-US" sz="1800" b="1" u="sng" dirty="0" smtClean="0">
                <a:solidFill>
                  <a:prstClr val="black"/>
                </a:solidFill>
                <a:latin typeface="Times New Roman" panose="02020603050405020304" pitchFamily="18" charset="0"/>
                <a:ea typeface="+mn-ea"/>
                <a:cs typeface="Times New Roman" panose="02020603050405020304" pitchFamily="18" charset="0"/>
              </a:rPr>
            </a:br>
            <a:r>
              <a:rPr lang="en-US" altLang="en-US" sz="1800" b="1" u="sng" dirty="0">
                <a:solidFill>
                  <a:prstClr val="black"/>
                </a:solidFill>
                <a:latin typeface="Times New Roman" panose="02020603050405020304" pitchFamily="18" charset="0"/>
                <a:ea typeface="+mn-ea"/>
                <a:cs typeface="Times New Roman" panose="02020603050405020304" pitchFamily="18" charset="0"/>
              </a:rPr>
              <a:t/>
            </a:r>
            <a:br>
              <a:rPr lang="en-US" altLang="en-US" sz="1800" b="1" u="sng" dirty="0">
                <a:solidFill>
                  <a:prstClr val="black"/>
                </a:solidFill>
                <a:latin typeface="Times New Roman" panose="02020603050405020304" pitchFamily="18" charset="0"/>
                <a:ea typeface="+mn-ea"/>
                <a:cs typeface="Times New Roman" panose="02020603050405020304" pitchFamily="18" charset="0"/>
              </a:rPr>
            </a:br>
            <a:r>
              <a:rPr lang="en-US" altLang="en-US" sz="1800" dirty="0" smtClean="0">
                <a:solidFill>
                  <a:prstClr val="black"/>
                </a:solidFill>
                <a:latin typeface="Times New Roman" panose="02020603050405020304" pitchFamily="18" charset="0"/>
                <a:ea typeface="+mn-ea"/>
                <a:cs typeface="Times New Roman" panose="02020603050405020304" pitchFamily="18" charset="0"/>
              </a:rPr>
              <a:t>Inferential </a:t>
            </a:r>
            <a:r>
              <a:rPr lang="en-US" altLang="en-US" sz="1800" dirty="0">
                <a:solidFill>
                  <a:prstClr val="black"/>
                </a:solidFill>
                <a:latin typeface="Times New Roman" panose="02020603050405020304" pitchFamily="18" charset="0"/>
                <a:ea typeface="+mn-ea"/>
                <a:cs typeface="Times New Roman" panose="02020603050405020304" pitchFamily="18" charset="0"/>
              </a:rPr>
              <a:t>statistics are based on the concept of using the values measured in a sample to estimate/infer the values that would be measured in a population. </a:t>
            </a:r>
            <a:br>
              <a:rPr lang="en-US" altLang="en-US" sz="1800" dirty="0">
                <a:solidFill>
                  <a:prstClr val="black"/>
                </a:solidFill>
                <a:latin typeface="Times New Roman" panose="02020603050405020304" pitchFamily="18" charset="0"/>
                <a:ea typeface="+mn-ea"/>
                <a:cs typeface="Times New Roman" panose="02020603050405020304" pitchFamily="18" charset="0"/>
              </a:rPr>
            </a:br>
            <a:r>
              <a:rPr lang="en-US" altLang="en-US" sz="1800" dirty="0">
                <a:solidFill>
                  <a:prstClr val="black"/>
                </a:solidFill>
                <a:latin typeface="Times New Roman" panose="02020603050405020304" pitchFamily="18" charset="0"/>
                <a:ea typeface="+mn-ea"/>
                <a:cs typeface="Times New Roman" panose="02020603050405020304" pitchFamily="18" charset="0"/>
              </a:rPr>
              <a:t>Some, but not all, inferential tests require the user to make educated guesses to run the inferential tests. </a:t>
            </a:r>
            <a:br>
              <a:rPr lang="en-US" altLang="en-US" sz="1800" dirty="0">
                <a:solidFill>
                  <a:prstClr val="black"/>
                </a:solidFill>
                <a:latin typeface="Times New Roman" panose="02020603050405020304" pitchFamily="18" charset="0"/>
                <a:ea typeface="+mn-ea"/>
                <a:cs typeface="Times New Roman" panose="02020603050405020304" pitchFamily="18" charset="0"/>
              </a:rPr>
            </a:br>
            <a:r>
              <a:rPr lang="en-CA" altLang="en-US" sz="1800" dirty="0">
                <a:solidFill>
                  <a:prstClr val="black"/>
                </a:solidFill>
                <a:latin typeface="Times New Roman" panose="02020603050405020304" pitchFamily="18" charset="0"/>
                <a:ea typeface="+mn-ea"/>
                <a:cs typeface="Times New Roman" panose="02020603050405020304" pitchFamily="18" charset="0"/>
              </a:rPr>
              <a:t/>
            </a:r>
            <a:br>
              <a:rPr lang="en-CA" altLang="en-US" sz="1800" dirty="0">
                <a:solidFill>
                  <a:prstClr val="black"/>
                </a:solidFill>
                <a:latin typeface="Times New Roman" panose="02020603050405020304" pitchFamily="18" charset="0"/>
                <a:ea typeface="+mn-ea"/>
                <a:cs typeface="Times New Roman" panose="02020603050405020304" pitchFamily="18" charset="0"/>
              </a:rPr>
            </a:br>
            <a:r>
              <a:rPr lang="en-CA" altLang="en-US" sz="1800" b="1" dirty="0">
                <a:solidFill>
                  <a:prstClr val="black"/>
                </a:solidFill>
                <a:latin typeface="Times New Roman" panose="02020603050405020304" pitchFamily="18" charset="0"/>
                <a:ea typeface="+mn-ea"/>
                <a:cs typeface="Times New Roman" panose="02020603050405020304" pitchFamily="18" charset="0"/>
              </a:rPr>
              <a:t/>
            </a:r>
            <a:br>
              <a:rPr lang="en-CA" altLang="en-US" sz="1800" b="1" dirty="0">
                <a:solidFill>
                  <a:prstClr val="black"/>
                </a:solidFill>
                <a:latin typeface="Times New Roman" panose="02020603050405020304" pitchFamily="18" charset="0"/>
                <a:ea typeface="+mn-ea"/>
                <a:cs typeface="Times New Roman" panose="02020603050405020304" pitchFamily="18" charset="0"/>
              </a:rPr>
            </a:br>
            <a:endParaRPr lang="en-US" sz="1800" dirty="0"/>
          </a:p>
        </p:txBody>
      </p:sp>
    </p:spTree>
    <p:extLst>
      <p:ext uri="{BB962C8B-B14F-4D97-AF65-F5344CB8AC3E}">
        <p14:creationId xmlns:p14="http://schemas.microsoft.com/office/powerpoint/2010/main" val="36806704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9592" y="1844824"/>
            <a:ext cx="7024744" cy="1143000"/>
          </a:xfrm>
        </p:spPr>
        <p:txBody>
          <a:bodyPr>
            <a:normAutofit/>
          </a:bodyPr>
          <a:lstStyle/>
          <a:p>
            <a:pPr algn="ctr"/>
            <a:r>
              <a:rPr lang="en-CA" sz="3200" dirty="0" smtClean="0"/>
              <a:t>Questions?</a:t>
            </a:r>
            <a:endParaRPr lang="en-CA" sz="3200" dirty="0"/>
          </a:p>
        </p:txBody>
      </p:sp>
    </p:spTree>
    <p:extLst>
      <p:ext uri="{BB962C8B-B14F-4D97-AF65-F5344CB8AC3E}">
        <p14:creationId xmlns:p14="http://schemas.microsoft.com/office/powerpoint/2010/main" val="167113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PICOT Question</a:t>
            </a:r>
            <a:endParaRPr lang="en-CA" b="1" dirty="0"/>
          </a:p>
        </p:txBody>
      </p:sp>
      <p:sp>
        <p:nvSpPr>
          <p:cNvPr id="3" name="Content Placeholder 2"/>
          <p:cNvSpPr>
            <a:spLocks noGrp="1"/>
          </p:cNvSpPr>
          <p:nvPr>
            <p:ph idx="1"/>
          </p:nvPr>
        </p:nvSpPr>
        <p:spPr>
          <a:xfrm>
            <a:off x="1942415" y="1905000"/>
            <a:ext cx="6591985" cy="4006222"/>
          </a:xfrm>
        </p:spPr>
        <p:txBody>
          <a:bodyPr>
            <a:normAutofit/>
          </a:bodyPr>
          <a:lstStyle/>
          <a:p>
            <a:pPr>
              <a:lnSpc>
                <a:spcPct val="150000"/>
              </a:lnSpc>
            </a:pPr>
            <a:r>
              <a:rPr lang="en-CA" sz="2000" b="1" dirty="0" smtClean="0"/>
              <a:t>P-</a:t>
            </a:r>
            <a:r>
              <a:rPr lang="en-CA" sz="2000" dirty="0" smtClean="0"/>
              <a:t>(or People, or Patients)</a:t>
            </a:r>
          </a:p>
          <a:p>
            <a:pPr>
              <a:lnSpc>
                <a:spcPct val="150000"/>
              </a:lnSpc>
            </a:pPr>
            <a:r>
              <a:rPr lang="en-CA" sz="2000" b="1" dirty="0" smtClean="0"/>
              <a:t>I-</a:t>
            </a:r>
            <a:r>
              <a:rPr lang="en-CA" sz="2000" dirty="0" smtClean="0"/>
              <a:t>(if applicable)</a:t>
            </a:r>
          </a:p>
          <a:p>
            <a:pPr>
              <a:lnSpc>
                <a:spcPct val="150000"/>
              </a:lnSpc>
            </a:pPr>
            <a:r>
              <a:rPr lang="en-CA" sz="2000" b="1" dirty="0" smtClean="0"/>
              <a:t>C-</a:t>
            </a:r>
            <a:r>
              <a:rPr lang="en-CA" sz="2000" dirty="0" smtClean="0"/>
              <a:t>Control (or Comparison)</a:t>
            </a:r>
          </a:p>
          <a:p>
            <a:pPr>
              <a:lnSpc>
                <a:spcPct val="150000"/>
              </a:lnSpc>
            </a:pPr>
            <a:r>
              <a:rPr lang="en-CA" sz="2000" b="1" dirty="0" smtClean="0"/>
              <a:t>O-</a:t>
            </a:r>
            <a:r>
              <a:rPr lang="en-CA" sz="2000" dirty="0" smtClean="0"/>
              <a:t>Outcome</a:t>
            </a:r>
          </a:p>
          <a:p>
            <a:pPr>
              <a:lnSpc>
                <a:spcPct val="150000"/>
              </a:lnSpc>
            </a:pPr>
            <a:r>
              <a:rPr lang="en-CA" sz="2000" b="1" dirty="0" smtClean="0"/>
              <a:t>T-</a:t>
            </a:r>
            <a:r>
              <a:rPr lang="en-CA" sz="2000" dirty="0" smtClean="0"/>
              <a:t>Timeframe</a:t>
            </a:r>
            <a:endParaRPr lang="en-CA" sz="2000" b="1" dirty="0"/>
          </a:p>
        </p:txBody>
      </p:sp>
    </p:spTree>
    <p:extLst>
      <p:ext uri="{BB962C8B-B14F-4D97-AF65-F5344CB8AC3E}">
        <p14:creationId xmlns:p14="http://schemas.microsoft.com/office/powerpoint/2010/main" val="2399162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5656" y="836712"/>
            <a:ext cx="6592578" cy="504056"/>
          </a:xfrm>
        </p:spPr>
        <p:txBody>
          <a:bodyPr>
            <a:noAutofit/>
          </a:bodyPr>
          <a:lstStyle/>
          <a:p>
            <a:r>
              <a:rPr lang="en-CA" sz="2800" dirty="0" smtClean="0">
                <a:solidFill>
                  <a:srgbClr val="92D050"/>
                </a:solidFill>
              </a:rPr>
              <a:t>Bad RQ:</a:t>
            </a:r>
            <a:endParaRPr lang="en-CA" sz="2800" dirty="0">
              <a:solidFill>
                <a:srgbClr val="92D050"/>
              </a:solidFill>
            </a:endParaRPr>
          </a:p>
        </p:txBody>
      </p:sp>
      <p:sp>
        <p:nvSpPr>
          <p:cNvPr id="3" name="Content Placeholder 2"/>
          <p:cNvSpPr>
            <a:spLocks noGrp="1"/>
          </p:cNvSpPr>
          <p:nvPr>
            <p:ph idx="1"/>
          </p:nvPr>
        </p:nvSpPr>
        <p:spPr>
          <a:xfrm>
            <a:off x="1475656" y="1484784"/>
            <a:ext cx="6345269" cy="864096"/>
          </a:xfrm>
        </p:spPr>
        <p:txBody>
          <a:bodyPr>
            <a:normAutofit/>
          </a:bodyPr>
          <a:lstStyle/>
          <a:p>
            <a:pPr marL="68580" indent="0">
              <a:buNone/>
            </a:pPr>
            <a:r>
              <a:rPr lang="en-CA" sz="2400" dirty="0" smtClean="0"/>
              <a:t>Is anticoagulation beneficial in patients with atrial fibrillation?</a:t>
            </a:r>
            <a:endParaRPr lang="en-CA" sz="2400" dirty="0"/>
          </a:p>
        </p:txBody>
      </p:sp>
      <p:sp>
        <p:nvSpPr>
          <p:cNvPr id="4" name="TextBox 3"/>
          <p:cNvSpPr txBox="1"/>
          <p:nvPr/>
        </p:nvSpPr>
        <p:spPr>
          <a:xfrm>
            <a:off x="1475656" y="2852936"/>
            <a:ext cx="2520280" cy="523220"/>
          </a:xfrm>
          <a:prstGeom prst="rect">
            <a:avLst/>
          </a:prstGeom>
          <a:noFill/>
        </p:spPr>
        <p:txBody>
          <a:bodyPr wrap="square" rtlCol="0">
            <a:spAutoFit/>
          </a:bodyPr>
          <a:lstStyle/>
          <a:p>
            <a:r>
              <a:rPr lang="en-CA" sz="2800" dirty="0" smtClean="0">
                <a:solidFill>
                  <a:srgbClr val="92D050"/>
                </a:solidFill>
              </a:rPr>
              <a:t>Right RQ:</a:t>
            </a:r>
            <a:endParaRPr lang="en-CA" sz="2800" dirty="0">
              <a:solidFill>
                <a:srgbClr val="92D050"/>
              </a:solidFill>
            </a:endParaRPr>
          </a:p>
        </p:txBody>
      </p:sp>
      <p:sp>
        <p:nvSpPr>
          <p:cNvPr id="5" name="TextBox 4"/>
          <p:cNvSpPr txBox="1"/>
          <p:nvPr/>
        </p:nvSpPr>
        <p:spPr>
          <a:xfrm>
            <a:off x="1475656" y="3501008"/>
            <a:ext cx="7272808" cy="2308324"/>
          </a:xfrm>
          <a:prstGeom prst="rect">
            <a:avLst/>
          </a:prstGeom>
          <a:noFill/>
        </p:spPr>
        <p:txBody>
          <a:bodyPr wrap="square" rtlCol="0">
            <a:spAutoFit/>
          </a:bodyPr>
          <a:lstStyle/>
          <a:p>
            <a:r>
              <a:rPr lang="en-CA" sz="2400" dirty="0" smtClean="0"/>
              <a:t>Do patients over the age of 75 with atrial   fibrillation for no longer than 48 hours who are randomly assigned to receive </a:t>
            </a:r>
            <a:r>
              <a:rPr lang="en-CA" sz="2400" dirty="0"/>
              <a:t>C</a:t>
            </a:r>
            <a:r>
              <a:rPr lang="en-CA" sz="2400" dirty="0" smtClean="0"/>
              <a:t>oumadin have a lower 1-year risk of Embolic </a:t>
            </a:r>
            <a:r>
              <a:rPr lang="en-CA" sz="2400" dirty="0"/>
              <a:t>C</a:t>
            </a:r>
            <a:r>
              <a:rPr lang="en-CA" sz="2400" dirty="0" smtClean="0"/>
              <a:t>ardiovascular Accident compared with those randomly assigned to receive Aspirin or Placebo?</a:t>
            </a:r>
            <a:endParaRPr lang="en-CA" sz="2400" dirty="0"/>
          </a:p>
        </p:txBody>
      </p:sp>
    </p:spTree>
    <p:extLst>
      <p:ext uri="{BB962C8B-B14F-4D97-AF65-F5344CB8AC3E}">
        <p14:creationId xmlns:p14="http://schemas.microsoft.com/office/powerpoint/2010/main" val="188033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5656" y="548680"/>
            <a:ext cx="7024744" cy="673144"/>
          </a:xfrm>
        </p:spPr>
        <p:txBody>
          <a:bodyPr>
            <a:normAutofit/>
          </a:bodyPr>
          <a:lstStyle/>
          <a:p>
            <a:r>
              <a:rPr lang="en-CA" sz="3600" b="1" dirty="0"/>
              <a:t>Some Questions to </a:t>
            </a:r>
            <a:r>
              <a:rPr lang="en-CA" sz="3600" b="1" dirty="0" smtClean="0"/>
              <a:t>Ask…</a:t>
            </a:r>
            <a:endParaRPr lang="en-CA" sz="3600" b="1" dirty="0"/>
          </a:p>
        </p:txBody>
      </p:sp>
      <p:sp>
        <p:nvSpPr>
          <p:cNvPr id="3" name="Content Placeholder 2"/>
          <p:cNvSpPr>
            <a:spLocks noGrp="1"/>
          </p:cNvSpPr>
          <p:nvPr>
            <p:ph idx="1"/>
          </p:nvPr>
        </p:nvSpPr>
        <p:spPr>
          <a:xfrm>
            <a:off x="1475656" y="1412776"/>
            <a:ext cx="7024744" cy="4896544"/>
          </a:xfrm>
        </p:spPr>
        <p:txBody>
          <a:bodyPr>
            <a:normAutofit fontScale="25000" lnSpcReduction="20000"/>
          </a:bodyPr>
          <a:lstStyle/>
          <a:p>
            <a:pPr lvl="0" indent="-342900">
              <a:buFont typeface="Symbol"/>
              <a:buChar char=""/>
            </a:pPr>
            <a:r>
              <a:rPr lang="en-CA" sz="7200" b="1" dirty="0">
                <a:latin typeface="Times New Roman" panose="02020603050405020304" pitchFamily="18" charset="0"/>
                <a:ea typeface="Calibri"/>
                <a:cs typeface="Times New Roman" panose="02020603050405020304" pitchFamily="18" charset="0"/>
              </a:rPr>
              <a:t>What specific data or information will you need to collect in order to answer your research question? </a:t>
            </a:r>
            <a:endParaRPr lang="en-CA" sz="7200" b="1" dirty="0" smtClean="0">
              <a:latin typeface="Times New Roman" panose="02020603050405020304" pitchFamily="18" charset="0"/>
              <a:ea typeface="Calibri"/>
              <a:cs typeface="Times New Roman" panose="02020603050405020304" pitchFamily="18" charset="0"/>
            </a:endParaRPr>
          </a:p>
          <a:p>
            <a:pPr marL="0" lvl="0" indent="0">
              <a:buNone/>
            </a:pPr>
            <a:endParaRPr lang="en-CA" sz="7200" b="1" dirty="0" smtClean="0">
              <a:latin typeface="Times New Roman" panose="02020603050405020304" pitchFamily="18" charset="0"/>
              <a:ea typeface="Calibri"/>
              <a:cs typeface="Times New Roman" panose="02020603050405020304" pitchFamily="18" charset="0"/>
            </a:endParaRPr>
          </a:p>
          <a:p>
            <a:pPr lvl="0" indent="-342900">
              <a:lnSpc>
                <a:spcPct val="115000"/>
              </a:lnSpc>
              <a:spcAft>
                <a:spcPts val="1000"/>
              </a:spcAft>
              <a:buFont typeface="Symbol"/>
              <a:buChar char=""/>
            </a:pPr>
            <a:r>
              <a:rPr lang="en-CA" sz="7200" b="1" dirty="0">
                <a:latin typeface="Times New Roman" panose="02020603050405020304" pitchFamily="18" charset="0"/>
                <a:ea typeface="Calibri"/>
                <a:cs typeface="Times New Roman" panose="02020603050405020304" pitchFamily="18" charset="0"/>
              </a:rPr>
              <a:t>Does the data already exist somewhere or do you need to collect it directly from the patients/participants? </a:t>
            </a:r>
            <a:endParaRPr lang="en-CA" sz="7200" dirty="0">
              <a:latin typeface="Times New Roman" panose="02020603050405020304" pitchFamily="18" charset="0"/>
              <a:ea typeface="Calibri"/>
              <a:cs typeface="Times New Roman" panose="02020603050405020304" pitchFamily="18" charset="0"/>
            </a:endParaRPr>
          </a:p>
          <a:p>
            <a:pPr lvl="0" indent="-342900">
              <a:lnSpc>
                <a:spcPct val="115000"/>
              </a:lnSpc>
              <a:spcAft>
                <a:spcPts val="1000"/>
              </a:spcAft>
              <a:buFont typeface="Symbol"/>
              <a:buChar char=""/>
            </a:pPr>
            <a:r>
              <a:rPr lang="en-US" sz="7200" b="1" dirty="0">
                <a:latin typeface="Times New Roman" panose="02020603050405020304" pitchFamily="18" charset="0"/>
                <a:ea typeface="Cambria"/>
                <a:cs typeface="Times New Roman" panose="02020603050405020304" pitchFamily="18" charset="0"/>
              </a:rPr>
              <a:t>What collection method(s) might be necessary (e.g., chart review, surveys, interviews, patient </a:t>
            </a:r>
            <a:r>
              <a:rPr lang="en-US" sz="7200" b="1" dirty="0" smtClean="0">
                <a:latin typeface="Times New Roman" panose="02020603050405020304" pitchFamily="18" charset="0"/>
                <a:ea typeface="Cambria"/>
                <a:cs typeface="Times New Roman" panose="02020603050405020304" pitchFamily="18" charset="0"/>
              </a:rPr>
              <a:t>follow-up, tests</a:t>
            </a:r>
            <a:r>
              <a:rPr lang="en-US" sz="7200" b="1" dirty="0">
                <a:latin typeface="Times New Roman" panose="02020603050405020304" pitchFamily="18" charset="0"/>
                <a:ea typeface="Cambria"/>
                <a:cs typeface="Times New Roman" panose="02020603050405020304" pitchFamily="18" charset="0"/>
              </a:rPr>
              <a:t>)?</a:t>
            </a:r>
            <a:endParaRPr lang="en-CA" sz="7200" dirty="0">
              <a:latin typeface="Times New Roman" panose="02020603050405020304" pitchFamily="18" charset="0"/>
              <a:ea typeface="Calibri"/>
              <a:cs typeface="Times New Roman" panose="02020603050405020304" pitchFamily="18" charset="0"/>
            </a:endParaRPr>
          </a:p>
          <a:p>
            <a:pPr lvl="0" indent="-342900">
              <a:lnSpc>
                <a:spcPct val="115000"/>
              </a:lnSpc>
              <a:spcAft>
                <a:spcPts val="1000"/>
              </a:spcAft>
              <a:buFont typeface="Symbol"/>
              <a:buChar char=""/>
            </a:pPr>
            <a:r>
              <a:rPr lang="en-US" sz="7200" b="1" dirty="0">
                <a:latin typeface="Times New Roman" panose="02020603050405020304" pitchFamily="18" charset="0"/>
                <a:ea typeface="Cambria"/>
                <a:cs typeface="Times New Roman" panose="02020603050405020304" pitchFamily="18" charset="0"/>
              </a:rPr>
              <a:t>How many participants/cases (sample size) might you have to include?</a:t>
            </a:r>
            <a:endParaRPr lang="en-CA" sz="7200" dirty="0">
              <a:latin typeface="Times New Roman" panose="02020603050405020304" pitchFamily="18" charset="0"/>
              <a:ea typeface="Calibri"/>
              <a:cs typeface="Times New Roman" panose="02020603050405020304" pitchFamily="18" charset="0"/>
            </a:endParaRPr>
          </a:p>
          <a:p>
            <a:pPr lvl="0" indent="-342900">
              <a:lnSpc>
                <a:spcPct val="115000"/>
              </a:lnSpc>
              <a:buFont typeface="Symbol"/>
              <a:buChar char=""/>
            </a:pPr>
            <a:r>
              <a:rPr lang="en-US" sz="7200" b="1" dirty="0">
                <a:latin typeface="Times New Roman" panose="02020603050405020304" pitchFamily="18" charset="0"/>
                <a:ea typeface="Cambria"/>
                <a:cs typeface="Times New Roman" panose="02020603050405020304" pitchFamily="18" charset="0"/>
              </a:rPr>
              <a:t>How difficult will it be to recruit enough participants/find enough cases to meet the required sample size? </a:t>
            </a:r>
            <a:endParaRPr lang="en-US" sz="7200" b="1" dirty="0" smtClean="0">
              <a:latin typeface="Times New Roman" panose="02020603050405020304" pitchFamily="18" charset="0"/>
              <a:ea typeface="Cambria"/>
              <a:cs typeface="Times New Roman" panose="02020603050405020304" pitchFamily="18" charset="0"/>
            </a:endParaRPr>
          </a:p>
          <a:p>
            <a:pPr marL="0" lvl="0" indent="0">
              <a:lnSpc>
                <a:spcPct val="115000"/>
              </a:lnSpc>
              <a:buNone/>
            </a:pPr>
            <a:endParaRPr lang="en-US" sz="7200" b="1" dirty="0" smtClean="0">
              <a:latin typeface="Times New Roman" panose="02020603050405020304" pitchFamily="18" charset="0"/>
              <a:ea typeface="Cambria"/>
              <a:cs typeface="Times New Roman" panose="02020603050405020304" pitchFamily="18" charset="0"/>
            </a:endParaRPr>
          </a:p>
          <a:p>
            <a:pPr lvl="0" indent="-342900">
              <a:lnSpc>
                <a:spcPct val="115000"/>
              </a:lnSpc>
              <a:spcAft>
                <a:spcPts val="1000"/>
              </a:spcAft>
              <a:buFont typeface="Symbol"/>
              <a:buChar char=""/>
            </a:pPr>
            <a:r>
              <a:rPr lang="en-US" sz="7200" b="1" dirty="0">
                <a:latin typeface="Times New Roman" panose="02020603050405020304" pitchFamily="18" charset="0"/>
                <a:ea typeface="Cambria"/>
                <a:cs typeface="Times New Roman" panose="02020603050405020304" pitchFamily="18" charset="0"/>
              </a:rPr>
              <a:t>How long might it take to collect the necessary data from this number of participants/cases?</a:t>
            </a:r>
            <a:endParaRPr lang="en-CA" sz="7200" dirty="0">
              <a:latin typeface="Times New Roman" panose="02020603050405020304" pitchFamily="18" charset="0"/>
              <a:ea typeface="Calibri"/>
              <a:cs typeface="Times New Roman" panose="02020603050405020304" pitchFamily="18" charset="0"/>
            </a:endParaRPr>
          </a:p>
          <a:p>
            <a:pPr lvl="0" indent="-342900">
              <a:lnSpc>
                <a:spcPct val="115000"/>
              </a:lnSpc>
              <a:buFont typeface="Symbol"/>
              <a:buChar char=""/>
            </a:pPr>
            <a:endParaRPr lang="en-CA" sz="6400" dirty="0">
              <a:latin typeface="Times New Roman" panose="02020603050405020304" pitchFamily="18" charset="0"/>
              <a:ea typeface="Calibri"/>
              <a:cs typeface="Times New Roman" panose="02020603050405020304" pitchFamily="18" charset="0"/>
            </a:endParaRPr>
          </a:p>
          <a:p>
            <a:pPr marL="0" indent="0">
              <a:lnSpc>
                <a:spcPct val="115000"/>
              </a:lnSpc>
              <a:spcAft>
                <a:spcPts val="1000"/>
              </a:spcAft>
              <a:buNone/>
            </a:pPr>
            <a:r>
              <a:rPr lang="en-US" sz="6400" b="1" dirty="0">
                <a:latin typeface="Times New Roman" panose="02020603050405020304" pitchFamily="18" charset="0"/>
                <a:ea typeface="Cambria"/>
                <a:cs typeface="Times New Roman" panose="02020603050405020304" pitchFamily="18" charset="0"/>
              </a:rPr>
              <a:t> </a:t>
            </a:r>
            <a:endParaRPr lang="en-CA" sz="6400" dirty="0">
              <a:latin typeface="Times New Roman" panose="02020603050405020304" pitchFamily="18" charset="0"/>
              <a:ea typeface="Calibri"/>
              <a:cs typeface="Times New Roman" panose="02020603050405020304" pitchFamily="18" charset="0"/>
            </a:endParaRPr>
          </a:p>
          <a:p>
            <a:pPr lvl="0" indent="-342900">
              <a:buFont typeface="Symbol"/>
              <a:buChar char=""/>
            </a:pPr>
            <a:endParaRPr lang="en-CA" sz="1800" dirty="0">
              <a:latin typeface="Times New Roman" panose="02020603050405020304" pitchFamily="18" charset="0"/>
              <a:ea typeface="Calibri"/>
              <a:cs typeface="Times New Roman" panose="02020603050405020304" pitchFamily="18" charset="0"/>
            </a:endParaRPr>
          </a:p>
          <a:p>
            <a:pPr marL="182880" indent="0">
              <a:lnSpc>
                <a:spcPct val="115000"/>
              </a:lnSpc>
              <a:spcAft>
                <a:spcPts val="1000"/>
              </a:spcAft>
              <a:buNone/>
            </a:pPr>
            <a:r>
              <a:rPr lang="en-CA" b="1" dirty="0">
                <a:latin typeface="Times New Roman"/>
                <a:ea typeface="Calibri"/>
                <a:cs typeface="Times New Roman"/>
              </a:rPr>
              <a:t> </a:t>
            </a:r>
            <a:endParaRPr lang="en-CA" sz="2000" dirty="0">
              <a:latin typeface="Calibri"/>
              <a:ea typeface="Calibri"/>
              <a:cs typeface="Times New Roman"/>
            </a:endParaRPr>
          </a:p>
          <a:p>
            <a:endParaRPr lang="en-CA" dirty="0"/>
          </a:p>
        </p:txBody>
      </p:sp>
    </p:spTree>
    <p:extLst>
      <p:ext uri="{BB962C8B-B14F-4D97-AF65-F5344CB8AC3E}">
        <p14:creationId xmlns:p14="http://schemas.microsoft.com/office/powerpoint/2010/main" val="2036695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5816" y="2420888"/>
            <a:ext cx="4536504" cy="1280890"/>
          </a:xfrm>
        </p:spPr>
        <p:txBody>
          <a:bodyPr/>
          <a:lstStyle/>
          <a:p>
            <a:r>
              <a:rPr lang="en-US" b="1" dirty="0" smtClean="0"/>
              <a:t>Study Design</a:t>
            </a:r>
            <a:endParaRPr lang="en-US" b="1" dirty="0"/>
          </a:p>
        </p:txBody>
      </p:sp>
    </p:spTree>
    <p:extLst>
      <p:ext uri="{BB962C8B-B14F-4D97-AF65-F5344CB8AC3E}">
        <p14:creationId xmlns:p14="http://schemas.microsoft.com/office/powerpoint/2010/main" val="30822064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7835</TotalTime>
  <Words>3917</Words>
  <Application>Microsoft Office PowerPoint</Application>
  <PresentationFormat>On-screen Show (4:3)</PresentationFormat>
  <Paragraphs>460</Paragraphs>
  <Slides>54</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Arial</vt:lpstr>
      <vt:lpstr>Calibri</vt:lpstr>
      <vt:lpstr>Cambria</vt:lpstr>
      <vt:lpstr>Century Gothic</vt:lpstr>
      <vt:lpstr>philosopher</vt:lpstr>
      <vt:lpstr>pt sans</vt:lpstr>
      <vt:lpstr>Symbol</vt:lpstr>
      <vt:lpstr>Times New Roman</vt:lpstr>
      <vt:lpstr>Wingdings 3</vt:lpstr>
      <vt:lpstr>Wisp</vt:lpstr>
      <vt:lpstr>Introduction to Study Design and Biostatistics</vt:lpstr>
      <vt:lpstr>How Do I Get Started? Where to Look?</vt:lpstr>
      <vt:lpstr>Research idea may originate:</vt:lpstr>
      <vt:lpstr>A FINER Idea</vt:lpstr>
      <vt:lpstr>Next Step:</vt:lpstr>
      <vt:lpstr>PICOT Question</vt:lpstr>
      <vt:lpstr>Bad RQ:</vt:lpstr>
      <vt:lpstr>Some Questions to Ask…</vt:lpstr>
      <vt:lpstr>Study Design</vt:lpstr>
      <vt:lpstr>What is a Research Design  in Research?</vt:lpstr>
      <vt:lpstr>Qualitative vs. Quantitative Data</vt:lpstr>
      <vt:lpstr>Study Design</vt:lpstr>
      <vt:lpstr>Descriptive Research</vt:lpstr>
      <vt:lpstr>Case Report &amp; Case Series</vt:lpstr>
      <vt:lpstr>PowerPoint Presentation</vt:lpstr>
      <vt:lpstr>Survey  Types of Questions</vt:lpstr>
      <vt:lpstr>PowerPoint Presentation</vt:lpstr>
      <vt:lpstr>Interviews</vt:lpstr>
      <vt:lpstr>Interviews (cont’d)</vt:lpstr>
      <vt:lpstr>Interviews (cont’d)</vt:lpstr>
      <vt:lpstr>Focus Groups</vt:lpstr>
      <vt:lpstr>Focus Groups (cont’d)</vt:lpstr>
      <vt:lpstr>Random Bonobo</vt:lpstr>
      <vt:lpstr>Study Design</vt:lpstr>
      <vt:lpstr>Observational Studies</vt:lpstr>
      <vt:lpstr>Ecological Studies</vt:lpstr>
      <vt:lpstr>Cross-Sectional or Prevalence Studies </vt:lpstr>
      <vt:lpstr>Cross-Sectional Studies (cont’d)</vt:lpstr>
      <vt:lpstr>Case-Control Studies</vt:lpstr>
      <vt:lpstr>Case-Control Studies (cont’d)</vt:lpstr>
      <vt:lpstr>Cohort Studies</vt:lpstr>
      <vt:lpstr>Prospective vs. Retrospective Cohort Study</vt:lpstr>
      <vt:lpstr>Types of Cohort Studies</vt:lpstr>
      <vt:lpstr>Cohort Studies (cont’d)</vt:lpstr>
      <vt:lpstr>Experimental Design</vt:lpstr>
      <vt:lpstr>Key Features of RCT</vt:lpstr>
      <vt:lpstr>Randomization in RCT</vt:lpstr>
      <vt:lpstr>Blinding in RCT</vt:lpstr>
      <vt:lpstr>Types of RCT Designs</vt:lpstr>
      <vt:lpstr>PowerPoint Presentation</vt:lpstr>
      <vt:lpstr>Hierarchy of Evidence</vt:lpstr>
      <vt:lpstr>Sample Size</vt:lpstr>
      <vt:lpstr>SS</vt:lpstr>
      <vt:lpstr>SS</vt:lpstr>
      <vt:lpstr>How to Find a SS in Statistics</vt:lpstr>
      <vt:lpstr>An Effective SS</vt:lpstr>
      <vt:lpstr>Biostatistics</vt:lpstr>
      <vt:lpstr>Important Parameters</vt:lpstr>
      <vt:lpstr>CLINICAL IMPORTANCE  vs.  STATISTICAL SIGNIFICANCE</vt:lpstr>
      <vt:lpstr>Parametric vs.  Nonparametric Statistical Tests</vt:lpstr>
      <vt:lpstr>Reasons to Use Nonparametric Tests</vt:lpstr>
      <vt:lpstr>A Guide for Selecting the Appropriate Stat. Test</vt:lpstr>
      <vt:lpstr>What are the similarities between descriptive and inferential statistics?  Both statistics rely on the same set of data. Descriptive statistics rely solely on the set of data, while inferential statistics also rely on this data in order to make generalisations about a larger population.  What are the limitations of descriptive statistics?  They only allow you to make summations about the people or objects that you have actually measured. You cannot use the data to generalize to other people or objects. For example, if you tested a drug to beat cancer and it worked in your patients, you cannot claim that it would work in other cancer patients only relying on descriptive statistics. Descriptive statistics can suggest an association between exposure and outcome, while Inferential statistics claim a possible causal relationship between exposure and outcome.  What are the limitations of inferential statistics?  Inferential statistics are based on the concept of using the values measured in a sample to estimate/infer the values that would be measured in a population.  Some, but not all, inferential tests require the user to make educated guesses to run the inferential tests.    </vt:lpstr>
      <vt:lpstr>Questions?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Outcomes</dc:title>
  <dc:creator>Barrett, Brendan</dc:creator>
  <cp:lastModifiedBy>Aslanov, Rana</cp:lastModifiedBy>
  <cp:revision>171</cp:revision>
  <cp:lastPrinted>2012-12-11T20:11:22Z</cp:lastPrinted>
  <dcterms:created xsi:type="dcterms:W3CDTF">2012-12-10T14:01:50Z</dcterms:created>
  <dcterms:modified xsi:type="dcterms:W3CDTF">2020-04-25T01:00:03Z</dcterms:modified>
</cp:coreProperties>
</file>