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2" r:id="rId2"/>
  </p:sldMasterIdLst>
  <p:notesMasterIdLst>
    <p:notesMasterId r:id="rId31"/>
  </p:notesMasterIdLst>
  <p:handoutMasterIdLst>
    <p:handoutMasterId r:id="rId32"/>
  </p:handoutMasterIdLst>
  <p:sldIdLst>
    <p:sldId id="326" r:id="rId3"/>
    <p:sldId id="364" r:id="rId4"/>
    <p:sldId id="363" r:id="rId5"/>
    <p:sldId id="268" r:id="rId6"/>
    <p:sldId id="295" r:id="rId7"/>
    <p:sldId id="328" r:id="rId8"/>
    <p:sldId id="330" r:id="rId9"/>
    <p:sldId id="329" r:id="rId10"/>
    <p:sldId id="331" r:id="rId11"/>
    <p:sldId id="332" r:id="rId12"/>
    <p:sldId id="358" r:id="rId13"/>
    <p:sldId id="374" r:id="rId14"/>
    <p:sldId id="343" r:id="rId15"/>
    <p:sldId id="370" r:id="rId16"/>
    <p:sldId id="371" r:id="rId17"/>
    <p:sldId id="333" r:id="rId18"/>
    <p:sldId id="367" r:id="rId19"/>
    <p:sldId id="368" r:id="rId20"/>
    <p:sldId id="357" r:id="rId21"/>
    <p:sldId id="366" r:id="rId22"/>
    <p:sldId id="373" r:id="rId23"/>
    <p:sldId id="353" r:id="rId24"/>
    <p:sldId id="354" r:id="rId25"/>
    <p:sldId id="369" r:id="rId26"/>
    <p:sldId id="346" r:id="rId27"/>
    <p:sldId id="365" r:id="rId28"/>
    <p:sldId id="375" r:id="rId29"/>
    <p:sldId id="352" r:id="rId30"/>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0033"/>
    <a:srgbClr val="007033"/>
    <a:srgbClr val="F0F5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65" autoAdjust="0"/>
    <p:restoredTop sz="91715" autoAdjust="0"/>
  </p:normalViewPr>
  <p:slideViewPr>
    <p:cSldViewPr>
      <p:cViewPr varScale="1">
        <p:scale>
          <a:sx n="80" d="100"/>
          <a:sy n="80" d="100"/>
        </p:scale>
        <p:origin x="114" y="8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913" cy="466725"/>
          </a:xfrm>
          <a:prstGeom prst="rect">
            <a:avLst/>
          </a:prstGeom>
        </p:spPr>
        <p:txBody>
          <a:bodyPr vert="horz" lIns="91432" tIns="45716" rIns="91432" bIns="45716" rtlCol="0"/>
          <a:lstStyle>
            <a:lvl1pPr algn="l">
              <a:defRPr sz="1200"/>
            </a:lvl1pPr>
          </a:lstStyle>
          <a:p>
            <a:endParaRPr lang="en-US"/>
          </a:p>
        </p:txBody>
      </p:sp>
      <p:sp>
        <p:nvSpPr>
          <p:cNvPr id="3" name="Date Placeholder 2"/>
          <p:cNvSpPr>
            <a:spLocks noGrp="1"/>
          </p:cNvSpPr>
          <p:nvPr>
            <p:ph type="dt" sz="quarter" idx="1"/>
          </p:nvPr>
        </p:nvSpPr>
        <p:spPr>
          <a:xfrm>
            <a:off x="3897314" y="1"/>
            <a:ext cx="2982912" cy="466725"/>
          </a:xfrm>
          <a:prstGeom prst="rect">
            <a:avLst/>
          </a:prstGeom>
        </p:spPr>
        <p:txBody>
          <a:bodyPr vert="horz" lIns="91432" tIns="45716" rIns="91432" bIns="45716" rtlCol="0"/>
          <a:lstStyle>
            <a:lvl1pPr algn="r">
              <a:defRPr sz="1200"/>
            </a:lvl1pPr>
          </a:lstStyle>
          <a:p>
            <a:fld id="{E6C98167-8133-4204-9A3D-ABF1A7C2B7A7}" type="datetimeFigureOut">
              <a:rPr lang="en-US" smtClean="0"/>
              <a:t>15-Sep-21</a:t>
            </a:fld>
            <a:endParaRPr lang="en-US"/>
          </a:p>
        </p:txBody>
      </p:sp>
      <p:sp>
        <p:nvSpPr>
          <p:cNvPr id="4" name="Footer Placeholder 3"/>
          <p:cNvSpPr>
            <a:spLocks noGrp="1"/>
          </p:cNvSpPr>
          <p:nvPr>
            <p:ph type="ftr" sz="quarter" idx="2"/>
          </p:nvPr>
        </p:nvSpPr>
        <p:spPr>
          <a:xfrm>
            <a:off x="0" y="8829676"/>
            <a:ext cx="2982913" cy="466725"/>
          </a:xfrm>
          <a:prstGeom prst="rect">
            <a:avLst/>
          </a:prstGeom>
        </p:spPr>
        <p:txBody>
          <a:bodyPr vert="horz" lIns="91432" tIns="45716" rIns="91432"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897314" y="8829676"/>
            <a:ext cx="2982912" cy="466725"/>
          </a:xfrm>
          <a:prstGeom prst="rect">
            <a:avLst/>
          </a:prstGeom>
        </p:spPr>
        <p:txBody>
          <a:bodyPr vert="horz" lIns="91432" tIns="45716" rIns="91432" bIns="45716" rtlCol="0" anchor="b"/>
          <a:lstStyle>
            <a:lvl1pPr algn="r">
              <a:defRPr sz="1200"/>
            </a:lvl1pPr>
          </a:lstStyle>
          <a:p>
            <a:fld id="{3F266F28-A290-424E-AD07-6A87D10F4FCE}" type="slidenum">
              <a:rPr lang="en-US" smtClean="0"/>
              <a:t>‹#›</a:t>
            </a:fld>
            <a:endParaRPr lang="en-US"/>
          </a:p>
        </p:txBody>
      </p:sp>
    </p:spTree>
    <p:extLst>
      <p:ext uri="{BB962C8B-B14F-4D97-AF65-F5344CB8AC3E}">
        <p14:creationId xmlns:p14="http://schemas.microsoft.com/office/powerpoint/2010/main" val="1081778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2982119" cy="464820"/>
          </a:xfrm>
          <a:prstGeom prst="rect">
            <a:avLst/>
          </a:prstGeom>
          <a:noFill/>
          <a:ln w="9525">
            <a:noFill/>
            <a:miter lim="800000"/>
            <a:headEnd/>
            <a:tailEnd/>
          </a:ln>
          <a:effectLst/>
        </p:spPr>
        <p:txBody>
          <a:bodyPr vert="horz" wrap="square" lIns="92437" tIns="46219" rIns="92437" bIns="46219"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idx="1"/>
          </p:nvPr>
        </p:nvSpPr>
        <p:spPr bwMode="auto">
          <a:xfrm>
            <a:off x="3898103" y="0"/>
            <a:ext cx="2982119" cy="464820"/>
          </a:xfrm>
          <a:prstGeom prst="rect">
            <a:avLst/>
          </a:prstGeom>
          <a:noFill/>
          <a:ln w="9525">
            <a:noFill/>
            <a:miter lim="800000"/>
            <a:headEnd/>
            <a:tailEnd/>
          </a:ln>
          <a:effectLst/>
        </p:spPr>
        <p:txBody>
          <a:bodyPr vert="horz" wrap="square" lIns="92437" tIns="46219" rIns="92437" bIns="46219"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8182" y="4415791"/>
            <a:ext cx="5505450" cy="4183380"/>
          </a:xfrm>
          <a:prstGeom prst="rect">
            <a:avLst/>
          </a:prstGeom>
          <a:noFill/>
          <a:ln w="9525">
            <a:noFill/>
            <a:miter lim="800000"/>
            <a:headEnd/>
            <a:tailEnd/>
          </a:ln>
          <a:effectLst/>
        </p:spPr>
        <p:txBody>
          <a:bodyPr vert="horz" wrap="square" lIns="92437" tIns="46219" rIns="92437" bIns="462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1" y="8829968"/>
            <a:ext cx="2982119" cy="464820"/>
          </a:xfrm>
          <a:prstGeom prst="rect">
            <a:avLst/>
          </a:prstGeom>
          <a:noFill/>
          <a:ln w="9525">
            <a:noFill/>
            <a:miter lim="800000"/>
            <a:headEnd/>
            <a:tailEnd/>
          </a:ln>
          <a:effectLst/>
        </p:spPr>
        <p:txBody>
          <a:bodyPr vert="horz" wrap="square" lIns="92437" tIns="46219" rIns="92437" bIns="46219" numCol="1" anchor="b" anchorCtr="0" compatLnSpc="1">
            <a:prstTxWarp prst="textNoShape">
              <a:avLst/>
            </a:prstTxWarp>
          </a:bodyPr>
          <a:lstStyle>
            <a:lvl1pPr>
              <a:defRPr sz="1200"/>
            </a:lvl1pPr>
          </a:lstStyle>
          <a:p>
            <a:pPr>
              <a:defRPr/>
            </a:pPr>
            <a:endParaRPr lang="en-US"/>
          </a:p>
        </p:txBody>
      </p:sp>
      <p:sp>
        <p:nvSpPr>
          <p:cNvPr id="38919" name="Rectangle 7"/>
          <p:cNvSpPr>
            <a:spLocks noGrp="1" noChangeArrowheads="1"/>
          </p:cNvSpPr>
          <p:nvPr>
            <p:ph type="sldNum" sz="quarter" idx="5"/>
          </p:nvPr>
        </p:nvSpPr>
        <p:spPr bwMode="auto">
          <a:xfrm>
            <a:off x="3898103" y="8829968"/>
            <a:ext cx="2982119" cy="464820"/>
          </a:xfrm>
          <a:prstGeom prst="rect">
            <a:avLst/>
          </a:prstGeom>
          <a:noFill/>
          <a:ln w="9525">
            <a:noFill/>
            <a:miter lim="800000"/>
            <a:headEnd/>
            <a:tailEnd/>
          </a:ln>
          <a:effectLst/>
        </p:spPr>
        <p:txBody>
          <a:bodyPr vert="horz" wrap="square" lIns="92437" tIns="46219" rIns="92437" bIns="46219" numCol="1" anchor="b" anchorCtr="0" compatLnSpc="1">
            <a:prstTxWarp prst="textNoShape">
              <a:avLst/>
            </a:prstTxWarp>
          </a:bodyPr>
          <a:lstStyle>
            <a:lvl1pPr algn="r">
              <a:defRPr sz="1200"/>
            </a:lvl1pPr>
          </a:lstStyle>
          <a:p>
            <a:pPr>
              <a:defRPr/>
            </a:pPr>
            <a:fld id="{288ABED9-E76E-4339-9830-A13A44C3A303}" type="slidenum">
              <a:rPr lang="en-US"/>
              <a:pPr>
                <a:defRPr/>
              </a:pPr>
              <a:t>‹#›</a:t>
            </a:fld>
            <a:endParaRPr lang="en-US"/>
          </a:p>
        </p:txBody>
      </p:sp>
    </p:spTree>
    <p:extLst>
      <p:ext uri="{BB962C8B-B14F-4D97-AF65-F5344CB8AC3E}">
        <p14:creationId xmlns:p14="http://schemas.microsoft.com/office/powerpoint/2010/main" val="1977969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endParaRPr lang="en-US" smtClean="0"/>
          </a:p>
        </p:txBody>
      </p:sp>
      <p:sp>
        <p:nvSpPr>
          <p:cNvPr id="18435" name="Slide Number Placeholder 3"/>
          <p:cNvSpPr>
            <a:spLocks noGrp="1"/>
          </p:cNvSpPr>
          <p:nvPr>
            <p:ph type="sldNum" sz="quarter" idx="5"/>
          </p:nvPr>
        </p:nvSpPr>
        <p:spPr>
          <a:noFill/>
        </p:spPr>
        <p:txBody>
          <a:bodyPr/>
          <a:lstStyle/>
          <a:p>
            <a:fld id="{156488D5-784B-4825-8516-8DDD53AD520E}" type="slidenum">
              <a:rPr lang="en-US" smtClean="0"/>
              <a:pPr/>
              <a:t>1</a:t>
            </a:fld>
            <a:endParaRPr lang="en-US" smtClean="0"/>
          </a:p>
        </p:txBody>
      </p:sp>
    </p:spTree>
    <p:extLst>
      <p:ext uri="{BB962C8B-B14F-4D97-AF65-F5344CB8AC3E}">
        <p14:creationId xmlns:p14="http://schemas.microsoft.com/office/powerpoint/2010/main" val="3812989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specialties that are offered here and with </a:t>
            </a:r>
            <a:r>
              <a:rPr lang="en-US" dirty="0" err="1" smtClean="0"/>
              <a:t>CaRMS</a:t>
            </a:r>
            <a:r>
              <a:rPr lang="en-US" dirty="0" smtClean="0"/>
              <a:t>.</a:t>
            </a:r>
          </a:p>
          <a:p>
            <a:r>
              <a:rPr lang="en-US" dirty="0" smtClean="0"/>
              <a:t>They are filled in by the students and submitted t</a:t>
            </a:r>
            <a:r>
              <a:rPr lang="en-US" baseline="0" dirty="0" smtClean="0"/>
              <a:t>o the Shadowing Coordinators.</a:t>
            </a:r>
            <a:endParaRPr lang="en-US" dirty="0"/>
          </a:p>
        </p:txBody>
      </p:sp>
      <p:sp>
        <p:nvSpPr>
          <p:cNvPr id="4" name="Slide Number Placeholder 3"/>
          <p:cNvSpPr>
            <a:spLocks noGrp="1"/>
          </p:cNvSpPr>
          <p:nvPr>
            <p:ph type="sldNum" sz="quarter" idx="10"/>
          </p:nvPr>
        </p:nvSpPr>
        <p:spPr/>
        <p:txBody>
          <a:bodyPr/>
          <a:lstStyle/>
          <a:p>
            <a:pPr>
              <a:defRPr/>
            </a:pPr>
            <a:fld id="{288ABED9-E76E-4339-9830-A13A44C3A303}" type="slidenum">
              <a:rPr lang="en-US" smtClean="0"/>
              <a:pPr>
                <a:defRPr/>
              </a:pPr>
              <a:t>12</a:t>
            </a:fld>
            <a:endParaRPr lang="en-US"/>
          </a:p>
        </p:txBody>
      </p:sp>
    </p:spTree>
    <p:extLst>
      <p:ext uri="{BB962C8B-B14F-4D97-AF65-F5344CB8AC3E}">
        <p14:creationId xmlns:p14="http://schemas.microsoft.com/office/powerpoint/2010/main" val="146267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dirty="0" smtClean="0"/>
              <a:t>Some items</a:t>
            </a:r>
            <a:r>
              <a:rPr lang="en-US" baseline="0" dirty="0" smtClean="0"/>
              <a:t> have already been </a:t>
            </a:r>
            <a:r>
              <a:rPr lang="en-US" dirty="0" smtClean="0"/>
              <a:t>signed for</a:t>
            </a:r>
            <a:r>
              <a:rPr lang="en-US" baseline="0" dirty="0" smtClean="0"/>
              <a:t> you</a:t>
            </a:r>
            <a:r>
              <a:rPr lang="en-US" dirty="0" smtClean="0"/>
              <a:t>.</a:t>
            </a:r>
          </a:p>
          <a:p>
            <a:r>
              <a:rPr lang="en-US" dirty="0" smtClean="0"/>
              <a:t>The OR Nurse</a:t>
            </a:r>
            <a:r>
              <a:rPr lang="en-US" baseline="0" dirty="0" smtClean="0"/>
              <a:t> Educators </a:t>
            </a:r>
            <a:r>
              <a:rPr lang="en-US" dirty="0" smtClean="0"/>
              <a:t>will sign for completion of OR training when you do the practical.</a:t>
            </a:r>
          </a:p>
          <a:p>
            <a:r>
              <a:rPr lang="en-US" b="1" dirty="0" smtClean="0"/>
              <a:t>Show this card each and every time you attend a shadowing session.</a:t>
            </a:r>
          </a:p>
        </p:txBody>
      </p:sp>
      <p:sp>
        <p:nvSpPr>
          <p:cNvPr id="45059" name="Slide Number Placeholder 3"/>
          <p:cNvSpPr>
            <a:spLocks noGrp="1"/>
          </p:cNvSpPr>
          <p:nvPr>
            <p:ph type="sldNum" sz="quarter" idx="5"/>
          </p:nvPr>
        </p:nvSpPr>
        <p:spPr>
          <a:noFill/>
        </p:spPr>
        <p:txBody>
          <a:bodyPr/>
          <a:lstStyle/>
          <a:p>
            <a:fld id="{03A96C52-14FF-4A1C-9314-C17A2C6AFFE9}" type="slidenum">
              <a:rPr lang="en-US" smtClean="0">
                <a:solidFill>
                  <a:srgbClr val="000000"/>
                </a:solidFill>
              </a:rPr>
              <a:pPr/>
              <a:t>13</a:t>
            </a:fld>
            <a:endParaRPr lang="en-US" smtClean="0">
              <a:solidFill>
                <a:srgbClr val="000000"/>
              </a:solidFill>
            </a:endParaRPr>
          </a:p>
        </p:txBody>
      </p:sp>
    </p:spTree>
    <p:extLst>
      <p:ext uri="{BB962C8B-B14F-4D97-AF65-F5344CB8AC3E}">
        <p14:creationId xmlns:p14="http://schemas.microsoft.com/office/powerpoint/2010/main" val="3345640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513C4383-B466-44FA-90A9-BCEAF1529D3A}" type="slidenum">
              <a:rPr lang="en-US" smtClean="0"/>
              <a:pPr/>
              <a:t>14</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55162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txBox="1">
            <a:spLocks noGrp="1" noChangeArrowheads="1"/>
          </p:cNvSpPr>
          <p:nvPr/>
        </p:nvSpPr>
        <p:spPr bwMode="auto">
          <a:xfrm>
            <a:off x="3898103" y="8829968"/>
            <a:ext cx="2982119" cy="464820"/>
          </a:xfrm>
          <a:prstGeom prst="rect">
            <a:avLst/>
          </a:prstGeom>
          <a:noFill/>
          <a:ln w="9525">
            <a:noFill/>
            <a:miter lim="800000"/>
            <a:headEnd/>
            <a:tailEnd/>
          </a:ln>
        </p:spPr>
        <p:txBody>
          <a:bodyPr lIns="92437" tIns="46219" rIns="92437" bIns="46219" anchor="b"/>
          <a:lstStyle/>
          <a:p>
            <a:pPr algn="r"/>
            <a:fld id="{B6D6CCDE-4CD3-4200-A74A-D1EC8B5E2322}" type="slidenum">
              <a:rPr lang="en-US" sz="1200"/>
              <a:pPr algn="r"/>
              <a:t>15</a:t>
            </a:fld>
            <a:endParaRPr lang="en-US" sz="12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defTabSz="924374" eaLnBrk="1" hangingPunct="1">
              <a:defRPr/>
            </a:pPr>
            <a:r>
              <a:rPr lang="en-US" dirty="0" smtClean="0"/>
              <a:t>Erin can talk about this if</a:t>
            </a:r>
            <a:r>
              <a:rPr lang="en-US" baseline="0" dirty="0" smtClean="0"/>
              <a:t> she is available.</a:t>
            </a:r>
            <a:endParaRPr lang="en-US" dirty="0" smtClean="0"/>
          </a:p>
          <a:p>
            <a:pPr eaLnBrk="1" hangingPunct="1"/>
            <a:endParaRPr lang="en-US" dirty="0" smtClean="0"/>
          </a:p>
        </p:txBody>
      </p:sp>
    </p:spTree>
    <p:extLst>
      <p:ext uri="{BB962C8B-B14F-4D97-AF65-F5344CB8AC3E}">
        <p14:creationId xmlns:p14="http://schemas.microsoft.com/office/powerpoint/2010/main" val="2600083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DDFD0DA3-8E00-4B7E-A351-1EA83979A193}" type="slidenum">
              <a:rPr lang="en-US" smtClean="0"/>
              <a:pPr/>
              <a:t>16</a:t>
            </a:fld>
            <a:endParaRPr lang="en-US" smtClean="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r>
              <a:rPr lang="en-US" dirty="0" smtClean="0"/>
              <a:t>Students participating in Physician Shadowing should know that they are bound by all policies and regulations of the organizations and facilities in which they spend their time.</a:t>
            </a:r>
          </a:p>
          <a:p>
            <a:pPr eaLnBrk="1" hangingPunct="1"/>
            <a:r>
              <a:rPr lang="en-US" dirty="0" smtClean="0"/>
              <a:t>Most shadowing occurs within Eastern Health, so students should familiarize themselves with policies of EH.</a:t>
            </a:r>
          </a:p>
          <a:p>
            <a:pPr eaLnBrk="1" hangingPunct="1"/>
            <a:r>
              <a:rPr lang="en-US" dirty="0" smtClean="0"/>
              <a:t>When</a:t>
            </a:r>
            <a:r>
              <a:rPr lang="en-US" baseline="0" dirty="0" smtClean="0"/>
              <a:t> shadowing at other institutions (e.g., Central Health), </a:t>
            </a:r>
            <a:r>
              <a:rPr lang="en-US" dirty="0" smtClean="0"/>
              <a:t>students should familiarize themselves with their policies. </a:t>
            </a:r>
          </a:p>
        </p:txBody>
      </p:sp>
    </p:spTree>
    <p:extLst>
      <p:ext uri="{BB962C8B-B14F-4D97-AF65-F5344CB8AC3E}">
        <p14:creationId xmlns:p14="http://schemas.microsoft.com/office/powerpoint/2010/main" val="1270513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emails</a:t>
            </a:r>
            <a:r>
              <a:rPr lang="en-US" baseline="0" dirty="0" smtClean="0"/>
              <a:t> and update accordingly</a:t>
            </a:r>
            <a:endParaRPr lang="en-US" dirty="0"/>
          </a:p>
        </p:txBody>
      </p:sp>
      <p:sp>
        <p:nvSpPr>
          <p:cNvPr id="4" name="Slide Number Placeholder 3"/>
          <p:cNvSpPr>
            <a:spLocks noGrp="1"/>
          </p:cNvSpPr>
          <p:nvPr>
            <p:ph type="sldNum" sz="quarter" idx="10"/>
          </p:nvPr>
        </p:nvSpPr>
        <p:spPr/>
        <p:txBody>
          <a:bodyPr/>
          <a:lstStyle/>
          <a:p>
            <a:pPr>
              <a:defRPr/>
            </a:pPr>
            <a:fld id="{288ABED9-E76E-4339-9830-A13A44C3A303}" type="slidenum">
              <a:rPr lang="en-US" smtClean="0"/>
              <a:pPr>
                <a:defRPr/>
              </a:pPr>
              <a:t>19</a:t>
            </a:fld>
            <a:endParaRPr lang="en-US"/>
          </a:p>
        </p:txBody>
      </p:sp>
    </p:spTree>
    <p:extLst>
      <p:ext uri="{BB962C8B-B14F-4D97-AF65-F5344CB8AC3E}">
        <p14:creationId xmlns:p14="http://schemas.microsoft.com/office/powerpoint/2010/main" val="1653179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ln/>
        </p:spPr>
      </p:sp>
      <p:sp>
        <p:nvSpPr>
          <p:cNvPr id="38914" name="Notes Placeholder 2"/>
          <p:cNvSpPr>
            <a:spLocks noGrp="1"/>
          </p:cNvSpPr>
          <p:nvPr>
            <p:ph type="body" idx="1"/>
          </p:nvPr>
        </p:nvSpPr>
        <p:spPr>
          <a:noFill/>
          <a:ln/>
        </p:spPr>
        <p:txBody>
          <a:bodyPr/>
          <a:lstStyle/>
          <a:p>
            <a:endParaRPr lang="en-US" smtClean="0"/>
          </a:p>
        </p:txBody>
      </p:sp>
      <p:sp>
        <p:nvSpPr>
          <p:cNvPr id="38915" name="Slide Number Placeholder 3"/>
          <p:cNvSpPr>
            <a:spLocks noGrp="1"/>
          </p:cNvSpPr>
          <p:nvPr>
            <p:ph type="sldNum" sz="quarter" idx="5"/>
          </p:nvPr>
        </p:nvSpPr>
        <p:spPr>
          <a:noFill/>
        </p:spPr>
        <p:txBody>
          <a:bodyPr/>
          <a:lstStyle/>
          <a:p>
            <a:fld id="{65C4BDF1-6207-41D0-AD04-B3000EBD9790}" type="slidenum">
              <a:rPr lang="en-US" smtClean="0"/>
              <a:pPr/>
              <a:t>25</a:t>
            </a:fld>
            <a:endParaRPr lang="en-US" smtClean="0"/>
          </a:p>
        </p:txBody>
      </p:sp>
    </p:spTree>
    <p:extLst>
      <p:ext uri="{BB962C8B-B14F-4D97-AF65-F5344CB8AC3E}">
        <p14:creationId xmlns:p14="http://schemas.microsoft.com/office/powerpoint/2010/main" val="1022851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8ABED9-E76E-4339-9830-A13A44C3A303}" type="slidenum">
              <a:rPr lang="en-US" smtClean="0"/>
              <a:pPr>
                <a:defRPr/>
              </a:pPr>
              <a:t>28</a:t>
            </a:fld>
            <a:endParaRPr lang="en-US"/>
          </a:p>
        </p:txBody>
      </p:sp>
    </p:spTree>
    <p:extLst>
      <p:ext uri="{BB962C8B-B14F-4D97-AF65-F5344CB8AC3E}">
        <p14:creationId xmlns:p14="http://schemas.microsoft.com/office/powerpoint/2010/main" val="3277606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1764074E-CCD3-4A38-9784-E324C741C2A7}" type="slidenum">
              <a:rPr lang="en-US" smtClean="0"/>
              <a:pPr/>
              <a:t>4</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marL="231095" indent="-231095" eaLnBrk="1" hangingPunct="1"/>
            <a:endParaRPr lang="en-US" smtClean="0"/>
          </a:p>
        </p:txBody>
      </p:sp>
    </p:spTree>
    <p:extLst>
      <p:ext uri="{BB962C8B-B14F-4D97-AF65-F5344CB8AC3E}">
        <p14:creationId xmlns:p14="http://schemas.microsoft.com/office/powerpoint/2010/main" val="611142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F78C4F9A-B42C-499E-A845-A7CFECAE5550}" type="slidenum">
              <a:rPr lang="en-US" smtClean="0"/>
              <a:pPr/>
              <a:t>5</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r>
              <a:rPr lang="en-US" dirty="0" smtClean="0"/>
              <a:t>Ask Kalen and Erin to come and</a:t>
            </a:r>
            <a:r>
              <a:rPr lang="en-US" baseline="0" dirty="0" smtClean="0"/>
              <a:t> talk to the class.</a:t>
            </a:r>
            <a:endParaRPr lang="en-US" dirty="0" smtClean="0"/>
          </a:p>
        </p:txBody>
      </p:sp>
    </p:spTree>
    <p:extLst>
      <p:ext uri="{BB962C8B-B14F-4D97-AF65-F5344CB8AC3E}">
        <p14:creationId xmlns:p14="http://schemas.microsoft.com/office/powerpoint/2010/main" val="222725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CAD896E9-70B3-4B7F-BBF5-6C146A275CB2}" type="slidenum">
              <a:rPr lang="en-US" smtClean="0"/>
              <a:pPr/>
              <a:t>6</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63900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39A52E02-816F-4859-A046-88D3863E528B}" type="slidenum">
              <a:rPr lang="en-US" smtClean="0"/>
              <a:pPr/>
              <a:t>7</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6195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C875E44B-1F14-4C2E-BAFB-B37CB8D87658}" type="slidenum">
              <a:rPr lang="en-US" smtClean="0"/>
              <a:pPr/>
              <a:t>8</a:t>
            </a:fld>
            <a:endParaRPr lang="en-US" smtClean="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915897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EBB913DE-E848-42DB-B750-B8B6CCB834ED}" type="slidenum">
              <a:rPr lang="en-US" smtClean="0"/>
              <a:pPr/>
              <a:t>9</a:t>
            </a:fld>
            <a:endParaRPr lang="en-US" smtClean="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51442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9DAC7241-1543-48D3-857A-C344A8AC41C0}" type="slidenum">
              <a:rPr lang="en-US" smtClean="0"/>
              <a:pPr/>
              <a:t>10</a:t>
            </a:fld>
            <a:endParaRPr 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r>
              <a:rPr lang="en-US" dirty="0" smtClean="0"/>
              <a:t>These forms are available on our website under Physician Shadowing.</a:t>
            </a:r>
          </a:p>
          <a:p>
            <a:pPr eaLnBrk="1" hangingPunct="1"/>
            <a:r>
              <a:rPr lang="en-US" dirty="0" smtClean="0"/>
              <a:t>We need</a:t>
            </a:r>
            <a:r>
              <a:rPr lang="en-US" baseline="0" dirty="0" smtClean="0"/>
              <a:t> these forms for insurance purposes, if there is a malpractice, then we need documentation that you were there, that we knew, and for how long u were there. </a:t>
            </a:r>
          </a:p>
          <a:p>
            <a:pPr eaLnBrk="1" hangingPunct="1"/>
            <a:r>
              <a:rPr lang="en-US" baseline="0" dirty="0" smtClean="0"/>
              <a:t>For that block of time between </a:t>
            </a:r>
            <a:r>
              <a:rPr lang="en-US" baseline="0" dirty="0" err="1" smtClean="0"/>
              <a:t>june</a:t>
            </a:r>
            <a:r>
              <a:rPr lang="en-US" baseline="0" dirty="0" smtClean="0"/>
              <a:t> and sept, if you want to leave and go somewhere else and do shadowing, then we need to know. UGME needs to approve this, for insurance purposes. Its not part of shadowing, and not part of electives, so not covered. Students have done that in the past, but majority do fall under physician shadowing. They can email us, or drop by our office, or drop by UGME.</a:t>
            </a:r>
            <a:endParaRPr lang="en-US" dirty="0" smtClean="0"/>
          </a:p>
          <a:p>
            <a:pPr eaLnBrk="1" hangingPunct="1"/>
            <a:endParaRPr lang="en-US" dirty="0" smtClean="0"/>
          </a:p>
        </p:txBody>
      </p:sp>
    </p:spTree>
    <p:extLst>
      <p:ext uri="{BB962C8B-B14F-4D97-AF65-F5344CB8AC3E}">
        <p14:creationId xmlns:p14="http://schemas.microsoft.com/office/powerpoint/2010/main" val="1143101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specialties that are offered here and with </a:t>
            </a:r>
            <a:r>
              <a:rPr lang="en-US" dirty="0" err="1" smtClean="0"/>
              <a:t>CaRMS</a:t>
            </a:r>
            <a:r>
              <a:rPr lang="en-US" dirty="0" smtClean="0"/>
              <a:t>.</a:t>
            </a:r>
          </a:p>
          <a:p>
            <a:r>
              <a:rPr lang="en-US" dirty="0" smtClean="0"/>
              <a:t>They are filled in by the students and submitted t</a:t>
            </a:r>
            <a:r>
              <a:rPr lang="en-US" baseline="0" dirty="0" smtClean="0"/>
              <a:t>o the Shadowing Coordinators.</a:t>
            </a:r>
            <a:endParaRPr lang="en-US" dirty="0"/>
          </a:p>
        </p:txBody>
      </p:sp>
      <p:sp>
        <p:nvSpPr>
          <p:cNvPr id="4" name="Slide Number Placeholder 3"/>
          <p:cNvSpPr>
            <a:spLocks noGrp="1"/>
          </p:cNvSpPr>
          <p:nvPr>
            <p:ph type="sldNum" sz="quarter" idx="10"/>
          </p:nvPr>
        </p:nvSpPr>
        <p:spPr/>
        <p:txBody>
          <a:bodyPr/>
          <a:lstStyle/>
          <a:p>
            <a:pPr>
              <a:defRPr/>
            </a:pPr>
            <a:fld id="{288ABED9-E76E-4339-9830-A13A44C3A303}" type="slidenum">
              <a:rPr lang="en-US" smtClean="0"/>
              <a:pPr>
                <a:defRPr/>
              </a:pPr>
              <a:t>11</a:t>
            </a:fld>
            <a:endParaRPr lang="en-US"/>
          </a:p>
        </p:txBody>
      </p:sp>
    </p:spTree>
    <p:extLst>
      <p:ext uri="{BB962C8B-B14F-4D97-AF65-F5344CB8AC3E}">
        <p14:creationId xmlns:p14="http://schemas.microsoft.com/office/powerpoint/2010/main" val="82813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140592B-08F3-4FD5-B6DB-F73E0C1CB96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a:p>
        </p:txBody>
      </p:sp>
      <p:sp>
        <p:nvSpPr>
          <p:cNvPr id="7" name="Slide Number Placeholder 6"/>
          <p:cNvSpPr>
            <a:spLocks noGrp="1"/>
          </p:cNvSpPr>
          <p:nvPr>
            <p:ph type="sldNum" sz="quarter" idx="12"/>
          </p:nvPr>
        </p:nvSpPr>
        <p:spPr>
          <a:xfrm>
            <a:off x="8339328" y="1170432"/>
            <a:ext cx="733864" cy="201168"/>
          </a:xfrm>
        </p:spPr>
        <p:txBody>
          <a:bodyPr/>
          <a:lstStyle/>
          <a:p>
            <a:pPr>
              <a:defRPr/>
            </a:pPr>
            <a:fld id="{9C243D01-E57C-4800-A3BA-0726DB0BC31F}"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31756B-9FF0-41D3-9901-D2DB783B8267}"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4CAC43-F6B2-4855-8429-7138DC509FF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E72D8DB-ECB3-4278-8A17-B7A5F58E2340}" type="slidenum">
              <a:rPr lang="en-US" smtClean="0"/>
              <a:pPr>
                <a:defRPr/>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pic>
        <p:nvPicPr>
          <p:cNvPr id="11" name="Picture 18" descr="j0409671"/>
          <p:cNvPicPr>
            <a:picLocks noChangeAspect="1" noChangeArrowheads="1"/>
          </p:cNvPicPr>
          <p:nvPr userDrawn="1"/>
        </p:nvPicPr>
        <p:blipFill>
          <a:blip r:embed="rId2"/>
          <a:srcRect/>
          <a:stretch>
            <a:fillRect/>
          </a:stretch>
        </p:blipFill>
        <p:spPr bwMode="auto">
          <a:xfrm>
            <a:off x="1524000" y="1981200"/>
            <a:ext cx="1524000" cy="1447800"/>
          </a:xfrm>
          <a:prstGeom prst="rect">
            <a:avLst/>
          </a:prstGeom>
          <a:noFill/>
          <a:ln w="9525">
            <a:noFill/>
            <a:miter lim="800000"/>
            <a:headEnd/>
            <a:tailEnd/>
          </a:ln>
        </p:spPr>
      </p:pic>
      <p:pic>
        <p:nvPicPr>
          <p:cNvPr id="12" name="Picture 19" descr="MPj04276370000[1]"/>
          <p:cNvPicPr>
            <a:picLocks noChangeAspect="1" noChangeArrowheads="1"/>
          </p:cNvPicPr>
          <p:nvPr userDrawn="1"/>
        </p:nvPicPr>
        <p:blipFill>
          <a:blip r:embed="rId3"/>
          <a:srcRect/>
          <a:stretch>
            <a:fillRect/>
          </a:stretch>
        </p:blipFill>
        <p:spPr bwMode="auto">
          <a:xfrm>
            <a:off x="4572000" y="1981200"/>
            <a:ext cx="1524000" cy="1447800"/>
          </a:xfrm>
          <a:prstGeom prst="rect">
            <a:avLst/>
          </a:prstGeom>
          <a:noFill/>
          <a:ln w="9525">
            <a:noFill/>
            <a:miter lim="800000"/>
            <a:headEnd/>
            <a:tailEnd/>
          </a:ln>
        </p:spPr>
      </p:pic>
      <p:pic>
        <p:nvPicPr>
          <p:cNvPr id="13" name="Picture 24" descr="MPj04089720000[1]"/>
          <p:cNvPicPr>
            <a:picLocks noChangeAspect="1" noChangeArrowheads="1"/>
          </p:cNvPicPr>
          <p:nvPr userDrawn="1"/>
        </p:nvPicPr>
        <p:blipFill>
          <a:blip r:embed="rId4"/>
          <a:srcRect/>
          <a:stretch>
            <a:fillRect/>
          </a:stretch>
        </p:blipFill>
        <p:spPr bwMode="auto">
          <a:xfrm>
            <a:off x="6096000" y="3429000"/>
            <a:ext cx="1524000" cy="1447800"/>
          </a:xfrm>
          <a:prstGeom prst="rect">
            <a:avLst/>
          </a:prstGeom>
          <a:noFill/>
          <a:ln w="9525">
            <a:noFill/>
            <a:miter lim="800000"/>
            <a:headEnd/>
            <a:tailEnd/>
          </a:ln>
        </p:spPr>
      </p:pic>
      <p:pic>
        <p:nvPicPr>
          <p:cNvPr id="14" name="Picture 27" descr="MPj04230130000[1]"/>
          <p:cNvPicPr>
            <a:picLocks noChangeAspect="1" noChangeArrowheads="1"/>
          </p:cNvPicPr>
          <p:nvPr userDrawn="1"/>
        </p:nvPicPr>
        <p:blipFill>
          <a:blip r:embed="rId5"/>
          <a:srcRect/>
          <a:stretch>
            <a:fillRect/>
          </a:stretch>
        </p:blipFill>
        <p:spPr bwMode="auto">
          <a:xfrm>
            <a:off x="3048000" y="3429000"/>
            <a:ext cx="1524000" cy="14478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B72240D-4BF2-4F38-AFF0-F953013330EF}"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BA0C4-577F-44B7-B11E-85B7A69E3E48}"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CC3BAC-5153-4075-95B7-7E3432FAC61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9F1644E-9AD2-4767-959E-C4D2455AF588}"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544274F-E5FD-49F7-8442-198256255D2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0DC5676-0748-4568-93E0-3133259F6115}"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43CD25A-8F02-4B83-B4CC-A992DCC0B219}" type="slidenum">
              <a:rPr lang="en-US" smtClean="0"/>
              <a:pPr>
                <a:defRPr/>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8F3B2713-9A5A-4704-B356-F4B0FF1F78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673EDCC3-9B28-4AC8-AA53-CB0C4A4F89B9}" type="slidenum">
              <a:rPr lang="en-US" smtClean="0"/>
              <a:pPr>
                <a:defRPr/>
              </a:pPr>
              <a:t>‹#›</a:t>
            </a:fld>
            <a:endParaRPr lang="en-US"/>
          </a:p>
        </p:txBody>
      </p:sp>
      <p:pic>
        <p:nvPicPr>
          <p:cNvPr id="9" name="Picture 20" descr="MPj04091370000[1]"/>
          <p:cNvPicPr>
            <a:picLocks noChangeAspect="1" noChangeArrowheads="1"/>
          </p:cNvPicPr>
          <p:nvPr userDrawn="1"/>
        </p:nvPicPr>
        <p:blipFill>
          <a:blip r:embed="rId13"/>
          <a:srcRect/>
          <a:stretch>
            <a:fillRect/>
          </a:stretch>
        </p:blipFill>
        <p:spPr bwMode="auto">
          <a:xfrm>
            <a:off x="7010400" y="5257800"/>
            <a:ext cx="1600200" cy="1117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med.mun.ca/needlestick"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med.mun.ca/getdoc/baf3d179-eaf3-4508-aaa5-6dc3880240cd/Social-Media-Guidelines-2016-11-14.aspx"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mailto:studentaffairs@med.mun.ca"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TBD@mun.ca"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mailto:anders.jensen@mun.ca" TargetMode="External"/><Relationship Id="rId4" Type="http://schemas.openxmlformats.org/officeDocument/2006/relationships/hyperlink" Target="mailto:zoe.breen@mun.ca"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8" name="TextBox 2"/>
          <p:cNvSpPr txBox="1">
            <a:spLocks noChangeArrowheads="1"/>
          </p:cNvSpPr>
          <p:nvPr/>
        </p:nvSpPr>
        <p:spPr bwMode="auto">
          <a:xfrm>
            <a:off x="152400" y="5638800"/>
            <a:ext cx="582313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Char char="•"/>
              <a:defRPr sz="3200">
                <a:solidFill>
                  <a:schemeClr val="tx1"/>
                </a:solidFill>
                <a:latin typeface="Arial" charset="0"/>
              </a:defRPr>
            </a:lvl1pPr>
            <a:lvl2pPr marL="742950" indent="-285750" eaLnBrk="0" hangingPunct="0">
              <a:spcBef>
                <a:spcPct val="20000"/>
              </a:spcBef>
              <a:buClr>
                <a:schemeClr val="tx2"/>
              </a:buClr>
              <a:buFont typeface="Arial" charset="0"/>
              <a:buChar char="–"/>
              <a:defRPr sz="2800">
                <a:solidFill>
                  <a:schemeClr val="tx1"/>
                </a:solidFill>
                <a:latin typeface="Arial" charset="0"/>
              </a:defRPr>
            </a:lvl2pPr>
            <a:lvl3pPr marL="1143000" indent="-228600" eaLnBrk="0" hangingPunct="0">
              <a:spcBef>
                <a:spcPct val="20000"/>
              </a:spcBef>
              <a:buClr>
                <a:schemeClr val="accent2"/>
              </a:buClr>
              <a:buChar char="•"/>
              <a:defRPr sz="2400">
                <a:solidFill>
                  <a:schemeClr val="tx1"/>
                </a:solidFill>
                <a:latin typeface="Arial" charset="0"/>
              </a:defRPr>
            </a:lvl3pPr>
            <a:lvl4pPr marL="1600200" indent="-228600" eaLnBrk="0" hangingPunct="0">
              <a:spcBef>
                <a:spcPct val="20000"/>
              </a:spcBef>
              <a:buClr>
                <a:schemeClr val="hlink"/>
              </a:buClr>
              <a:buFont typeface="Arial" charset="0"/>
              <a:buChar char="–"/>
              <a:defRPr sz="2000">
                <a:solidFill>
                  <a:schemeClr val="tx1"/>
                </a:solidFill>
                <a:latin typeface="Arial" charset="0"/>
              </a:defRPr>
            </a:lvl4pPr>
            <a:lvl5pPr marL="2057400" indent="-228600" eaLnBrk="0" hangingPunct="0">
              <a:spcBef>
                <a:spcPct val="20000"/>
              </a:spcBef>
              <a:buClr>
                <a:schemeClr val="accent1"/>
              </a:buClr>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Font typeface="Arial" charset="0"/>
              <a:buChar char="»"/>
              <a:defRPr sz="2000">
                <a:solidFill>
                  <a:schemeClr val="tx1"/>
                </a:solidFill>
                <a:latin typeface="Arial" charset="0"/>
              </a:defRPr>
            </a:lvl9pPr>
          </a:lstStyle>
          <a:p>
            <a:pPr eaLnBrk="1" hangingPunct="1">
              <a:spcBef>
                <a:spcPct val="0"/>
              </a:spcBef>
              <a:buClrTx/>
              <a:buFontTx/>
              <a:buNone/>
            </a:pPr>
            <a:r>
              <a:rPr lang="en-US" altLang="en-US" sz="1800" b="1" dirty="0">
                <a:solidFill>
                  <a:srgbClr val="002060"/>
                </a:solidFill>
              </a:rPr>
              <a:t>Dr. </a:t>
            </a:r>
            <a:r>
              <a:rPr lang="en-US" altLang="en-US" sz="1800" b="1" dirty="0" smtClean="0">
                <a:solidFill>
                  <a:srgbClr val="002060"/>
                </a:solidFill>
              </a:rPr>
              <a:t>Teri Stuckless</a:t>
            </a:r>
            <a:br>
              <a:rPr lang="en-US" altLang="en-US" sz="1800" b="1" dirty="0" smtClean="0">
                <a:solidFill>
                  <a:srgbClr val="002060"/>
                </a:solidFill>
              </a:rPr>
            </a:br>
            <a:r>
              <a:rPr lang="en-US" altLang="en-US" sz="1800" b="1" dirty="0" smtClean="0">
                <a:solidFill>
                  <a:srgbClr val="002060"/>
                </a:solidFill>
              </a:rPr>
              <a:t>Director, Office of Learner Well-Being and Success </a:t>
            </a:r>
            <a:r>
              <a:rPr lang="en-US" altLang="en-US" sz="1800" b="1" dirty="0">
                <a:solidFill>
                  <a:srgbClr val="002060"/>
                </a:solidFill>
              </a:rPr>
              <a:t/>
            </a:r>
            <a:br>
              <a:rPr lang="en-US" altLang="en-US" sz="1800" b="1" dirty="0">
                <a:solidFill>
                  <a:srgbClr val="002060"/>
                </a:solidFill>
              </a:rPr>
            </a:br>
            <a:r>
              <a:rPr lang="en-US" altLang="en-US" sz="1600" b="1" i="1" dirty="0" smtClean="0">
                <a:solidFill>
                  <a:srgbClr val="002060"/>
                </a:solidFill>
              </a:rPr>
              <a:t>teri.stuckless@med.mun.ca</a:t>
            </a:r>
            <a:endParaRPr lang="en-US" altLang="en-US" sz="1600" b="1" i="1" dirty="0">
              <a:solidFill>
                <a:srgbClr val="00206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6274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3"/>
          <p:cNvSpPr>
            <a:spLocks noGrp="1"/>
          </p:cNvSpPr>
          <p:nvPr>
            <p:ph type="title"/>
          </p:nvPr>
        </p:nvSpPr>
        <p:spPr>
          <a:xfrm>
            <a:off x="762000" y="1749425"/>
            <a:ext cx="6248400" cy="460375"/>
          </a:xfrm>
        </p:spPr>
        <p:txBody>
          <a:bodyPr>
            <a:normAutofit fontScale="90000"/>
          </a:bodyPr>
          <a:lstStyle/>
          <a:p>
            <a:pPr algn="l"/>
            <a:r>
              <a:rPr lang="en-US" dirty="0" smtClean="0"/>
              <a:t>Forms</a:t>
            </a:r>
          </a:p>
        </p:txBody>
      </p:sp>
      <p:sp>
        <p:nvSpPr>
          <p:cNvPr id="31746" name="Content Placeholder 14"/>
          <p:cNvSpPr>
            <a:spLocks noGrp="1"/>
          </p:cNvSpPr>
          <p:nvPr>
            <p:ph idx="1"/>
          </p:nvPr>
        </p:nvSpPr>
        <p:spPr>
          <a:xfrm>
            <a:off x="762000" y="2438400"/>
            <a:ext cx="4953000" cy="3352800"/>
          </a:xfrm>
        </p:spPr>
        <p:txBody>
          <a:bodyPr>
            <a:normAutofit fontScale="25000" lnSpcReduction="20000"/>
          </a:bodyPr>
          <a:lstStyle/>
          <a:p>
            <a:pPr>
              <a:buFontTx/>
              <a:buNone/>
            </a:pPr>
            <a:r>
              <a:rPr lang="en-US" sz="8800" dirty="0" smtClean="0">
                <a:latin typeface="+mj-lt"/>
                <a:cs typeface="Arial" panose="020B0604020202020204" pitchFamily="34" charset="0"/>
              </a:rPr>
              <a:t>Visit our website:     </a:t>
            </a:r>
          </a:p>
          <a:p>
            <a:r>
              <a:rPr lang="en-US" sz="6400" u="sng" dirty="0">
                <a:latin typeface="+mj-lt"/>
              </a:rPr>
              <a:t>https://www.med.mun.ca/https/www-med-mun-ca/Student-Affairs/Career-Advising/Physician-Shadowing-aspx.aspx</a:t>
            </a:r>
            <a:r>
              <a:rPr lang="en-US" sz="8800" u="sng" dirty="0" smtClean="0">
                <a:latin typeface="+mj-lt"/>
              </a:rPr>
              <a:t/>
            </a:r>
            <a:br>
              <a:rPr lang="en-US" sz="8800" u="sng" dirty="0" smtClean="0">
                <a:latin typeface="+mj-lt"/>
              </a:rPr>
            </a:br>
            <a:endParaRPr lang="en-US" sz="8800" u="sng" dirty="0" smtClean="0">
              <a:latin typeface="+mj-lt"/>
            </a:endParaRPr>
          </a:p>
          <a:p>
            <a:r>
              <a:rPr lang="en-US" sz="8800" dirty="0" smtClean="0">
                <a:latin typeface="+mj-lt"/>
                <a:cs typeface="Arial" panose="020B0604020202020204" pitchFamily="34" charset="0"/>
              </a:rPr>
              <a:t>Shadowing Hours Log</a:t>
            </a:r>
            <a:br>
              <a:rPr lang="en-US" sz="8800" dirty="0" smtClean="0">
                <a:latin typeface="+mj-lt"/>
                <a:cs typeface="Arial" panose="020B0604020202020204" pitchFamily="34" charset="0"/>
              </a:rPr>
            </a:br>
            <a:endParaRPr lang="en-US" sz="8800" dirty="0" smtClean="0">
              <a:latin typeface="+mj-lt"/>
              <a:cs typeface="Arial" panose="020B0604020202020204" pitchFamily="34" charset="0"/>
            </a:endParaRPr>
          </a:p>
          <a:p>
            <a:r>
              <a:rPr lang="en-US" sz="8800" dirty="0" smtClean="0">
                <a:latin typeface="+mj-lt"/>
                <a:cs typeface="Arial" panose="020B0604020202020204" pitchFamily="34" charset="0"/>
              </a:rPr>
              <a:t>Learner Specialty Selection Form</a:t>
            </a:r>
            <a:br>
              <a:rPr lang="en-US" sz="8800" dirty="0" smtClean="0">
                <a:latin typeface="+mj-lt"/>
                <a:cs typeface="Arial" panose="020B0604020202020204" pitchFamily="34" charset="0"/>
              </a:rPr>
            </a:br>
            <a:endParaRPr lang="en-US" sz="8800" dirty="0" smtClean="0">
              <a:latin typeface="+mj-lt"/>
              <a:cs typeface="Arial" panose="020B0604020202020204" pitchFamily="34" charset="0"/>
            </a:endParaRPr>
          </a:p>
          <a:p>
            <a:r>
              <a:rPr lang="en-US" sz="8800" dirty="0" smtClean="0">
                <a:latin typeface="+mj-lt"/>
                <a:cs typeface="Arial" panose="020B0604020202020204" pitchFamily="34" charset="0"/>
              </a:rPr>
              <a:t>Learner Shadowing Card</a:t>
            </a:r>
            <a:endParaRPr lang="en-US" sz="8800" dirty="0" smtClean="0">
              <a:solidFill>
                <a:srgbClr val="FF0066"/>
              </a:solidFill>
              <a:latin typeface="+mj-lt"/>
              <a:cs typeface="Arial" panose="020B0604020202020204" pitchFamily="34" charset="0"/>
            </a:endParaRPr>
          </a:p>
          <a:p>
            <a:pPr>
              <a:buFontTx/>
              <a:buNone/>
            </a:pPr>
            <a:endParaRPr lang="en-US" sz="6300" b="1" dirty="0" smtClean="0">
              <a:latin typeface="+mj-lt"/>
              <a:cs typeface="Arial" panose="020B0604020202020204" pitchFamily="34" charset="0"/>
            </a:endParaRPr>
          </a:p>
          <a:p>
            <a:pPr marL="118872" indent="0">
              <a:buNone/>
            </a:pPr>
            <a:endParaRPr lang="en-US" sz="2400" b="1" dirty="0" smtClean="0">
              <a:latin typeface="+mj-lt"/>
              <a:cs typeface="Arial" panose="020B0604020202020204" pitchFamily="34" charset="0"/>
            </a:endParaRPr>
          </a:p>
          <a:p>
            <a:pPr marL="0" indent="0">
              <a:buNone/>
            </a:pPr>
            <a:endParaRPr lang="en-US" sz="4600" b="1" dirty="0" smtClean="0">
              <a:latin typeface="+mj-lt"/>
              <a:cs typeface="Arial" panose="020B0604020202020204" pitchFamily="34" charset="0"/>
            </a:endParaRPr>
          </a:p>
          <a:p>
            <a:endParaRPr lang="en-US" sz="4600" b="1" dirty="0" smtClean="0">
              <a:latin typeface="+mj-lt"/>
              <a:cs typeface="Arial" panose="020B0604020202020204" pitchFamily="34" charset="0"/>
            </a:endParaRPr>
          </a:p>
          <a:p>
            <a:endParaRPr lang="en-US" sz="2400" dirty="0" smtClean="0"/>
          </a:p>
          <a:p>
            <a:pPr>
              <a:buFontTx/>
              <a:buNone/>
            </a:pPr>
            <a:endParaRPr lang="en-US" sz="2400" dirty="0" smtClean="0"/>
          </a:p>
          <a:p>
            <a:pPr>
              <a:buFontTx/>
              <a:buNone/>
            </a:pPr>
            <a:r>
              <a:rPr lang="en-US" sz="2400" dirty="0" smtClean="0"/>
              <a:t>	</a:t>
            </a:r>
            <a:r>
              <a:rPr lang="en-US" sz="1600" dirty="0" smtClean="0"/>
              <a:t>	</a:t>
            </a:r>
          </a:p>
        </p:txBody>
      </p:sp>
      <p:pic>
        <p:nvPicPr>
          <p:cNvPr id="31747" name="Picture 4" descr="MCj03660900000[1]"/>
          <p:cNvPicPr>
            <a:picLocks noChangeAspect="1" noChangeArrowheads="1"/>
          </p:cNvPicPr>
          <p:nvPr/>
        </p:nvPicPr>
        <p:blipFill>
          <a:blip r:embed="rId3"/>
          <a:srcRect/>
          <a:stretch>
            <a:fillRect/>
          </a:stretch>
        </p:blipFill>
        <p:spPr bwMode="auto">
          <a:xfrm>
            <a:off x="5948276" y="2044766"/>
            <a:ext cx="2738524" cy="2113387"/>
          </a:xfrm>
          <a:prstGeom prst="rect">
            <a:avLst/>
          </a:prstGeom>
          <a:noFill/>
          <a:ln w="9525">
            <a:noFill/>
            <a:miter lim="800000"/>
            <a:headEnd/>
            <a:tailEnd/>
          </a:ln>
        </p:spPr>
      </p:pic>
      <p:sp>
        <p:nvSpPr>
          <p:cNvPr id="8" name="TextBox 7"/>
          <p:cNvSpPr txBox="1"/>
          <p:nvPr/>
        </p:nvSpPr>
        <p:spPr>
          <a:xfrm>
            <a:off x="457200" y="457200"/>
            <a:ext cx="8229600" cy="707886"/>
          </a:xfrm>
          <a:prstGeom prst="rect">
            <a:avLst/>
          </a:prstGeom>
          <a:noFill/>
        </p:spPr>
        <p:txBody>
          <a:bodyPr wrap="square" rtlCol="0">
            <a:spAutoFit/>
          </a:bodyPr>
          <a:lstStyle/>
          <a:p>
            <a:pPr algn="ctr"/>
            <a:r>
              <a:rPr lang="en-US" sz="4000" b="1" dirty="0" smtClean="0">
                <a:solidFill>
                  <a:schemeClr val="accent5"/>
                </a:solidFill>
              </a:rPr>
              <a:t>Guidelines &amp; Training</a:t>
            </a:r>
            <a:endParaRPr lang="en-US" sz="4000" b="1" dirty="0">
              <a:solidFill>
                <a:schemeClr val="accent5"/>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228600"/>
            <a:ext cx="4458272" cy="523220"/>
          </a:xfrm>
          <a:prstGeom prst="rect">
            <a:avLst/>
          </a:prstGeom>
        </p:spPr>
        <p:txBody>
          <a:bodyPr wrap="none">
            <a:spAutoFit/>
          </a:bodyPr>
          <a:lstStyle/>
          <a:p>
            <a:r>
              <a:rPr lang="en-US" sz="2800" b="1" dirty="0">
                <a:solidFill>
                  <a:schemeClr val="accent6"/>
                </a:solidFill>
              </a:rPr>
              <a:t>Specialty Selection Form</a:t>
            </a:r>
          </a:p>
        </p:txBody>
      </p:sp>
      <p:pic>
        <p:nvPicPr>
          <p:cNvPr id="3" name="Picture 2"/>
          <p:cNvPicPr>
            <a:picLocks noChangeAspect="1"/>
          </p:cNvPicPr>
          <p:nvPr/>
        </p:nvPicPr>
        <p:blipFill>
          <a:blip r:embed="rId3"/>
          <a:stretch>
            <a:fillRect/>
          </a:stretch>
        </p:blipFill>
        <p:spPr>
          <a:xfrm>
            <a:off x="1905000" y="751820"/>
            <a:ext cx="5496768" cy="6013083"/>
          </a:xfrm>
          <a:prstGeom prst="rect">
            <a:avLst/>
          </a:prstGeom>
        </p:spPr>
      </p:pic>
    </p:spTree>
    <p:extLst>
      <p:ext uri="{BB962C8B-B14F-4D97-AF65-F5344CB8AC3E}">
        <p14:creationId xmlns:p14="http://schemas.microsoft.com/office/powerpoint/2010/main" val="2185735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09600"/>
            <a:ext cx="3047999" cy="954107"/>
          </a:xfrm>
          <a:prstGeom prst="rect">
            <a:avLst/>
          </a:prstGeom>
        </p:spPr>
        <p:txBody>
          <a:bodyPr wrap="square">
            <a:spAutoFit/>
          </a:bodyPr>
          <a:lstStyle/>
          <a:p>
            <a:pPr algn="ctr"/>
            <a:r>
              <a:rPr lang="en-US" sz="2800" b="1" dirty="0" smtClean="0">
                <a:solidFill>
                  <a:schemeClr val="accent6"/>
                </a:solidFill>
              </a:rPr>
              <a:t>Shadowing Hours Log</a:t>
            </a:r>
            <a:endParaRPr lang="en-US" sz="2800" b="1" dirty="0">
              <a:solidFill>
                <a:schemeClr val="accent6"/>
              </a:solidFill>
            </a:endParaRPr>
          </a:p>
        </p:txBody>
      </p:sp>
      <p:pic>
        <p:nvPicPr>
          <p:cNvPr id="2" name="Picture 1"/>
          <p:cNvPicPr>
            <a:picLocks noChangeAspect="1"/>
          </p:cNvPicPr>
          <p:nvPr/>
        </p:nvPicPr>
        <p:blipFill>
          <a:blip r:embed="rId3"/>
          <a:stretch>
            <a:fillRect/>
          </a:stretch>
        </p:blipFill>
        <p:spPr>
          <a:xfrm>
            <a:off x="3733800" y="196685"/>
            <a:ext cx="5164497" cy="6638903"/>
          </a:xfrm>
          <a:prstGeom prst="rect">
            <a:avLst/>
          </a:prstGeom>
        </p:spPr>
      </p:pic>
    </p:spTree>
    <p:extLst>
      <p:ext uri="{BB962C8B-B14F-4D97-AF65-F5344CB8AC3E}">
        <p14:creationId xmlns:p14="http://schemas.microsoft.com/office/powerpoint/2010/main" val="3858799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457200"/>
            <a:ext cx="4358886" cy="769441"/>
          </a:xfrm>
          <a:prstGeom prst="rect">
            <a:avLst/>
          </a:prstGeom>
          <a:noFill/>
        </p:spPr>
        <p:txBody>
          <a:bodyPr wrap="none" rtlCol="0">
            <a:spAutoFit/>
          </a:bodyPr>
          <a:lstStyle/>
          <a:p>
            <a:r>
              <a:rPr lang="en-CA" sz="4400" dirty="0" smtClean="0">
                <a:solidFill>
                  <a:schemeClr val="accent5"/>
                </a:solidFill>
              </a:rPr>
              <a:t>Shadowing Card</a:t>
            </a:r>
            <a:endParaRPr lang="en-CA" sz="4400" dirty="0">
              <a:solidFill>
                <a:schemeClr val="accent5"/>
              </a:solidFill>
            </a:endParaRPr>
          </a:p>
        </p:txBody>
      </p:sp>
      <p:pic>
        <p:nvPicPr>
          <p:cNvPr id="2" name="Picture 1"/>
          <p:cNvPicPr>
            <a:picLocks noChangeAspect="1"/>
          </p:cNvPicPr>
          <p:nvPr/>
        </p:nvPicPr>
        <p:blipFill>
          <a:blip r:embed="rId3"/>
          <a:stretch>
            <a:fillRect/>
          </a:stretch>
        </p:blipFill>
        <p:spPr>
          <a:xfrm>
            <a:off x="152400" y="1552531"/>
            <a:ext cx="3281962" cy="44196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800" y="1579883"/>
            <a:ext cx="3508545" cy="436489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4"/>
          <p:cNvSpPr>
            <a:spLocks noGrp="1"/>
          </p:cNvSpPr>
          <p:nvPr>
            <p:ph idx="1"/>
          </p:nvPr>
        </p:nvSpPr>
        <p:spPr>
          <a:xfrm>
            <a:off x="914400" y="1924050"/>
            <a:ext cx="7543800" cy="4095750"/>
          </a:xfrm>
        </p:spPr>
        <p:txBody>
          <a:bodyPr/>
          <a:lstStyle/>
          <a:p>
            <a:pPr marL="0" lvl="1" indent="0">
              <a:spcAft>
                <a:spcPts val="600"/>
              </a:spcAft>
              <a:buNone/>
            </a:pPr>
            <a:r>
              <a:rPr lang="en-US" sz="2400" dirty="0" smtClean="0">
                <a:latin typeface="Arial" panose="020B0604020202020204" pitchFamily="34" charset="0"/>
                <a:cs typeface="Arial" panose="020B0604020202020204" pitchFamily="34" charset="0"/>
              </a:rPr>
              <a:t>You have signed:</a:t>
            </a:r>
          </a:p>
          <a:p>
            <a:pPr marL="0" lvl="1" indent="0">
              <a:spcAft>
                <a:spcPts val="600"/>
              </a:spcAft>
              <a:buNone/>
            </a:pPr>
            <a:r>
              <a:rPr lang="en-US" sz="2400" b="1" dirty="0" smtClean="0">
                <a:latin typeface="Arial" panose="020B0604020202020204" pitchFamily="34" charset="0"/>
                <a:cs typeface="Arial" panose="020B0604020202020204" pitchFamily="34" charset="0"/>
              </a:rPr>
              <a:t>Personal </a:t>
            </a:r>
            <a:r>
              <a:rPr lang="en-US" sz="2400" b="1" dirty="0">
                <a:latin typeface="Arial" panose="020B0604020202020204" pitchFamily="34" charset="0"/>
                <a:cs typeface="Arial" panose="020B0604020202020204" pitchFamily="34" charset="0"/>
              </a:rPr>
              <a:t>Health Information </a:t>
            </a:r>
            <a:r>
              <a:rPr lang="en-US" sz="2400" b="1" dirty="0" smtClean="0">
                <a:latin typeface="Arial" panose="020B0604020202020204" pitchFamily="34" charset="0"/>
                <a:cs typeface="Arial" panose="020B0604020202020204" pitchFamily="34" charset="0"/>
              </a:rPr>
              <a:t>Act (PHIA)</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marL="533400" lvl="1" indent="-533400">
              <a:spcAft>
                <a:spcPts val="600"/>
              </a:spcAft>
              <a:buNone/>
            </a:pPr>
            <a:r>
              <a:rPr lang="en-US" sz="2400" b="1" dirty="0" smtClean="0">
                <a:latin typeface="Arial" panose="020B0604020202020204" pitchFamily="34" charset="0"/>
                <a:cs typeface="Arial" panose="020B0604020202020204" pitchFamily="34" charset="0"/>
              </a:rPr>
              <a:t>Eastern Health Confidentiality Agreement</a:t>
            </a:r>
            <a:endParaRPr lang="en-US" sz="800" b="1" dirty="0" smtClean="0">
              <a:latin typeface="Arial" panose="020B0604020202020204" pitchFamily="34" charset="0"/>
              <a:cs typeface="Arial" panose="020B0604020202020204" pitchFamily="34" charset="0"/>
            </a:endParaRPr>
          </a:p>
          <a:p>
            <a:pPr marL="533400" lvl="1" indent="-533400">
              <a:spcAft>
                <a:spcPts val="600"/>
              </a:spcAft>
              <a:buFont typeface="Arial" charset="0"/>
              <a:buNone/>
            </a:pPr>
            <a:endParaRPr lang="en-US" sz="2000" dirty="0" smtClean="0">
              <a:latin typeface="Arial" panose="020B0604020202020204" pitchFamily="34" charset="0"/>
              <a:cs typeface="Arial" panose="020B0604020202020204" pitchFamily="34" charset="0"/>
            </a:endParaRPr>
          </a:p>
          <a:p>
            <a:pPr marL="168275" lvl="1" indent="-168275">
              <a:spcAft>
                <a:spcPts val="600"/>
              </a:spcAft>
              <a:buNone/>
            </a:pPr>
            <a:r>
              <a:rPr lang="en-US" sz="2000" dirty="0" smtClean="0">
                <a:latin typeface="Arial" panose="020B0604020202020204" pitchFamily="34" charset="0"/>
                <a:cs typeface="Arial" panose="020B0604020202020204" pitchFamily="34" charset="0"/>
              </a:rPr>
              <a:t>* If you go to another institution, you will have to sign their </a:t>
            </a:r>
            <a:r>
              <a:rPr lang="en-US" sz="2000" b="1" dirty="0">
                <a:latin typeface="Arial" panose="020B0604020202020204" pitchFamily="34" charset="0"/>
                <a:cs typeface="Arial" panose="020B0604020202020204" pitchFamily="34" charset="0"/>
              </a:rPr>
              <a:t>Confidentiality Agreement</a:t>
            </a:r>
            <a:endParaRPr lang="en-US" sz="700" b="1" dirty="0">
              <a:latin typeface="Arial" panose="020B0604020202020204" pitchFamily="34" charset="0"/>
              <a:cs typeface="Arial" panose="020B0604020202020204" pitchFamily="34" charset="0"/>
            </a:endParaRPr>
          </a:p>
          <a:p>
            <a:pPr marL="533400" lvl="1" indent="-533400">
              <a:spcAft>
                <a:spcPts val="600"/>
              </a:spcAft>
              <a:buFont typeface="Arial" charset="0"/>
              <a:buNone/>
            </a:pPr>
            <a:endParaRPr lang="en-US" sz="2000" dirty="0" smtClean="0"/>
          </a:p>
          <a:p>
            <a:pPr marL="533400" lvl="1" indent="-533400">
              <a:spcAft>
                <a:spcPts val="600"/>
              </a:spcAft>
              <a:buFont typeface="Arial" charset="0"/>
              <a:buNone/>
            </a:pPr>
            <a:endParaRPr lang="en-US" sz="2000" b="1" dirty="0" smtClean="0"/>
          </a:p>
        </p:txBody>
      </p:sp>
      <p:sp>
        <p:nvSpPr>
          <p:cNvPr id="39941" name="Title 13"/>
          <p:cNvSpPr>
            <a:spLocks/>
          </p:cNvSpPr>
          <p:nvPr/>
        </p:nvSpPr>
        <p:spPr bwMode="gray">
          <a:xfrm>
            <a:off x="723900" y="609600"/>
            <a:ext cx="5600700" cy="460375"/>
          </a:xfrm>
          <a:prstGeom prst="rect">
            <a:avLst/>
          </a:prstGeom>
          <a:noFill/>
          <a:ln w="9525">
            <a:noFill/>
            <a:miter lim="800000"/>
            <a:headEnd/>
            <a:tailEnd/>
          </a:ln>
        </p:spPr>
        <p:txBody>
          <a:bodyPr anchor="ctr"/>
          <a:lstStyle/>
          <a:p>
            <a:pPr eaLnBrk="0" hangingPunct="0"/>
            <a:r>
              <a:rPr lang="en-US" sz="4400" b="1" dirty="0">
                <a:solidFill>
                  <a:schemeClr val="accent5"/>
                </a:solidFill>
              </a:rPr>
              <a:t>Training</a:t>
            </a:r>
          </a:p>
        </p:txBody>
      </p:sp>
    </p:spTree>
    <p:extLst>
      <p:ext uri="{BB962C8B-B14F-4D97-AF65-F5344CB8AC3E}">
        <p14:creationId xmlns:p14="http://schemas.microsoft.com/office/powerpoint/2010/main" val="1909785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blinds(horizontal)">
                                      <p:cBhvr>
                                        <p:cTn id="7" dur="500"/>
                                        <p:tgtEl>
                                          <p:spTgt spid="399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9938">
                                            <p:txEl>
                                              <p:pRg st="1" end="1"/>
                                            </p:txEl>
                                          </p:spTgt>
                                        </p:tgtEl>
                                        <p:attrNameLst>
                                          <p:attrName>style.visibility</p:attrName>
                                        </p:attrNameLst>
                                      </p:cBhvr>
                                      <p:to>
                                        <p:strVal val="visible"/>
                                      </p:to>
                                    </p:set>
                                    <p:animEffect transition="in" filter="blinds(horizontal)">
                                      <p:cBhvr>
                                        <p:cTn id="12" dur="500"/>
                                        <p:tgtEl>
                                          <p:spTgt spid="399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9938">
                                            <p:txEl>
                                              <p:pRg st="2" end="2"/>
                                            </p:txEl>
                                          </p:spTgt>
                                        </p:tgtEl>
                                        <p:attrNameLst>
                                          <p:attrName>style.visibility</p:attrName>
                                        </p:attrNameLst>
                                      </p:cBhvr>
                                      <p:to>
                                        <p:strVal val="visible"/>
                                      </p:to>
                                    </p:set>
                                    <p:animEffect transition="in" filter="blinds(horizontal)">
                                      <p:cBhvr>
                                        <p:cTn id="17" dur="500"/>
                                        <p:tgtEl>
                                          <p:spTgt spid="399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9938">
                                            <p:txEl>
                                              <p:pRg st="4" end="4"/>
                                            </p:txEl>
                                          </p:spTgt>
                                        </p:tgtEl>
                                        <p:attrNameLst>
                                          <p:attrName>style.visibility</p:attrName>
                                        </p:attrNameLst>
                                      </p:cBhvr>
                                      <p:to>
                                        <p:strVal val="visible"/>
                                      </p:to>
                                    </p:set>
                                    <p:animEffect transition="in" filter="blinds(horizontal)">
                                      <p:cBhvr>
                                        <p:cTn id="22" dur="500"/>
                                        <p:tgtEl>
                                          <p:spTgt spid="399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4"/>
          <p:cNvSpPr>
            <a:spLocks noGrp="1"/>
          </p:cNvSpPr>
          <p:nvPr>
            <p:ph idx="1"/>
          </p:nvPr>
        </p:nvSpPr>
        <p:spPr/>
        <p:txBody>
          <a:bodyPr/>
          <a:lstStyle/>
          <a:p>
            <a:pPr marL="723900" lvl="1" indent="-723900">
              <a:spcAft>
                <a:spcPts val="600"/>
              </a:spcAft>
              <a:buFont typeface="Arial" charset="0"/>
              <a:buAutoNum type="arabicPeriod" startAt="4"/>
            </a:pPr>
            <a:endParaRPr lang="en-US" sz="2400" b="1" dirty="0" smtClean="0"/>
          </a:p>
          <a:p>
            <a:pPr marL="0" lvl="1" indent="0">
              <a:spcAft>
                <a:spcPts val="600"/>
              </a:spcAft>
              <a:buNone/>
            </a:pPr>
            <a:r>
              <a:rPr lang="en-US" sz="2400" b="1" dirty="0" smtClean="0">
                <a:latin typeface="Arial" panose="020B0604020202020204" pitchFamily="34" charset="0"/>
                <a:cs typeface="Arial" panose="020B0604020202020204" pitchFamily="34" charset="0"/>
              </a:rPr>
              <a:t>Complete Surgical Orientation </a:t>
            </a:r>
            <a:r>
              <a:rPr lang="en-US" sz="2000" b="1" dirty="0" smtClean="0">
                <a:latin typeface="Arial" panose="020B0604020202020204" pitchFamily="34" charset="0"/>
                <a:cs typeface="Arial" panose="020B0604020202020204" pitchFamily="34" charset="0"/>
              </a:rPr>
              <a:t>(online module, D2L)</a:t>
            </a:r>
          </a:p>
          <a:p>
            <a:pPr marL="0" lvl="1" indent="0">
              <a:spcAft>
                <a:spcPts val="600"/>
              </a:spcAft>
              <a:buNone/>
            </a:pP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You need 90% to pass and a copy of  the results must be 	submitted to the Office of Learner Well-Being and Success</a:t>
            </a:r>
          </a:p>
          <a:p>
            <a:pPr marL="723900" lvl="1" indent="-723900">
              <a:spcAft>
                <a:spcPts val="600"/>
              </a:spcAft>
              <a:buFont typeface="Arial" charset="0"/>
              <a:buNone/>
            </a:pPr>
            <a:endParaRPr lang="en-US" sz="1200" b="1" dirty="0" smtClean="0">
              <a:latin typeface="Arial" panose="020B0604020202020204" pitchFamily="34" charset="0"/>
              <a:cs typeface="Arial" panose="020B0604020202020204" pitchFamily="34" charset="0"/>
            </a:endParaRPr>
          </a:p>
          <a:p>
            <a:pPr marL="723900" lvl="1" indent="-723900">
              <a:spcAft>
                <a:spcPts val="600"/>
              </a:spcAft>
              <a:buFont typeface="Arial" charset="0"/>
              <a:buNone/>
            </a:pPr>
            <a:r>
              <a:rPr lang="en-US" sz="2400" b="1" dirty="0" smtClean="0">
                <a:latin typeface="Arial" panose="020B0604020202020204" pitchFamily="34" charset="0"/>
                <a:cs typeface="Arial" panose="020B0604020202020204" pitchFamily="34" charset="0"/>
              </a:rPr>
              <a:t>Practical Scrub Course</a:t>
            </a:r>
          </a:p>
          <a:p>
            <a:pPr marL="457200" lvl="1" indent="-228600">
              <a:spcAft>
                <a:spcPts val="600"/>
              </a:spcAft>
              <a:buFont typeface="Arial" panose="020B0604020202020204" pitchFamily="34" charset="0"/>
              <a:buChar char="•"/>
            </a:pPr>
            <a:r>
              <a:rPr lang="en-US" sz="2000" dirty="0" smtClean="0">
                <a:latin typeface="Arial" panose="020B0604020202020204" pitchFamily="34" charset="0"/>
                <a:cs typeface="Arial" panose="020B0604020202020204" pitchFamily="34" charset="0"/>
              </a:rPr>
              <a:t>Groups of 8 or 9 in one of 4 OR sites</a:t>
            </a:r>
          </a:p>
          <a:p>
            <a:pPr marL="457200" lvl="1" indent="-228600">
              <a:spcAft>
                <a:spcPts val="600"/>
              </a:spcAft>
              <a:buFont typeface="Arial" panose="020B0604020202020204" pitchFamily="34" charset="0"/>
              <a:buChar char="•"/>
            </a:pPr>
            <a:r>
              <a:rPr lang="en-US" sz="2000" dirty="0" smtClean="0">
                <a:latin typeface="Arial" panose="020B0604020202020204" pitchFamily="34" charset="0"/>
                <a:cs typeface="Arial" panose="020B0604020202020204" pitchFamily="34" charset="0"/>
              </a:rPr>
              <a:t>List to be circulated, scheduled Nov-Dec</a:t>
            </a:r>
          </a:p>
          <a:p>
            <a:pPr marL="457200" lvl="1" indent="-228600">
              <a:spcAft>
                <a:spcPts val="600"/>
              </a:spcAft>
              <a:buFont typeface="Arial" panose="020B0604020202020204" pitchFamily="34" charset="0"/>
              <a:buChar char="•"/>
            </a:pPr>
            <a:r>
              <a:rPr lang="en-US" sz="2000" dirty="0" smtClean="0">
                <a:latin typeface="Arial" panose="020B0604020202020204" pitchFamily="34" charset="0"/>
                <a:cs typeface="Arial" panose="020B0604020202020204" pitchFamily="34" charset="0"/>
              </a:rPr>
              <a:t>Must be completed prior </a:t>
            </a:r>
            <a:r>
              <a:rPr lang="en-US" sz="2000" dirty="0">
                <a:latin typeface="Arial" panose="020B0604020202020204" pitchFamily="34" charset="0"/>
                <a:cs typeface="Arial" panose="020B0604020202020204" pitchFamily="34" charset="0"/>
              </a:rPr>
              <a:t>to </a:t>
            </a:r>
            <a:r>
              <a:rPr lang="en-US" sz="2000" dirty="0" smtClean="0">
                <a:latin typeface="Arial" panose="020B0604020202020204" pitchFamily="34" charset="0"/>
                <a:cs typeface="Arial" panose="020B0604020202020204" pitchFamily="34" charset="0"/>
              </a:rPr>
              <a:t>surgical shadowing</a:t>
            </a:r>
            <a:endParaRPr lang="en-US" sz="2000" dirty="0">
              <a:latin typeface="Arial" panose="020B0604020202020204" pitchFamily="34" charset="0"/>
              <a:cs typeface="Arial" panose="020B0604020202020204" pitchFamily="34" charset="0"/>
            </a:endParaRPr>
          </a:p>
          <a:p>
            <a:pPr marL="1143000" lvl="1" indent="-457200">
              <a:spcAft>
                <a:spcPts val="600"/>
              </a:spcAft>
              <a:buFont typeface="Arial" panose="020B0604020202020204" pitchFamily="34" charset="0"/>
              <a:buChar char="•"/>
            </a:pPr>
            <a:endParaRPr lang="en-US" sz="2000" dirty="0" smtClean="0"/>
          </a:p>
          <a:p>
            <a:pPr marL="723900" lvl="1" indent="-723900">
              <a:spcAft>
                <a:spcPts val="600"/>
              </a:spcAft>
              <a:buFont typeface="Arial" panose="020B0604020202020204" pitchFamily="34" charset="0"/>
              <a:buChar char="•"/>
            </a:pPr>
            <a:endParaRPr lang="en-US" sz="2000" dirty="0" smtClean="0"/>
          </a:p>
          <a:p>
            <a:pPr marL="723900" lvl="1" indent="-723900">
              <a:spcAft>
                <a:spcPts val="600"/>
              </a:spcAft>
              <a:buFont typeface="Arial" charset="0"/>
              <a:buNone/>
            </a:pPr>
            <a:endParaRPr lang="en-US" sz="2400" dirty="0" smtClean="0"/>
          </a:p>
        </p:txBody>
      </p:sp>
      <p:sp>
        <p:nvSpPr>
          <p:cNvPr id="41988" name="Title 13"/>
          <p:cNvSpPr>
            <a:spLocks/>
          </p:cNvSpPr>
          <p:nvPr/>
        </p:nvSpPr>
        <p:spPr bwMode="gray">
          <a:xfrm>
            <a:off x="609600" y="533400"/>
            <a:ext cx="5715000" cy="460375"/>
          </a:xfrm>
          <a:prstGeom prst="rect">
            <a:avLst/>
          </a:prstGeom>
          <a:noFill/>
          <a:ln w="9525">
            <a:noFill/>
            <a:miter lim="800000"/>
            <a:headEnd/>
            <a:tailEnd/>
          </a:ln>
        </p:spPr>
        <p:txBody>
          <a:bodyPr anchor="ctr"/>
          <a:lstStyle/>
          <a:p>
            <a:pPr eaLnBrk="0" hangingPunct="0"/>
            <a:r>
              <a:rPr lang="en-US" sz="4400" b="1" dirty="0">
                <a:solidFill>
                  <a:schemeClr val="accent5"/>
                </a:solidFill>
              </a:rPr>
              <a:t>Training</a:t>
            </a:r>
          </a:p>
        </p:txBody>
      </p:sp>
    </p:spTree>
    <p:extLst>
      <p:ext uri="{BB962C8B-B14F-4D97-AF65-F5344CB8AC3E}">
        <p14:creationId xmlns:p14="http://schemas.microsoft.com/office/powerpoint/2010/main" val="72273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1202">
                                            <p:txEl>
                                              <p:pRg st="1" end="1"/>
                                            </p:txEl>
                                          </p:spTgt>
                                        </p:tgtEl>
                                        <p:attrNameLst>
                                          <p:attrName>style.visibility</p:attrName>
                                        </p:attrNameLst>
                                      </p:cBhvr>
                                      <p:to>
                                        <p:strVal val="visible"/>
                                      </p:to>
                                    </p:set>
                                    <p:animEffect transition="in" filter="box(in)">
                                      <p:cBhvr>
                                        <p:cTn id="7" dur="500"/>
                                        <p:tgtEl>
                                          <p:spTgt spid="5120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1202">
                                            <p:txEl>
                                              <p:pRg st="2" end="2"/>
                                            </p:txEl>
                                          </p:spTgt>
                                        </p:tgtEl>
                                        <p:attrNameLst>
                                          <p:attrName>style.visibility</p:attrName>
                                        </p:attrNameLst>
                                      </p:cBhvr>
                                      <p:to>
                                        <p:strVal val="visible"/>
                                      </p:to>
                                    </p:set>
                                    <p:animEffect transition="in" filter="box(in)">
                                      <p:cBhvr>
                                        <p:cTn id="12" dur="500"/>
                                        <p:tgtEl>
                                          <p:spTgt spid="51202">
                                            <p:txEl>
                                              <p:pRg st="2" end="2"/>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1202">
                                            <p:txEl>
                                              <p:pRg st="4" end="4"/>
                                            </p:txEl>
                                          </p:spTgt>
                                        </p:tgtEl>
                                        <p:attrNameLst>
                                          <p:attrName>style.visibility</p:attrName>
                                        </p:attrNameLst>
                                      </p:cBhvr>
                                      <p:to>
                                        <p:strVal val="visible"/>
                                      </p:to>
                                    </p:set>
                                    <p:animEffect transition="in" filter="box(in)">
                                      <p:cBhvr>
                                        <p:cTn id="15" dur="500"/>
                                        <p:tgtEl>
                                          <p:spTgt spid="51202">
                                            <p:txEl>
                                              <p:pRg st="4" end="4"/>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1202">
                                            <p:txEl>
                                              <p:pRg st="5" end="5"/>
                                            </p:txEl>
                                          </p:spTgt>
                                        </p:tgtEl>
                                        <p:attrNameLst>
                                          <p:attrName>style.visibility</p:attrName>
                                        </p:attrNameLst>
                                      </p:cBhvr>
                                      <p:to>
                                        <p:strVal val="visible"/>
                                      </p:to>
                                    </p:set>
                                    <p:animEffect transition="in" filter="box(in)">
                                      <p:cBhvr>
                                        <p:cTn id="18" dur="500"/>
                                        <p:tgtEl>
                                          <p:spTgt spid="51202">
                                            <p:txEl>
                                              <p:pRg st="5" end="5"/>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51202">
                                            <p:txEl>
                                              <p:pRg st="6" end="6"/>
                                            </p:txEl>
                                          </p:spTgt>
                                        </p:tgtEl>
                                        <p:attrNameLst>
                                          <p:attrName>style.visibility</p:attrName>
                                        </p:attrNameLst>
                                      </p:cBhvr>
                                      <p:to>
                                        <p:strVal val="visible"/>
                                      </p:to>
                                    </p:set>
                                    <p:animEffect transition="in" filter="box(in)">
                                      <p:cBhvr>
                                        <p:cTn id="21" dur="500"/>
                                        <p:tgtEl>
                                          <p:spTgt spid="51202">
                                            <p:txEl>
                                              <p:pRg st="6" end="6"/>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51202">
                                            <p:txEl>
                                              <p:pRg st="7" end="7"/>
                                            </p:txEl>
                                          </p:spTgt>
                                        </p:tgtEl>
                                        <p:attrNameLst>
                                          <p:attrName>style.visibility</p:attrName>
                                        </p:attrNameLst>
                                      </p:cBhvr>
                                      <p:to>
                                        <p:strVal val="visible"/>
                                      </p:to>
                                    </p:set>
                                    <p:animEffect transition="in" filter="box(in)">
                                      <p:cBhvr>
                                        <p:cTn id="24" dur="500"/>
                                        <p:tgtEl>
                                          <p:spTgt spid="5120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14"/>
          <p:cNvSpPr>
            <a:spLocks noGrp="1"/>
          </p:cNvSpPr>
          <p:nvPr>
            <p:ph idx="1"/>
          </p:nvPr>
        </p:nvSpPr>
        <p:spPr>
          <a:xfrm>
            <a:off x="685800" y="1752600"/>
            <a:ext cx="7772400" cy="3505200"/>
          </a:xfrm>
        </p:spPr>
        <p:txBody>
          <a:bodyPr/>
          <a:lstStyle/>
          <a:p>
            <a:pPr marL="0" indent="0" defTabSz="396875">
              <a:buNone/>
            </a:pPr>
            <a:r>
              <a:rPr lang="en-US" sz="2800" dirty="0" smtClean="0"/>
              <a:t>	Follow relevant policies and guidelines</a:t>
            </a:r>
          </a:p>
          <a:p>
            <a:pPr marL="609600" indent="-609600">
              <a:buFontTx/>
              <a:buNone/>
            </a:pPr>
            <a:endParaRPr lang="en-US" sz="1800" dirty="0" smtClean="0"/>
          </a:p>
          <a:p>
            <a:pPr lvl="1" indent="171450"/>
            <a:r>
              <a:rPr lang="en-US" dirty="0" smtClean="0"/>
              <a:t>  MUN Faculty of Medicine</a:t>
            </a:r>
          </a:p>
          <a:p>
            <a:pPr lvl="1" indent="171450"/>
            <a:endParaRPr lang="en-US" sz="1000" dirty="0" smtClean="0"/>
          </a:p>
          <a:p>
            <a:pPr lvl="1" indent="171450"/>
            <a:r>
              <a:rPr lang="en-US" dirty="0" smtClean="0"/>
              <a:t>  Eastern Health (EH)</a:t>
            </a:r>
          </a:p>
          <a:p>
            <a:pPr lvl="1" indent="171450"/>
            <a:endParaRPr lang="en-US" sz="1000" dirty="0" smtClean="0"/>
          </a:p>
          <a:p>
            <a:pPr lvl="1" indent="171450"/>
            <a:r>
              <a:rPr lang="en-US" dirty="0"/>
              <a:t> </a:t>
            </a:r>
            <a:r>
              <a:rPr lang="en-US" dirty="0" smtClean="0"/>
              <a:t> Other Health Boards</a:t>
            </a:r>
          </a:p>
          <a:p>
            <a:pPr lvl="1" indent="171450"/>
            <a:endParaRPr lang="en-US" sz="1000" dirty="0" smtClean="0"/>
          </a:p>
          <a:p>
            <a:pPr lvl="1" indent="171450"/>
            <a:r>
              <a:rPr lang="en-US" dirty="0" smtClean="0"/>
              <a:t>  Hospitals (in all provinces/states)</a:t>
            </a:r>
          </a:p>
          <a:p>
            <a:pPr lvl="1" indent="171450"/>
            <a:endParaRPr lang="en-US" dirty="0" smtClean="0"/>
          </a:p>
          <a:p>
            <a:pPr lvl="1" indent="171450"/>
            <a:endParaRPr lang="en-US" dirty="0" smtClean="0"/>
          </a:p>
          <a:p>
            <a:pPr lvl="1" indent="171450">
              <a:buFont typeface="Arial" charset="0"/>
              <a:buNone/>
            </a:pPr>
            <a:endParaRPr lang="en-US" sz="800" dirty="0" smtClean="0"/>
          </a:p>
          <a:p>
            <a:pPr lvl="1" indent="171450">
              <a:buFont typeface="Arial" charset="0"/>
              <a:buNone/>
            </a:pPr>
            <a:endParaRPr lang="en-US" sz="2000" dirty="0" smtClean="0"/>
          </a:p>
          <a:p>
            <a:pPr lvl="1" indent="171450">
              <a:buFont typeface="Arial" charset="0"/>
              <a:buNone/>
            </a:pPr>
            <a:endParaRPr lang="en-US" dirty="0" smtClean="0"/>
          </a:p>
        </p:txBody>
      </p:sp>
      <p:sp>
        <p:nvSpPr>
          <p:cNvPr id="35844" name="Title 13"/>
          <p:cNvSpPr>
            <a:spLocks/>
          </p:cNvSpPr>
          <p:nvPr/>
        </p:nvSpPr>
        <p:spPr bwMode="gray">
          <a:xfrm>
            <a:off x="685800" y="609600"/>
            <a:ext cx="5715000" cy="460375"/>
          </a:xfrm>
          <a:prstGeom prst="rect">
            <a:avLst/>
          </a:prstGeom>
          <a:noFill/>
          <a:ln w="9525">
            <a:noFill/>
            <a:miter lim="800000"/>
            <a:headEnd/>
            <a:tailEnd/>
          </a:ln>
        </p:spPr>
        <p:txBody>
          <a:bodyPr anchor="ctr"/>
          <a:lstStyle/>
          <a:p>
            <a:pPr eaLnBrk="0" hangingPunct="0"/>
            <a:r>
              <a:rPr lang="en-US" sz="3600" b="1" dirty="0">
                <a:solidFill>
                  <a:schemeClr val="accent5"/>
                </a:solidFill>
              </a:rPr>
              <a:t>Responsibilities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blinds(horizontal)">
                                      <p:cBhvr>
                                        <p:cTn id="12" dur="500"/>
                                        <p:tgtEl>
                                          <p:spTgt spid="337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795">
                                            <p:txEl>
                                              <p:pRg st="4" end="4"/>
                                            </p:txEl>
                                          </p:spTgt>
                                        </p:tgtEl>
                                        <p:attrNameLst>
                                          <p:attrName>style.visibility</p:attrName>
                                        </p:attrNameLst>
                                      </p:cBhvr>
                                      <p:to>
                                        <p:strVal val="visible"/>
                                      </p:to>
                                    </p:set>
                                    <p:animEffect transition="in" filter="blinds(horizontal)">
                                      <p:cBhvr>
                                        <p:cTn id="17" dur="500"/>
                                        <p:tgtEl>
                                          <p:spTgt spid="3379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3795">
                                            <p:txEl>
                                              <p:pRg st="6" end="6"/>
                                            </p:txEl>
                                          </p:spTgt>
                                        </p:tgtEl>
                                        <p:attrNameLst>
                                          <p:attrName>style.visibility</p:attrName>
                                        </p:attrNameLst>
                                      </p:cBhvr>
                                      <p:to>
                                        <p:strVal val="visible"/>
                                      </p:to>
                                    </p:set>
                                    <p:animEffect transition="in" filter="blinds(horizontal)">
                                      <p:cBhvr>
                                        <p:cTn id="22" dur="500"/>
                                        <p:tgtEl>
                                          <p:spTgt spid="3379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latin typeface="Arial" panose="020B0604020202020204" pitchFamily="34" charset="0"/>
                <a:cs typeface="Arial" panose="020B0604020202020204" pitchFamily="34" charset="0"/>
              </a:rPr>
              <a:t>CPSNL: </a:t>
            </a:r>
            <a:r>
              <a:rPr lang="en-US" sz="3600" dirty="0">
                <a:solidFill>
                  <a:schemeClr val="accent5"/>
                </a:solidFill>
                <a:latin typeface="Arial" panose="020B0604020202020204" pitchFamily="34" charset="0"/>
                <a:cs typeface="Arial" panose="020B0604020202020204" pitchFamily="34" charset="0"/>
              </a:rPr>
              <a:t>Responsibilities of Undergraduate Students </a:t>
            </a:r>
            <a:endParaRPr lang="en-CA" sz="3600"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t>An </a:t>
            </a:r>
            <a:r>
              <a:rPr lang="en-US" dirty="0"/>
              <a:t>Undergraduate Student is not an independent practitioner. </a:t>
            </a:r>
            <a:endParaRPr lang="en-US" dirty="0" smtClean="0"/>
          </a:p>
          <a:p>
            <a:endParaRPr lang="en-US" dirty="0" smtClean="0"/>
          </a:p>
          <a:p>
            <a:r>
              <a:rPr lang="en-US" dirty="0" smtClean="0"/>
              <a:t>An </a:t>
            </a:r>
            <a:r>
              <a:rPr lang="en-US" dirty="0"/>
              <a:t>Undergraduate Student is completing his/her undergraduate curriculum and as such, requires supervision in the performance of his/her clinical duties. </a:t>
            </a:r>
            <a:endParaRPr lang="en-US" dirty="0" smtClean="0"/>
          </a:p>
        </p:txBody>
      </p:sp>
    </p:spTree>
    <p:extLst>
      <p:ext uri="{BB962C8B-B14F-4D97-AF65-F5344CB8AC3E}">
        <p14:creationId xmlns:p14="http://schemas.microsoft.com/office/powerpoint/2010/main" val="226419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252728"/>
          </a:xfrm>
        </p:spPr>
        <p:txBody>
          <a:bodyPr>
            <a:normAutofit/>
          </a:bodyPr>
          <a:lstStyle/>
          <a:p>
            <a:r>
              <a:rPr lang="en-US" sz="3600" dirty="0">
                <a:solidFill>
                  <a:schemeClr val="accent5"/>
                </a:solidFill>
                <a:latin typeface="Arial" panose="020B0604020202020204" pitchFamily="34" charset="0"/>
                <a:cs typeface="Arial" panose="020B0604020202020204" pitchFamily="34" charset="0"/>
              </a:rPr>
              <a:t>CPSNL: Responsibilities of Undergraduate Students </a:t>
            </a:r>
            <a:endParaRPr lang="en-CA" sz="3600" dirty="0">
              <a:solidFill>
                <a:schemeClr val="accent5"/>
              </a:solidFill>
            </a:endParaRPr>
          </a:p>
        </p:txBody>
      </p:sp>
      <p:sp>
        <p:nvSpPr>
          <p:cNvPr id="3" name="Content Placeholder 2"/>
          <p:cNvSpPr>
            <a:spLocks noGrp="1"/>
          </p:cNvSpPr>
          <p:nvPr>
            <p:ph idx="1"/>
          </p:nvPr>
        </p:nvSpPr>
        <p:spPr>
          <a:xfrm>
            <a:off x="304800" y="1676400"/>
            <a:ext cx="8229600" cy="4625609"/>
          </a:xfrm>
        </p:spPr>
        <p:txBody>
          <a:bodyPr>
            <a:normAutofit fontScale="77500" lnSpcReduction="20000"/>
          </a:bodyPr>
          <a:lstStyle/>
          <a:p>
            <a:r>
              <a:rPr lang="en-US" dirty="0"/>
              <a:t>An Undergraduate Student must:</a:t>
            </a:r>
          </a:p>
          <a:p>
            <a:pPr lvl="1"/>
            <a:r>
              <a:rPr lang="en-US" dirty="0"/>
              <a:t> Participate in the care of patients as appropriate to his/her competencies and specific circumstances</a:t>
            </a:r>
          </a:p>
          <a:p>
            <a:pPr lvl="1"/>
            <a:r>
              <a:rPr lang="en-US" dirty="0"/>
              <a:t>Ensure that his/her Supervisor is aware of his/her level of training and experience with clinical and technical procedures to ensure adequate supervision</a:t>
            </a:r>
          </a:p>
          <a:p>
            <a:pPr lvl="1"/>
            <a:r>
              <a:rPr lang="en-US" dirty="0"/>
              <a:t>Make the patient aware of his/her name and role as a </a:t>
            </a:r>
            <a:r>
              <a:rPr lang="en-US" dirty="0" smtClean="0"/>
              <a:t>Student</a:t>
            </a:r>
          </a:p>
          <a:p>
            <a:pPr lvl="1"/>
            <a:r>
              <a:rPr lang="en-US" dirty="0" smtClean="0"/>
              <a:t>Communicate </a:t>
            </a:r>
            <a:r>
              <a:rPr lang="en-US" dirty="0"/>
              <a:t>effectively with the </a:t>
            </a:r>
            <a:r>
              <a:rPr lang="en-US" dirty="0" smtClean="0"/>
              <a:t>Supervisor</a:t>
            </a:r>
          </a:p>
          <a:p>
            <a:pPr lvl="1"/>
            <a:r>
              <a:rPr lang="en-US" dirty="0" smtClean="0"/>
              <a:t>Maintain </a:t>
            </a:r>
            <a:r>
              <a:rPr lang="en-US" dirty="0"/>
              <a:t>a professional relationship with his/her Supervisor, patients and their families, colleagues, and </a:t>
            </a:r>
            <a:r>
              <a:rPr lang="en-US" dirty="0" smtClean="0"/>
              <a:t>staff</a:t>
            </a:r>
          </a:p>
          <a:p>
            <a:pPr lvl="1"/>
            <a:r>
              <a:rPr lang="en-US" dirty="0" smtClean="0"/>
              <a:t>Abide </a:t>
            </a:r>
            <a:r>
              <a:rPr lang="en-US" dirty="0"/>
              <a:t>by the curricular expectations, guidelines and codes of the Faculty of </a:t>
            </a:r>
            <a:r>
              <a:rPr lang="en-US" dirty="0" smtClean="0"/>
              <a:t>Medicine, MUN.</a:t>
            </a:r>
            <a:endParaRPr lang="en-CA" dirty="0"/>
          </a:p>
          <a:p>
            <a:endParaRPr lang="en-CA" dirty="0"/>
          </a:p>
        </p:txBody>
      </p:sp>
    </p:spTree>
    <p:extLst>
      <p:ext uri="{BB962C8B-B14F-4D97-AF65-F5344CB8AC3E}">
        <p14:creationId xmlns:p14="http://schemas.microsoft.com/office/powerpoint/2010/main" val="127731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447800"/>
            <a:ext cx="7086600" cy="4800600"/>
          </a:xfrm>
        </p:spPr>
        <p:txBody>
          <a:bodyPr/>
          <a:lstStyle/>
          <a:p>
            <a:pPr marL="0" indent="0">
              <a:buNone/>
            </a:pPr>
            <a:r>
              <a:rPr lang="en-US" dirty="0" smtClean="0">
                <a:solidFill>
                  <a:schemeClr val="accent2">
                    <a:lumMod val="50000"/>
                  </a:schemeClr>
                </a:solidFill>
              </a:rPr>
              <a:t>Cell Phone Use</a:t>
            </a:r>
          </a:p>
          <a:p>
            <a:pPr>
              <a:buClrTx/>
              <a:buFont typeface="Arial" panose="020B0604020202020204" pitchFamily="34" charset="0"/>
              <a:buChar char="•"/>
            </a:pPr>
            <a:r>
              <a:rPr lang="en-US" dirty="0" smtClean="0"/>
              <a:t>Personal</a:t>
            </a:r>
          </a:p>
          <a:p>
            <a:pPr>
              <a:buClrTx/>
              <a:buFont typeface="Arial" panose="020B0604020202020204" pitchFamily="34" charset="0"/>
              <a:buChar char="•"/>
            </a:pPr>
            <a:r>
              <a:rPr lang="en-US" dirty="0"/>
              <a:t>Mobile phone usage within </a:t>
            </a:r>
            <a:r>
              <a:rPr lang="en-US" dirty="0" smtClean="0"/>
              <a:t>EH</a:t>
            </a:r>
            <a:endParaRPr lang="en-US" dirty="0"/>
          </a:p>
        </p:txBody>
      </p:sp>
      <p:sp>
        <p:nvSpPr>
          <p:cNvPr id="2" name="TextBox 1"/>
          <p:cNvSpPr txBox="1"/>
          <p:nvPr/>
        </p:nvSpPr>
        <p:spPr>
          <a:xfrm>
            <a:off x="381000" y="3733800"/>
            <a:ext cx="7086600" cy="1815882"/>
          </a:xfrm>
          <a:prstGeom prst="rect">
            <a:avLst/>
          </a:prstGeom>
          <a:noFill/>
        </p:spPr>
        <p:txBody>
          <a:bodyPr wrap="square" rtlCol="0">
            <a:spAutoFit/>
          </a:bodyPr>
          <a:lstStyle/>
          <a:p>
            <a:r>
              <a:rPr lang="en-CA" sz="2800" i="1" dirty="0" smtClean="0"/>
              <a:t>“Use </a:t>
            </a:r>
            <a:r>
              <a:rPr lang="en-CA" sz="2800" i="1" dirty="0"/>
              <a:t>of personal cell phones in the presence of a patient or in the workplace during working hours will result in discipline</a:t>
            </a:r>
            <a:r>
              <a:rPr lang="en-CA" sz="2800" i="1" dirty="0" smtClean="0"/>
              <a:t>.” - </a:t>
            </a:r>
            <a:r>
              <a:rPr lang="en-CA" sz="1000" dirty="0"/>
              <a:t>Marilyn Nichols, Director, Employee and Labour Relations</a:t>
            </a:r>
            <a:endParaRPr lang="en-CA" sz="1000" i="1" dirty="0"/>
          </a:p>
        </p:txBody>
      </p:sp>
      <p:sp>
        <p:nvSpPr>
          <p:cNvPr id="5" name="TextBox 4"/>
          <p:cNvSpPr txBox="1"/>
          <p:nvPr/>
        </p:nvSpPr>
        <p:spPr>
          <a:xfrm>
            <a:off x="304800" y="381000"/>
            <a:ext cx="7213834" cy="769441"/>
          </a:xfrm>
          <a:prstGeom prst="rect">
            <a:avLst/>
          </a:prstGeom>
          <a:noFill/>
        </p:spPr>
        <p:txBody>
          <a:bodyPr wrap="none" rtlCol="0">
            <a:spAutoFit/>
          </a:bodyPr>
          <a:lstStyle/>
          <a:p>
            <a:r>
              <a:rPr lang="en-CA" sz="4400" dirty="0" smtClean="0">
                <a:solidFill>
                  <a:schemeClr val="accent5"/>
                </a:solidFill>
              </a:rPr>
              <a:t>Personal electronic devices </a:t>
            </a:r>
            <a:endParaRPr lang="en-CA" sz="4400" dirty="0">
              <a:solidFill>
                <a:schemeClr val="accent5"/>
              </a:solidFill>
            </a:endParaRPr>
          </a:p>
        </p:txBody>
      </p:sp>
    </p:spTree>
    <p:extLst>
      <p:ext uri="{BB962C8B-B14F-4D97-AF65-F5344CB8AC3E}">
        <p14:creationId xmlns:p14="http://schemas.microsoft.com/office/powerpoint/2010/main" val="316397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This session is a part of your</a:t>
            </a:r>
            <a:endParaRPr lang="en-CA" dirty="0"/>
          </a:p>
        </p:txBody>
      </p:sp>
      <p:sp>
        <p:nvSpPr>
          <p:cNvPr id="4" name="Rectangle 3"/>
          <p:cNvSpPr/>
          <p:nvPr/>
        </p:nvSpPr>
        <p:spPr>
          <a:xfrm>
            <a:off x="842682" y="1611263"/>
            <a:ext cx="7620000" cy="3046988"/>
          </a:xfrm>
          <a:prstGeom prst="rect">
            <a:avLst/>
          </a:prstGeom>
          <a:noFill/>
        </p:spPr>
        <p:txBody>
          <a:bodyPr wrap="square" lIns="91440" tIns="45720" rIns="91440" bIns="45720">
            <a:spAutoFit/>
          </a:bodyPr>
          <a:lstStyle/>
          <a:p>
            <a:pPr algn="ctr"/>
            <a:r>
              <a:rPr lang="en-US" sz="9600" b="0" cap="none" spc="0" dirty="0" smtClean="0">
                <a:ln w="0"/>
                <a:solidFill>
                  <a:schemeClr val="accent2">
                    <a:lumMod val="75000"/>
                  </a:schemeClr>
                </a:solidFill>
                <a:effectLst>
                  <a:reflection blurRad="6350" stA="53000" endA="300" endPos="35500" dir="5400000" sy="-90000" algn="bl" rotWithShape="0"/>
                </a:effectLst>
              </a:rPr>
              <a:t>Career</a:t>
            </a:r>
          </a:p>
          <a:p>
            <a:pPr algn="ctr"/>
            <a:r>
              <a:rPr lang="en-US" sz="9600" dirty="0" smtClean="0">
                <a:ln w="0"/>
                <a:solidFill>
                  <a:schemeClr val="accent2">
                    <a:lumMod val="75000"/>
                  </a:schemeClr>
                </a:solidFill>
                <a:effectLst>
                  <a:reflection blurRad="6350" stA="53000" endA="300" endPos="35500" dir="5400000" sy="-90000" algn="bl" rotWithShape="0"/>
                </a:effectLst>
              </a:rPr>
              <a:t>Counselling</a:t>
            </a:r>
            <a:endParaRPr lang="en-US" sz="9600" b="0" cap="none" spc="0" dirty="0">
              <a:ln w="0"/>
              <a:solidFill>
                <a:schemeClr val="accent2">
                  <a:lumMod val="75000"/>
                </a:schemeClr>
              </a:solidFill>
              <a:effectLst>
                <a:reflection blurRad="6350" stA="53000" endA="300" endPos="35500" dir="5400000" sy="-90000" algn="bl" rotWithShape="0"/>
              </a:effectLst>
            </a:endParaRPr>
          </a:p>
        </p:txBody>
      </p:sp>
      <p:sp>
        <p:nvSpPr>
          <p:cNvPr id="5" name="Rectangle 4"/>
          <p:cNvSpPr/>
          <p:nvPr/>
        </p:nvSpPr>
        <p:spPr>
          <a:xfrm>
            <a:off x="1168985" y="5874782"/>
            <a:ext cx="1879014" cy="34309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Career Options</a:t>
            </a:r>
          </a:p>
        </p:txBody>
      </p:sp>
      <p:sp>
        <p:nvSpPr>
          <p:cNvPr id="6" name="Rectangle 5"/>
          <p:cNvSpPr/>
          <p:nvPr/>
        </p:nvSpPr>
        <p:spPr>
          <a:xfrm>
            <a:off x="5521860" y="5874782"/>
            <a:ext cx="2739857" cy="343098"/>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Applying to Residency</a:t>
            </a:r>
          </a:p>
        </p:txBody>
      </p:sp>
      <p:sp>
        <p:nvSpPr>
          <p:cNvPr id="7" name="Right Arrow 6"/>
          <p:cNvSpPr/>
          <p:nvPr/>
        </p:nvSpPr>
        <p:spPr>
          <a:xfrm rot="2028960">
            <a:off x="5664753" y="5018599"/>
            <a:ext cx="12192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CA"/>
          </a:p>
        </p:txBody>
      </p:sp>
      <p:sp>
        <p:nvSpPr>
          <p:cNvPr id="8" name="Right Arrow 7"/>
          <p:cNvSpPr/>
          <p:nvPr/>
        </p:nvSpPr>
        <p:spPr>
          <a:xfrm rot="8682711">
            <a:off x="2578671" y="5018599"/>
            <a:ext cx="12192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31111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latin typeface="Arial" panose="020B0604020202020204" pitchFamily="34" charset="0"/>
                <a:cs typeface="Arial" panose="020B0604020202020204" pitchFamily="34" charset="0"/>
              </a:rPr>
              <a:t>Needle Stick Injury</a:t>
            </a:r>
            <a:endParaRPr lang="en-CA" sz="3600"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CA" u="sng" dirty="0" smtClean="0">
                <a:hlinkClick r:id="rId2"/>
              </a:rPr>
              <a:t>https</a:t>
            </a:r>
            <a:r>
              <a:rPr lang="en-CA" u="sng" dirty="0">
                <a:hlinkClick r:id="rId2"/>
              </a:rPr>
              <a:t>://</a:t>
            </a:r>
            <a:r>
              <a:rPr lang="en-CA" u="sng" dirty="0" smtClean="0">
                <a:hlinkClick r:id="rId2"/>
              </a:rPr>
              <a:t>www.med.mun.ca/needlestick</a:t>
            </a:r>
            <a:endParaRPr lang="en-CA" u="sng" dirty="0" smtClean="0"/>
          </a:p>
          <a:p>
            <a:endParaRPr lang="en-US" u="sng" dirty="0"/>
          </a:p>
          <a:p>
            <a:endParaRPr lang="en-US" dirty="0" smtClean="0"/>
          </a:p>
          <a:p>
            <a:r>
              <a:rPr lang="en-US" dirty="0" smtClean="0"/>
              <a:t>Student </a:t>
            </a:r>
            <a:r>
              <a:rPr lang="en-US" dirty="0"/>
              <a:t>will proceed to ER department for medical assessment by the ER physician</a:t>
            </a:r>
            <a:endParaRPr lang="en-CA" u="sng" dirty="0" smtClean="0"/>
          </a:p>
          <a:p>
            <a:endParaRPr lang="en-US" u="sng" dirty="0"/>
          </a:p>
          <a:p>
            <a:pPr marL="118872" indent="0">
              <a:buNone/>
            </a:pPr>
            <a:endParaRPr lang="en-CA" dirty="0"/>
          </a:p>
        </p:txBody>
      </p:sp>
    </p:spTree>
    <p:extLst>
      <p:ext uri="{BB962C8B-B14F-4D97-AF65-F5344CB8AC3E}">
        <p14:creationId xmlns:p14="http://schemas.microsoft.com/office/powerpoint/2010/main" val="1131686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latin typeface="Arial" panose="020B0604020202020204" pitchFamily="34" charset="0"/>
                <a:cs typeface="Arial" panose="020B0604020202020204" pitchFamily="34" charset="0"/>
              </a:rPr>
              <a:t>Social Media</a:t>
            </a:r>
            <a:endParaRPr lang="en-CA" sz="3600"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CA" sz="1800" dirty="0">
                <a:latin typeface="Arial" panose="020B0604020202020204" pitchFamily="34" charset="0"/>
                <a:cs typeface="Arial" panose="020B0604020202020204" pitchFamily="34" charset="0"/>
                <a:hlinkClick r:id="rId2"/>
              </a:rPr>
              <a:t>https://</a:t>
            </a:r>
            <a:r>
              <a:rPr lang="en-CA" sz="1800" dirty="0" smtClean="0">
                <a:latin typeface="Arial" panose="020B0604020202020204" pitchFamily="34" charset="0"/>
                <a:cs typeface="Arial" panose="020B0604020202020204" pitchFamily="34" charset="0"/>
                <a:hlinkClick r:id="rId2"/>
              </a:rPr>
              <a:t>www.med.mun.ca/getdoc/baf3d179-eaf3-4508-aaa5-6dc3880240cd/Social-Media-Guidelines-2016-11-14.aspx</a:t>
            </a:r>
            <a:endParaRPr lang="en-CA"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You can’t be too careful!</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Do not post ANY details regarding clinical encounters</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Do not post anything negative</a:t>
            </a:r>
            <a:endParaRPr lang="en-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9477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524000"/>
            <a:ext cx="7239000" cy="4001095"/>
          </a:xfrm>
          <a:prstGeom prst="rect">
            <a:avLst/>
          </a:prstGeom>
        </p:spPr>
        <p:txBody>
          <a:bodyPr wrap="square">
            <a:spAutoFit/>
          </a:bodyPr>
          <a:lstStyle/>
          <a:p>
            <a:r>
              <a:rPr lang="en-US" sz="2800" b="1" dirty="0" smtClean="0"/>
              <a:t>Please remember:</a:t>
            </a:r>
          </a:p>
          <a:p>
            <a:endParaRPr lang="en-US" sz="1000" b="1" dirty="0" smtClean="0"/>
          </a:p>
          <a:p>
            <a:r>
              <a:rPr lang="en-US" sz="2800" i="1" dirty="0"/>
              <a:t>Students who are registered to shadow will be covered by the medical malpractice insurance provided by MUN through CURIE </a:t>
            </a:r>
            <a:r>
              <a:rPr lang="en-US" sz="2000" dirty="0"/>
              <a:t>(Canadian Universities Reciprocal Insurance Exchange).</a:t>
            </a:r>
            <a:endParaRPr lang="en-US" sz="2000" b="1" dirty="0"/>
          </a:p>
          <a:p>
            <a:endParaRPr lang="en-US" sz="2000" b="1" dirty="0" smtClean="0"/>
          </a:p>
          <a:p>
            <a:r>
              <a:rPr lang="en-US" sz="2800" b="1" dirty="0" smtClean="0"/>
              <a:t>Non-Compliance</a:t>
            </a:r>
          </a:p>
          <a:p>
            <a:endParaRPr lang="en-US" sz="1000" b="1" dirty="0"/>
          </a:p>
          <a:p>
            <a:r>
              <a:rPr lang="en-US" sz="2800" dirty="0" smtClean="0"/>
              <a:t>There </a:t>
            </a:r>
            <a:r>
              <a:rPr lang="en-US" sz="2800" dirty="0"/>
              <a:t>is </a:t>
            </a:r>
            <a:r>
              <a:rPr lang="en-US" sz="2800" i="1" dirty="0"/>
              <a:t>no guarantee of coverage </a:t>
            </a:r>
            <a:r>
              <a:rPr lang="en-US" sz="2800" dirty="0"/>
              <a:t>for students who are </a:t>
            </a:r>
            <a:r>
              <a:rPr lang="en-US" sz="2800" i="1" dirty="0"/>
              <a:t>not registered</a:t>
            </a:r>
            <a:r>
              <a:rPr lang="en-US" sz="2800" dirty="0"/>
              <a:t>.</a:t>
            </a:r>
          </a:p>
        </p:txBody>
      </p:sp>
      <p:sp>
        <p:nvSpPr>
          <p:cNvPr id="3" name="TextBox 2"/>
          <p:cNvSpPr txBox="1"/>
          <p:nvPr/>
        </p:nvSpPr>
        <p:spPr>
          <a:xfrm>
            <a:off x="304800" y="304800"/>
            <a:ext cx="8534400" cy="1077218"/>
          </a:xfrm>
          <a:prstGeom prst="rect">
            <a:avLst/>
          </a:prstGeom>
          <a:noFill/>
        </p:spPr>
        <p:txBody>
          <a:bodyPr wrap="square" rtlCol="0">
            <a:spAutoFit/>
          </a:bodyPr>
          <a:lstStyle/>
          <a:p>
            <a:r>
              <a:rPr lang="en-US" sz="3200" b="1" dirty="0" smtClean="0">
                <a:solidFill>
                  <a:schemeClr val="accent5"/>
                </a:solidFill>
              </a:rPr>
              <a:t>What if I want to arrange my own shadowing?</a:t>
            </a:r>
            <a:endParaRPr lang="en-US" sz="3200" b="1" dirty="0">
              <a:solidFill>
                <a:schemeClr val="accent5"/>
              </a:solidFill>
            </a:endParaRPr>
          </a:p>
        </p:txBody>
      </p:sp>
    </p:spTree>
    <p:extLst>
      <p:ext uri="{BB962C8B-B14F-4D97-AF65-F5344CB8AC3E}">
        <p14:creationId xmlns:p14="http://schemas.microsoft.com/office/powerpoint/2010/main" val="186662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1000"/>
                                        <p:tgtEl>
                                          <p:spTgt spid="2">
                                            <p:txEl>
                                              <p:pRg st="2" end="2"/>
                                            </p:txEl>
                                          </p:spTgt>
                                        </p:tgtEl>
                                      </p:cBhvr>
                                    </p:animEffect>
                                    <p:anim calcmode="lin" valueType="num">
                                      <p:cBhvr>
                                        <p:cTn id="1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941493"/>
            <a:ext cx="7162800" cy="4216539"/>
          </a:xfrm>
          <a:prstGeom prst="rect">
            <a:avLst/>
          </a:prstGeom>
          <a:noFill/>
        </p:spPr>
        <p:txBody>
          <a:bodyPr wrap="square" rtlCol="0">
            <a:spAutoFit/>
          </a:bodyPr>
          <a:lstStyle/>
          <a:p>
            <a:r>
              <a:rPr lang="en-US" sz="2800" dirty="0" smtClean="0"/>
              <a:t>Email </a:t>
            </a:r>
            <a:r>
              <a:rPr lang="en-US" sz="2800" dirty="0" smtClean="0">
                <a:hlinkClick r:id="rId2"/>
              </a:rPr>
              <a:t>medadvising@mun.ca</a:t>
            </a:r>
            <a:r>
              <a:rPr lang="en-US" sz="2800" dirty="0" smtClean="0"/>
              <a:t>:</a:t>
            </a:r>
          </a:p>
          <a:p>
            <a:endParaRPr lang="en-US" sz="800" dirty="0" smtClean="0"/>
          </a:p>
          <a:p>
            <a:pPr marL="914400" indent="-457200">
              <a:buFont typeface="Arial" panose="020B0604020202020204" pitchFamily="34" charset="0"/>
              <a:buChar char="•"/>
            </a:pPr>
            <a:r>
              <a:rPr lang="en-US" sz="2800" dirty="0" smtClean="0"/>
              <a:t>Your Name</a:t>
            </a:r>
          </a:p>
          <a:p>
            <a:pPr marL="914400" indent="-457200">
              <a:buFont typeface="Arial" panose="020B0604020202020204" pitchFamily="34" charset="0"/>
              <a:buChar char="•"/>
            </a:pPr>
            <a:r>
              <a:rPr lang="en-US" sz="2800" dirty="0" smtClean="0"/>
              <a:t>Physician’s Name</a:t>
            </a:r>
          </a:p>
          <a:p>
            <a:pPr marL="914400" indent="-457200">
              <a:buFont typeface="Arial" panose="020B0604020202020204" pitchFamily="34" charset="0"/>
              <a:buChar char="•"/>
            </a:pPr>
            <a:r>
              <a:rPr lang="en-US" sz="2800" dirty="0" smtClean="0"/>
              <a:t>Location</a:t>
            </a:r>
          </a:p>
          <a:p>
            <a:pPr marL="914400" indent="-457200">
              <a:buFont typeface="Arial" panose="020B0604020202020204" pitchFamily="34" charset="0"/>
              <a:buChar char="•"/>
            </a:pPr>
            <a:r>
              <a:rPr lang="en-US" sz="2800" dirty="0" smtClean="0"/>
              <a:t>Date(s)</a:t>
            </a:r>
          </a:p>
          <a:p>
            <a:pPr marL="914400" indent="-457200">
              <a:buFont typeface="Arial" panose="020B0604020202020204" pitchFamily="34" charset="0"/>
              <a:buChar char="•"/>
            </a:pPr>
            <a:endParaRPr lang="en-US" sz="2800" dirty="0"/>
          </a:p>
          <a:p>
            <a:pPr marL="914400" indent="-457200">
              <a:buFont typeface="Arial" panose="020B0604020202020204" pitchFamily="34" charset="0"/>
              <a:buChar char="•"/>
            </a:pPr>
            <a:r>
              <a:rPr lang="en-US" sz="2800" dirty="0" smtClean="0"/>
              <a:t>Remember to complete the physician participation form and submit to </a:t>
            </a:r>
            <a:endParaRPr lang="en-US" sz="2800" dirty="0" smtClean="0"/>
          </a:p>
          <a:p>
            <a:pPr marL="457200"/>
            <a:r>
              <a:rPr lang="en-US" sz="2800" dirty="0"/>
              <a:t>	</a:t>
            </a:r>
            <a:r>
              <a:rPr lang="en-US" sz="2800" dirty="0" smtClean="0"/>
              <a:t>LWS.</a:t>
            </a:r>
            <a:endParaRPr lang="en-US" sz="2800" dirty="0" smtClean="0"/>
          </a:p>
          <a:p>
            <a:pPr marL="457200"/>
            <a:endParaRPr lang="en-US" sz="800" dirty="0" smtClean="0"/>
          </a:p>
        </p:txBody>
      </p:sp>
      <p:sp>
        <p:nvSpPr>
          <p:cNvPr id="3" name="TextBox 2"/>
          <p:cNvSpPr txBox="1"/>
          <p:nvPr/>
        </p:nvSpPr>
        <p:spPr>
          <a:xfrm>
            <a:off x="228600" y="518233"/>
            <a:ext cx="8534400" cy="646331"/>
          </a:xfrm>
          <a:prstGeom prst="rect">
            <a:avLst/>
          </a:prstGeom>
          <a:noFill/>
        </p:spPr>
        <p:txBody>
          <a:bodyPr wrap="square" rtlCol="0">
            <a:spAutoFit/>
          </a:bodyPr>
          <a:lstStyle/>
          <a:p>
            <a:r>
              <a:rPr lang="en-US" sz="3600" b="1" dirty="0" smtClean="0">
                <a:solidFill>
                  <a:schemeClr val="accent5"/>
                </a:solidFill>
              </a:rPr>
              <a:t>If shadowing over the summer:</a:t>
            </a:r>
            <a:endParaRPr lang="en-US" sz="3600" b="1" dirty="0">
              <a:solidFill>
                <a:schemeClr val="accent5"/>
              </a:solidFill>
            </a:endParaRPr>
          </a:p>
        </p:txBody>
      </p:sp>
    </p:spTree>
    <p:extLst>
      <p:ext uri="{BB962C8B-B14F-4D97-AF65-F5344CB8AC3E}">
        <p14:creationId xmlns:p14="http://schemas.microsoft.com/office/powerpoint/2010/main" val="3854808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5"/>
                </a:solidFill>
              </a:rPr>
              <a:t>S</a:t>
            </a:r>
            <a:r>
              <a:rPr lang="en-US" sz="4400" dirty="0" smtClean="0">
                <a:solidFill>
                  <a:schemeClr val="accent5"/>
                </a:solidFill>
              </a:rPr>
              <a:t>hadowing Policy</a:t>
            </a:r>
            <a:endParaRPr lang="en-CA" dirty="0"/>
          </a:p>
        </p:txBody>
      </p:sp>
      <p:sp>
        <p:nvSpPr>
          <p:cNvPr id="3" name="Content Placeholder 2"/>
          <p:cNvSpPr>
            <a:spLocks noGrp="1"/>
          </p:cNvSpPr>
          <p:nvPr>
            <p:ph idx="1"/>
          </p:nvPr>
        </p:nvSpPr>
        <p:spPr/>
        <p:txBody>
          <a:bodyPr>
            <a:normAutofit/>
          </a:bodyPr>
          <a:lstStyle/>
          <a:p>
            <a:endParaRPr lang="en-US" sz="2800" dirty="0"/>
          </a:p>
          <a:p>
            <a:r>
              <a:rPr lang="en-US" sz="2800" dirty="0"/>
              <a:t>Out of province experiences:</a:t>
            </a:r>
          </a:p>
          <a:p>
            <a:pPr lvl="1"/>
            <a:r>
              <a:rPr lang="en-US" sz="2400" dirty="0"/>
              <a:t>In Canada</a:t>
            </a:r>
          </a:p>
          <a:p>
            <a:pPr lvl="2"/>
            <a:r>
              <a:rPr lang="en-US" sz="2000" dirty="0"/>
              <a:t>You are responsible to be aware of and adhere to provincial College regulations/policies.</a:t>
            </a:r>
          </a:p>
          <a:p>
            <a:pPr lvl="2"/>
            <a:endParaRPr lang="en-US" sz="2000" dirty="0"/>
          </a:p>
          <a:p>
            <a:pPr lvl="1"/>
            <a:r>
              <a:rPr lang="en-US" dirty="0"/>
              <a:t>International</a:t>
            </a:r>
          </a:p>
          <a:p>
            <a:pPr lvl="2"/>
            <a:r>
              <a:rPr lang="en-US" dirty="0"/>
              <a:t>We </a:t>
            </a:r>
            <a:r>
              <a:rPr lang="en-US" i="1" dirty="0"/>
              <a:t>do not </a:t>
            </a:r>
            <a:r>
              <a:rPr lang="en-US" dirty="0"/>
              <a:t>support non-Canadian shadowing experiences</a:t>
            </a:r>
          </a:p>
          <a:p>
            <a:endParaRPr lang="en-CA" sz="2800" dirty="0" smtClean="0"/>
          </a:p>
          <a:p>
            <a:endParaRPr lang="en-US" sz="2800" dirty="0"/>
          </a:p>
          <a:p>
            <a:endParaRPr lang="en-US" sz="2800" dirty="0" smtClean="0"/>
          </a:p>
        </p:txBody>
      </p:sp>
    </p:spTree>
    <p:extLst>
      <p:ext uri="{BB962C8B-B14F-4D97-AF65-F5344CB8AC3E}">
        <p14:creationId xmlns:p14="http://schemas.microsoft.com/office/powerpoint/2010/main" val="1367902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p:cNvSpPr>
            <a:spLocks noChangeArrowheads="1"/>
          </p:cNvSpPr>
          <p:nvPr/>
        </p:nvSpPr>
        <p:spPr bwMode="auto">
          <a:xfrm>
            <a:off x="609600" y="1642170"/>
            <a:ext cx="8534400" cy="3539430"/>
          </a:xfrm>
          <a:prstGeom prst="rect">
            <a:avLst/>
          </a:prstGeom>
          <a:noFill/>
          <a:ln w="9525">
            <a:noFill/>
            <a:miter lim="800000"/>
            <a:headEnd/>
            <a:tailEnd/>
          </a:ln>
        </p:spPr>
        <p:txBody>
          <a:bodyPr>
            <a:spAutoFit/>
          </a:bodyPr>
          <a:lstStyle/>
          <a:p>
            <a:pPr marL="1035050" lvl="1" indent="-342900"/>
            <a:endParaRPr lang="en-US" sz="1600" dirty="0" smtClean="0"/>
          </a:p>
          <a:p>
            <a:pPr marL="1149350" lvl="1" indent="-457200">
              <a:buFont typeface="Arial" panose="020B0604020202020204" pitchFamily="34" charset="0"/>
              <a:buChar char="•"/>
            </a:pPr>
            <a:r>
              <a:rPr lang="en-US" sz="2800" dirty="0"/>
              <a:t>	Follow through on commitments</a:t>
            </a:r>
          </a:p>
          <a:p>
            <a:pPr marL="1035050" lvl="1" indent="-342900">
              <a:buFont typeface="Arial" panose="020B0604020202020204" pitchFamily="34" charset="0"/>
              <a:buChar char="•"/>
            </a:pPr>
            <a:endParaRPr lang="en-US" sz="800" dirty="0"/>
          </a:p>
          <a:p>
            <a:pPr marL="1149350" lvl="1" indent="-457200">
              <a:buFont typeface="Arial" panose="020B0604020202020204" pitchFamily="34" charset="0"/>
              <a:buChar char="•"/>
            </a:pPr>
            <a:r>
              <a:rPr lang="en-US" sz="2800" dirty="0"/>
              <a:t>	Communicate effectively</a:t>
            </a:r>
          </a:p>
          <a:p>
            <a:pPr marL="1035050" lvl="1" indent="-342900">
              <a:buFont typeface="Arial" panose="020B0604020202020204" pitchFamily="34" charset="0"/>
              <a:buChar char="•"/>
            </a:pPr>
            <a:endParaRPr lang="en-US" sz="800" dirty="0"/>
          </a:p>
          <a:p>
            <a:pPr marL="1149350" lvl="1" indent="-457200">
              <a:buFont typeface="Arial" panose="020B0604020202020204" pitchFamily="34" charset="0"/>
              <a:buChar char="•"/>
            </a:pPr>
            <a:r>
              <a:rPr lang="en-US" sz="2800" dirty="0"/>
              <a:t>	Dress appropriately</a:t>
            </a:r>
          </a:p>
          <a:p>
            <a:pPr marL="1035050" lvl="1" indent="-342900">
              <a:buFont typeface="Arial" panose="020B0604020202020204" pitchFamily="34" charset="0"/>
              <a:buChar char="•"/>
            </a:pPr>
            <a:endParaRPr lang="en-US" sz="800" dirty="0"/>
          </a:p>
          <a:p>
            <a:pPr marL="1149350" lvl="1" indent="-457200">
              <a:buFont typeface="Arial" panose="020B0604020202020204" pitchFamily="34" charset="0"/>
              <a:buChar char="•"/>
            </a:pPr>
            <a:r>
              <a:rPr lang="en-US" sz="2800" dirty="0"/>
              <a:t>	Be </a:t>
            </a:r>
            <a:r>
              <a:rPr lang="en-US" sz="2800" dirty="0" smtClean="0"/>
              <a:t>respectful</a:t>
            </a:r>
            <a:br>
              <a:rPr lang="en-US" sz="2800" dirty="0" smtClean="0"/>
            </a:br>
            <a:endParaRPr lang="en-US" sz="800" dirty="0"/>
          </a:p>
          <a:p>
            <a:pPr marL="1149350" lvl="1" indent="-457200">
              <a:buFont typeface="Arial" panose="020B0604020202020204" pitchFamily="34" charset="0"/>
              <a:buChar char="•"/>
            </a:pPr>
            <a:r>
              <a:rPr lang="en-US" sz="2800" dirty="0"/>
              <a:t>	Document your shadowing experience</a:t>
            </a:r>
          </a:p>
          <a:p>
            <a:pPr marL="1035050" lvl="1" indent="-342900">
              <a:buFont typeface="Arial" panose="020B0604020202020204" pitchFamily="34" charset="0"/>
              <a:buChar char="•"/>
            </a:pPr>
            <a:endParaRPr lang="en-US" sz="800" dirty="0"/>
          </a:p>
          <a:p>
            <a:pPr marL="692150" lvl="1"/>
            <a:r>
              <a:rPr lang="en-US" sz="1600" dirty="0"/>
              <a:t>	</a:t>
            </a:r>
            <a:r>
              <a:rPr lang="en-US" sz="2800" dirty="0"/>
              <a:t>	</a:t>
            </a:r>
          </a:p>
        </p:txBody>
      </p:sp>
      <p:sp>
        <p:nvSpPr>
          <p:cNvPr id="2" name="Title 1"/>
          <p:cNvSpPr>
            <a:spLocks noGrp="1"/>
          </p:cNvSpPr>
          <p:nvPr>
            <p:ph type="title"/>
          </p:nvPr>
        </p:nvSpPr>
        <p:spPr/>
        <p:txBody>
          <a:bodyPr/>
          <a:lstStyle/>
          <a:p>
            <a:r>
              <a:rPr lang="en-CA" dirty="0" smtClean="0">
                <a:solidFill>
                  <a:schemeClr val="accent5"/>
                </a:solidFill>
              </a:rPr>
              <a:t>Tips</a:t>
            </a:r>
            <a:endParaRPr lang="en-CA" dirty="0">
              <a:solidFill>
                <a:schemeClr val="accent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1991">
                                            <p:txEl>
                                              <p:pRg st="1" end="1"/>
                                            </p:txEl>
                                          </p:spTgt>
                                        </p:tgtEl>
                                        <p:attrNameLst>
                                          <p:attrName>style.visibility</p:attrName>
                                        </p:attrNameLst>
                                      </p:cBhvr>
                                      <p:to>
                                        <p:strVal val="visible"/>
                                      </p:to>
                                    </p:set>
                                    <p:animEffect transition="in" filter="checkerboard(across)">
                                      <p:cBhvr>
                                        <p:cTn id="7" dur="500"/>
                                        <p:tgtEl>
                                          <p:spTgt spid="419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1991">
                                            <p:txEl>
                                              <p:pRg st="3" end="3"/>
                                            </p:txEl>
                                          </p:spTgt>
                                        </p:tgtEl>
                                        <p:attrNameLst>
                                          <p:attrName>style.visibility</p:attrName>
                                        </p:attrNameLst>
                                      </p:cBhvr>
                                      <p:to>
                                        <p:strVal val="visible"/>
                                      </p:to>
                                    </p:set>
                                    <p:animEffect transition="in" filter="checkerboard(across)">
                                      <p:cBhvr>
                                        <p:cTn id="12" dur="500"/>
                                        <p:tgtEl>
                                          <p:spTgt spid="4199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1991">
                                            <p:txEl>
                                              <p:pRg st="5" end="5"/>
                                            </p:txEl>
                                          </p:spTgt>
                                        </p:tgtEl>
                                        <p:attrNameLst>
                                          <p:attrName>style.visibility</p:attrName>
                                        </p:attrNameLst>
                                      </p:cBhvr>
                                      <p:to>
                                        <p:strVal val="visible"/>
                                      </p:to>
                                    </p:set>
                                    <p:animEffect transition="in" filter="checkerboard(across)">
                                      <p:cBhvr>
                                        <p:cTn id="17" dur="500"/>
                                        <p:tgtEl>
                                          <p:spTgt spid="4199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1991">
                                            <p:txEl>
                                              <p:pRg st="7" end="7"/>
                                            </p:txEl>
                                          </p:spTgt>
                                        </p:tgtEl>
                                        <p:attrNameLst>
                                          <p:attrName>style.visibility</p:attrName>
                                        </p:attrNameLst>
                                      </p:cBhvr>
                                      <p:to>
                                        <p:strVal val="visible"/>
                                      </p:to>
                                    </p:set>
                                    <p:animEffect transition="in" filter="checkerboard(across)">
                                      <p:cBhvr>
                                        <p:cTn id="22" dur="500"/>
                                        <p:tgtEl>
                                          <p:spTgt spid="41991">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1991">
                                            <p:txEl>
                                              <p:pRg st="8" end="8"/>
                                            </p:txEl>
                                          </p:spTgt>
                                        </p:tgtEl>
                                        <p:attrNameLst>
                                          <p:attrName>style.visibility</p:attrName>
                                        </p:attrNameLst>
                                      </p:cBhvr>
                                      <p:to>
                                        <p:strVal val="visible"/>
                                      </p:to>
                                    </p:set>
                                    <p:animEffect transition="in" filter="checkerboard(across)">
                                      <p:cBhvr>
                                        <p:cTn id="27" dur="500"/>
                                        <p:tgtEl>
                                          <p:spTgt spid="419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accent5"/>
                </a:solidFill>
              </a:rPr>
              <a:t>Advice</a:t>
            </a:r>
            <a:endParaRPr lang="en-CA" dirty="0">
              <a:solidFill>
                <a:schemeClr val="accent5"/>
              </a:solidFill>
            </a:endParaRPr>
          </a:p>
        </p:txBody>
      </p:sp>
      <p:sp>
        <p:nvSpPr>
          <p:cNvPr id="3" name="Content Placeholder 2"/>
          <p:cNvSpPr>
            <a:spLocks noGrp="1"/>
          </p:cNvSpPr>
          <p:nvPr>
            <p:ph idx="1"/>
          </p:nvPr>
        </p:nvSpPr>
        <p:spPr/>
        <p:txBody>
          <a:bodyPr>
            <a:normAutofit lnSpcReduction="10000"/>
          </a:bodyPr>
          <a:lstStyle/>
          <a:p>
            <a:r>
              <a:rPr lang="en-CA" dirty="0" smtClean="0">
                <a:latin typeface="Arial" panose="020B0604020202020204" pitchFamily="34" charset="0"/>
                <a:cs typeface="Arial" panose="020B0604020202020204" pitchFamily="34" charset="0"/>
              </a:rPr>
              <a:t>Come to clinic prepared.</a:t>
            </a:r>
          </a:p>
          <a:p>
            <a:pPr lvl="1"/>
            <a:r>
              <a:rPr lang="en-CA" dirty="0" smtClean="0">
                <a:latin typeface="Arial" panose="020B0604020202020204" pitchFamily="34" charset="0"/>
                <a:cs typeface="Arial" panose="020B0604020202020204" pitchFamily="34" charset="0"/>
              </a:rPr>
              <a:t>Read about the specialty</a:t>
            </a:r>
          </a:p>
          <a:p>
            <a:pPr lvl="1"/>
            <a:r>
              <a:rPr lang="en-CA" dirty="0" smtClean="0">
                <a:latin typeface="Arial" panose="020B0604020202020204" pitchFamily="34" charset="0"/>
                <a:cs typeface="Arial" panose="020B0604020202020204" pitchFamily="34" charset="0"/>
              </a:rPr>
              <a:t>Ask relevant questions</a:t>
            </a:r>
          </a:p>
          <a:p>
            <a:pPr lvl="1"/>
            <a:endParaRPr lang="en-CA" dirty="0" smtClean="0">
              <a:latin typeface="Arial" panose="020B0604020202020204" pitchFamily="34" charset="0"/>
              <a:cs typeface="Arial" panose="020B0604020202020204" pitchFamily="34" charset="0"/>
            </a:endParaRPr>
          </a:p>
          <a:p>
            <a:r>
              <a:rPr lang="en-CA" sz="2800" dirty="0" smtClean="0">
                <a:latin typeface="Arial" panose="020B0604020202020204" pitchFamily="34" charset="0"/>
                <a:cs typeface="Arial" panose="020B0604020202020204" pitchFamily="34" charset="0"/>
              </a:rPr>
              <a:t>Set clear goals with your preceptor and make sure you are on the same page.</a:t>
            </a:r>
          </a:p>
          <a:p>
            <a:endParaRPr lang="en-CA" sz="2800" dirty="0" smtClean="0">
              <a:latin typeface="Arial" panose="020B0604020202020204" pitchFamily="34" charset="0"/>
              <a:cs typeface="Arial" panose="020B0604020202020204" pitchFamily="34" charset="0"/>
            </a:endParaRPr>
          </a:p>
          <a:p>
            <a:r>
              <a:rPr lang="en-CA" sz="2800" dirty="0" smtClean="0">
                <a:latin typeface="Arial" panose="020B0604020202020204" pitchFamily="34" charset="0"/>
                <a:cs typeface="Arial" panose="020B0604020202020204" pitchFamily="34" charset="0"/>
              </a:rPr>
              <a:t>Don’t do anything that doesn’t feel right.</a:t>
            </a:r>
          </a:p>
          <a:p>
            <a:endParaRPr lang="en-CA" sz="2800" dirty="0">
              <a:latin typeface="Arial" panose="020B0604020202020204" pitchFamily="34" charset="0"/>
              <a:cs typeface="Arial" panose="020B0604020202020204" pitchFamily="34" charset="0"/>
            </a:endParaRPr>
          </a:p>
          <a:p>
            <a:r>
              <a:rPr lang="en-CA" sz="2800" dirty="0" smtClean="0">
                <a:latin typeface="Arial" panose="020B0604020202020204" pitchFamily="34" charset="0"/>
                <a:cs typeface="Arial" panose="020B0604020202020204" pitchFamily="34" charset="0"/>
              </a:rPr>
              <a:t>Discuss with me!</a:t>
            </a:r>
            <a:endParaRPr lang="en-CA" sz="2800" dirty="0"/>
          </a:p>
        </p:txBody>
      </p:sp>
    </p:spTree>
    <p:extLst>
      <p:ext uri="{BB962C8B-B14F-4D97-AF65-F5344CB8AC3E}">
        <p14:creationId xmlns:p14="http://schemas.microsoft.com/office/powerpoint/2010/main" val="2092701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Appreciation </a:t>
            </a:r>
            <a:endParaRPr lang="en-US" dirty="0"/>
          </a:p>
        </p:txBody>
      </p:sp>
      <p:sp>
        <p:nvSpPr>
          <p:cNvPr id="3" name="Content Placeholder 2"/>
          <p:cNvSpPr>
            <a:spLocks noGrp="1"/>
          </p:cNvSpPr>
          <p:nvPr>
            <p:ph idx="1"/>
          </p:nvPr>
        </p:nvSpPr>
        <p:spPr/>
        <p:txBody>
          <a:bodyPr/>
          <a:lstStyle/>
          <a:p>
            <a:r>
              <a:rPr lang="en-US" dirty="0" smtClean="0"/>
              <a:t>Upon finishing a shadowing experience, consider sending your preceptor a letter of thanks </a:t>
            </a:r>
            <a:r>
              <a:rPr lang="en-US" smtClean="0"/>
              <a:t>and appreciation. </a:t>
            </a:r>
            <a:endParaRPr lang="en-US"/>
          </a:p>
        </p:txBody>
      </p:sp>
    </p:spTree>
    <p:extLst>
      <p:ext uri="{BB962C8B-B14F-4D97-AF65-F5344CB8AC3E}">
        <p14:creationId xmlns:p14="http://schemas.microsoft.com/office/powerpoint/2010/main" val="296877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23900" y="838200"/>
            <a:ext cx="7696200" cy="830997"/>
          </a:xfrm>
          <a:prstGeom prst="rect">
            <a:avLst/>
          </a:prstGeom>
          <a:noFill/>
        </p:spPr>
        <p:txBody>
          <a:bodyPr wrap="square" rtlCol="0">
            <a:spAutoFit/>
          </a:bodyPr>
          <a:lstStyle/>
          <a:p>
            <a:pPr algn="ctr"/>
            <a:r>
              <a:rPr lang="en-US" sz="4800" b="1" dirty="0" smtClean="0">
                <a:solidFill>
                  <a:schemeClr val="accent5"/>
                </a:solidFill>
              </a:rPr>
              <a:t>Thank you!</a:t>
            </a:r>
          </a:p>
        </p:txBody>
      </p:sp>
      <p:pic>
        <p:nvPicPr>
          <p:cNvPr id="7" name="Picture 4" descr="MPj04393840000[1]"/>
          <p:cNvPicPr>
            <a:picLocks noChangeAspect="1" noChangeArrowheads="1"/>
          </p:cNvPicPr>
          <p:nvPr/>
        </p:nvPicPr>
        <p:blipFill>
          <a:blip r:embed="rId3"/>
          <a:srcRect/>
          <a:stretch>
            <a:fillRect/>
          </a:stretch>
        </p:blipFill>
        <p:spPr bwMode="auto">
          <a:xfrm>
            <a:off x="4953000" y="2872732"/>
            <a:ext cx="3727297" cy="3503613"/>
          </a:xfrm>
          <a:prstGeom prst="rect">
            <a:avLst/>
          </a:prstGeom>
          <a:noFill/>
          <a:ln w="25400">
            <a:solidFill>
              <a:schemeClr val="accent1"/>
            </a:solidFill>
            <a:miter lim="800000"/>
            <a:headEnd/>
            <a:tailEnd/>
          </a:ln>
        </p:spPr>
      </p:pic>
      <p:sp>
        <p:nvSpPr>
          <p:cNvPr id="8" name="TextBox 7"/>
          <p:cNvSpPr txBox="1"/>
          <p:nvPr/>
        </p:nvSpPr>
        <p:spPr>
          <a:xfrm>
            <a:off x="-22412" y="4270595"/>
            <a:ext cx="4800600" cy="707886"/>
          </a:xfrm>
          <a:prstGeom prst="rect">
            <a:avLst/>
          </a:prstGeom>
          <a:noFill/>
        </p:spPr>
        <p:txBody>
          <a:bodyPr wrap="square" rtlCol="0">
            <a:spAutoFit/>
          </a:bodyPr>
          <a:lstStyle/>
          <a:p>
            <a:pPr algn="ctr"/>
            <a:r>
              <a:rPr lang="en-US" sz="4000" b="1" i="1" dirty="0" smtClean="0">
                <a:solidFill>
                  <a:schemeClr val="accent5"/>
                </a:solidFill>
                <a:effectLst>
                  <a:outerShdw blurRad="38100" dist="38100" dir="2700000" algn="tl">
                    <a:srgbClr val="000000">
                      <a:alpha val="43137"/>
                    </a:srgbClr>
                  </a:outerShdw>
                </a:effectLst>
              </a:rPr>
              <a:t>Sign-Up Now!</a:t>
            </a:r>
            <a:endParaRPr lang="en-US" sz="4000" b="1" i="1" dirty="0">
              <a:solidFill>
                <a:schemeClr val="accent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2176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88" y="2899486"/>
            <a:ext cx="2060438" cy="323950"/>
          </a:xfrm>
          <a:prstGeom prst="rect">
            <a:avLst/>
          </a:prstGeom>
          <a:solidFill>
            <a:srgbClr val="000000"/>
          </a:solidFill>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Year 1</a:t>
            </a:r>
          </a:p>
        </p:txBody>
      </p:sp>
      <p:sp>
        <p:nvSpPr>
          <p:cNvPr id="5" name="Rectangle 4"/>
          <p:cNvSpPr/>
          <p:nvPr/>
        </p:nvSpPr>
        <p:spPr>
          <a:xfrm>
            <a:off x="2319612" y="2883431"/>
            <a:ext cx="2060438" cy="323950"/>
          </a:xfrm>
          <a:prstGeom prst="rect">
            <a:avLst/>
          </a:prstGeom>
          <a:solidFill>
            <a:srgbClr val="000000"/>
          </a:solidFill>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Year 2</a:t>
            </a:r>
          </a:p>
        </p:txBody>
      </p:sp>
      <p:sp>
        <p:nvSpPr>
          <p:cNvPr id="6" name="Rectangle 5"/>
          <p:cNvSpPr/>
          <p:nvPr/>
        </p:nvSpPr>
        <p:spPr>
          <a:xfrm>
            <a:off x="4519490" y="2883431"/>
            <a:ext cx="2633725" cy="323950"/>
          </a:xfrm>
          <a:prstGeom prst="rect">
            <a:avLst/>
          </a:prstGeom>
          <a:solidFill>
            <a:srgbClr val="000000"/>
          </a:solidFill>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Year 3</a:t>
            </a:r>
          </a:p>
        </p:txBody>
      </p:sp>
      <p:sp>
        <p:nvSpPr>
          <p:cNvPr id="7" name="Rectangle 6"/>
          <p:cNvSpPr/>
          <p:nvPr/>
        </p:nvSpPr>
        <p:spPr>
          <a:xfrm>
            <a:off x="7269844" y="2870474"/>
            <a:ext cx="1500110" cy="336907"/>
          </a:xfrm>
          <a:prstGeom prst="rect">
            <a:avLst/>
          </a:prstGeom>
          <a:solidFill>
            <a:srgbClr val="000000"/>
          </a:solidFill>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Year 4</a:t>
            </a:r>
          </a:p>
        </p:txBody>
      </p:sp>
      <p:sp>
        <p:nvSpPr>
          <p:cNvPr id="9" name="Rectangle 8"/>
          <p:cNvSpPr/>
          <p:nvPr/>
        </p:nvSpPr>
        <p:spPr>
          <a:xfrm>
            <a:off x="129588" y="3223436"/>
            <a:ext cx="1399541" cy="223381"/>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Phase 1</a:t>
            </a:r>
          </a:p>
        </p:txBody>
      </p:sp>
      <p:sp>
        <p:nvSpPr>
          <p:cNvPr id="10" name="Rectangle 9"/>
          <p:cNvSpPr/>
          <p:nvPr/>
        </p:nvSpPr>
        <p:spPr>
          <a:xfrm>
            <a:off x="1619841" y="3223436"/>
            <a:ext cx="1334748" cy="223381"/>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Phase 2</a:t>
            </a:r>
          </a:p>
        </p:txBody>
      </p:sp>
      <p:sp>
        <p:nvSpPr>
          <p:cNvPr id="11" name="Rectangle 10"/>
          <p:cNvSpPr/>
          <p:nvPr/>
        </p:nvSpPr>
        <p:spPr>
          <a:xfrm>
            <a:off x="3110094" y="3223436"/>
            <a:ext cx="1269956" cy="223381"/>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Phase 3</a:t>
            </a:r>
          </a:p>
        </p:txBody>
      </p:sp>
      <p:sp>
        <p:nvSpPr>
          <p:cNvPr id="12" name="Rectangle 11"/>
          <p:cNvSpPr/>
          <p:nvPr/>
        </p:nvSpPr>
        <p:spPr>
          <a:xfrm>
            <a:off x="4519490" y="3223436"/>
            <a:ext cx="4250464" cy="223381"/>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Phase 4</a:t>
            </a:r>
          </a:p>
        </p:txBody>
      </p:sp>
      <p:sp>
        <p:nvSpPr>
          <p:cNvPr id="15" name="Rectangle 14"/>
          <p:cNvSpPr/>
          <p:nvPr/>
        </p:nvSpPr>
        <p:spPr>
          <a:xfrm>
            <a:off x="129588" y="201136"/>
            <a:ext cx="1879014" cy="34309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Career Options</a:t>
            </a:r>
          </a:p>
        </p:txBody>
      </p:sp>
      <p:sp>
        <p:nvSpPr>
          <p:cNvPr id="18" name="Rectangle 17"/>
          <p:cNvSpPr/>
          <p:nvPr/>
        </p:nvSpPr>
        <p:spPr>
          <a:xfrm>
            <a:off x="3592941" y="5773634"/>
            <a:ext cx="2222608" cy="34309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Choosing Electives</a:t>
            </a:r>
          </a:p>
        </p:txBody>
      </p:sp>
      <p:sp>
        <p:nvSpPr>
          <p:cNvPr id="22540" name="TextBox 18"/>
          <p:cNvSpPr txBox="1">
            <a:spLocks noChangeArrowheads="1"/>
          </p:cNvSpPr>
          <p:nvPr/>
        </p:nvSpPr>
        <p:spPr bwMode="auto">
          <a:xfrm>
            <a:off x="0" y="846138"/>
            <a:ext cx="1397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FF0000"/>
                </a:solidFill>
              </a:rPr>
              <a:t>MedCAREERS_I</a:t>
            </a:r>
          </a:p>
        </p:txBody>
      </p:sp>
      <p:sp>
        <p:nvSpPr>
          <p:cNvPr id="22541" name="TextBox 19"/>
          <p:cNvSpPr txBox="1">
            <a:spLocks noChangeArrowheads="1"/>
          </p:cNvSpPr>
          <p:nvPr/>
        </p:nvSpPr>
        <p:spPr bwMode="auto">
          <a:xfrm>
            <a:off x="707867" y="1642419"/>
            <a:ext cx="1733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FF0000"/>
                </a:solidFill>
              </a:rPr>
              <a:t>Shadowing Orientation</a:t>
            </a:r>
          </a:p>
        </p:txBody>
      </p:sp>
      <p:sp>
        <p:nvSpPr>
          <p:cNvPr id="22" name="Down Arrow 21"/>
          <p:cNvSpPr/>
          <p:nvPr/>
        </p:nvSpPr>
        <p:spPr>
          <a:xfrm>
            <a:off x="201613" y="1122363"/>
            <a:ext cx="141287" cy="1776412"/>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 name="Down Arrow 22"/>
          <p:cNvSpPr/>
          <p:nvPr/>
        </p:nvSpPr>
        <p:spPr>
          <a:xfrm>
            <a:off x="495300" y="1547813"/>
            <a:ext cx="142875" cy="1347787"/>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5" name="TextBox 24"/>
          <p:cNvSpPr txBox="1"/>
          <p:nvPr/>
        </p:nvSpPr>
        <p:spPr>
          <a:xfrm>
            <a:off x="2760663" y="5138738"/>
            <a:ext cx="2233612" cy="446087"/>
          </a:xfrm>
          <a:prstGeom prst="rect">
            <a:avLst/>
          </a:prstGeom>
          <a:noFill/>
        </p:spPr>
        <p:txBody>
          <a:bodyPr wrap="none">
            <a:spAutoFit/>
          </a:bodyPr>
          <a:lstStyle/>
          <a:p>
            <a:pPr>
              <a:defRPr/>
            </a:pPr>
            <a:r>
              <a:rPr lang="en-US" sz="1200" dirty="0">
                <a:solidFill>
                  <a:schemeClr val="accent3"/>
                </a:solidFill>
              </a:rPr>
              <a:t>Pre-core Electives Discussion</a:t>
            </a:r>
          </a:p>
          <a:p>
            <a:pPr>
              <a:defRPr/>
            </a:pPr>
            <a:r>
              <a:rPr lang="en-US" sz="1100" dirty="0">
                <a:solidFill>
                  <a:schemeClr val="accent3"/>
                </a:solidFill>
              </a:rPr>
              <a:t>(including international electives)</a:t>
            </a:r>
          </a:p>
        </p:txBody>
      </p:sp>
      <p:sp>
        <p:nvSpPr>
          <p:cNvPr id="26" name="Up Arrow 25"/>
          <p:cNvSpPr/>
          <p:nvPr/>
        </p:nvSpPr>
        <p:spPr>
          <a:xfrm>
            <a:off x="3617913" y="3471863"/>
            <a:ext cx="136525" cy="1690687"/>
          </a:xfrm>
          <a:prstGeom prst="up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2546" name="TextBox 28"/>
          <p:cNvSpPr txBox="1">
            <a:spLocks noChangeArrowheads="1"/>
          </p:cNvSpPr>
          <p:nvPr/>
        </p:nvSpPr>
        <p:spPr bwMode="auto">
          <a:xfrm>
            <a:off x="4097338" y="1246188"/>
            <a:ext cx="21955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008000"/>
                </a:solidFill>
              </a:rPr>
              <a:t>Clerkship Preparation Course</a:t>
            </a:r>
          </a:p>
        </p:txBody>
      </p:sp>
      <p:sp>
        <p:nvSpPr>
          <p:cNvPr id="30" name="Down Arrow 29"/>
          <p:cNvSpPr/>
          <p:nvPr/>
        </p:nvSpPr>
        <p:spPr>
          <a:xfrm>
            <a:off x="4237038" y="1522413"/>
            <a:ext cx="138112" cy="1347787"/>
          </a:xfrm>
          <a:prstGeom prst="down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1" name="Rectangle 30"/>
          <p:cNvSpPr/>
          <p:nvPr/>
        </p:nvSpPr>
        <p:spPr>
          <a:xfrm>
            <a:off x="5202178" y="213493"/>
            <a:ext cx="2739857" cy="343098"/>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Applying to Residency</a:t>
            </a:r>
          </a:p>
        </p:txBody>
      </p:sp>
      <p:sp>
        <p:nvSpPr>
          <p:cNvPr id="22549" name="TextBox 31"/>
          <p:cNvSpPr txBox="1">
            <a:spLocks noChangeArrowheads="1"/>
          </p:cNvSpPr>
          <p:nvPr/>
        </p:nvSpPr>
        <p:spPr bwMode="auto">
          <a:xfrm>
            <a:off x="6618288" y="1258888"/>
            <a:ext cx="23574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008000"/>
                </a:solidFill>
              </a:rPr>
              <a:t>CaRMS Document Preparation</a:t>
            </a:r>
          </a:p>
        </p:txBody>
      </p:sp>
      <p:sp>
        <p:nvSpPr>
          <p:cNvPr id="33" name="Down Arrow 32"/>
          <p:cNvSpPr/>
          <p:nvPr/>
        </p:nvSpPr>
        <p:spPr>
          <a:xfrm>
            <a:off x="7810500" y="1511300"/>
            <a:ext cx="136525" cy="1347788"/>
          </a:xfrm>
          <a:prstGeom prst="down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4" name="Up Arrow 33"/>
          <p:cNvSpPr/>
          <p:nvPr/>
        </p:nvSpPr>
        <p:spPr>
          <a:xfrm>
            <a:off x="5445125" y="3468688"/>
            <a:ext cx="136525" cy="1690687"/>
          </a:xfrm>
          <a:prstGeom prst="up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5" name="TextBox 34"/>
          <p:cNvSpPr txBox="1"/>
          <p:nvPr/>
        </p:nvSpPr>
        <p:spPr>
          <a:xfrm>
            <a:off x="5338763" y="5159375"/>
            <a:ext cx="2244725" cy="446088"/>
          </a:xfrm>
          <a:prstGeom prst="rect">
            <a:avLst/>
          </a:prstGeom>
          <a:noFill/>
        </p:spPr>
        <p:txBody>
          <a:bodyPr wrap="none">
            <a:spAutoFit/>
          </a:bodyPr>
          <a:lstStyle/>
          <a:p>
            <a:pPr>
              <a:defRPr/>
            </a:pPr>
            <a:r>
              <a:rPr lang="en-US" sz="1200" dirty="0">
                <a:solidFill>
                  <a:schemeClr val="accent3"/>
                </a:solidFill>
              </a:rPr>
              <a:t>Elective/Selective Advice</a:t>
            </a:r>
          </a:p>
          <a:p>
            <a:pPr>
              <a:defRPr/>
            </a:pPr>
            <a:r>
              <a:rPr lang="en-US" sz="1100" dirty="0">
                <a:solidFill>
                  <a:schemeClr val="accent3"/>
                </a:solidFill>
              </a:rPr>
              <a:t>(and introduction to online portal)</a:t>
            </a:r>
          </a:p>
        </p:txBody>
      </p:sp>
      <p:sp>
        <p:nvSpPr>
          <p:cNvPr id="22553" name="TextBox 1"/>
          <p:cNvSpPr txBox="1">
            <a:spLocks noChangeArrowheads="1"/>
          </p:cNvSpPr>
          <p:nvPr/>
        </p:nvSpPr>
        <p:spPr bwMode="auto">
          <a:xfrm>
            <a:off x="4362450" y="1447800"/>
            <a:ext cx="2162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11125" indent="-11112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Char char="•"/>
            </a:pPr>
            <a:r>
              <a:rPr lang="en-US" altLang="en-US" sz="1200">
                <a:solidFill>
                  <a:srgbClr val="008000"/>
                </a:solidFill>
              </a:rPr>
              <a:t>MedCAREERS_II</a:t>
            </a:r>
          </a:p>
          <a:p>
            <a:pPr>
              <a:buFont typeface="Arial" panose="020B0604020202020204" pitchFamily="34" charset="0"/>
              <a:buChar char="•"/>
            </a:pPr>
            <a:r>
              <a:rPr lang="en-US" altLang="en-US" sz="1200">
                <a:solidFill>
                  <a:srgbClr val="008000"/>
                </a:solidFill>
              </a:rPr>
              <a:t>Succeeding on the Wards</a:t>
            </a:r>
          </a:p>
          <a:p>
            <a:pPr>
              <a:buFont typeface="Arial" panose="020B0604020202020204" pitchFamily="34" charset="0"/>
              <a:buChar char="•"/>
            </a:pPr>
            <a:r>
              <a:rPr lang="en-US" altLang="en-US" sz="1200">
                <a:solidFill>
                  <a:srgbClr val="008000"/>
                </a:solidFill>
              </a:rPr>
              <a:t>Early Prep for THE MATCH</a:t>
            </a:r>
          </a:p>
        </p:txBody>
      </p:sp>
      <p:sp>
        <p:nvSpPr>
          <p:cNvPr id="22554" name="TextBox 36"/>
          <p:cNvSpPr txBox="1">
            <a:spLocks noChangeArrowheads="1"/>
          </p:cNvSpPr>
          <p:nvPr/>
        </p:nvSpPr>
        <p:spPr bwMode="auto">
          <a:xfrm>
            <a:off x="933292" y="1818631"/>
            <a:ext cx="15097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11125" indent="-11112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Char char="•"/>
            </a:pPr>
            <a:r>
              <a:rPr lang="en-US" altLang="en-US" sz="1200">
                <a:solidFill>
                  <a:srgbClr val="FF0000"/>
                </a:solidFill>
              </a:rPr>
              <a:t>OR Scrub Course</a:t>
            </a:r>
          </a:p>
        </p:txBody>
      </p:sp>
      <p:sp>
        <p:nvSpPr>
          <p:cNvPr id="28" name="Down Arrow 27"/>
          <p:cNvSpPr/>
          <p:nvPr/>
        </p:nvSpPr>
        <p:spPr>
          <a:xfrm>
            <a:off x="758825" y="1887538"/>
            <a:ext cx="138113" cy="1000125"/>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2556" name="TextBox 37"/>
          <p:cNvSpPr txBox="1">
            <a:spLocks noChangeArrowheads="1"/>
          </p:cNvSpPr>
          <p:nvPr/>
        </p:nvSpPr>
        <p:spPr bwMode="auto">
          <a:xfrm>
            <a:off x="482600" y="1216245"/>
            <a:ext cx="2068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FF0000"/>
                </a:solidFill>
              </a:rPr>
              <a:t>Choosing the Right Career</a:t>
            </a:r>
          </a:p>
          <a:p>
            <a:r>
              <a:rPr lang="en-US" altLang="en-US" sz="1200">
                <a:solidFill>
                  <a:srgbClr val="FF0000"/>
                </a:solidFill>
              </a:rPr>
              <a:t> </a:t>
            </a:r>
            <a:r>
              <a:rPr lang="en-US" altLang="en-US" sz="1000">
                <a:solidFill>
                  <a:srgbClr val="FF0000"/>
                </a:solidFill>
              </a:rPr>
              <a:t>(formerly Challenges &amp; Choices)</a:t>
            </a:r>
          </a:p>
        </p:txBody>
      </p:sp>
      <p:sp>
        <p:nvSpPr>
          <p:cNvPr id="2" name="Right Arrow 1"/>
          <p:cNvSpPr/>
          <p:nvPr/>
        </p:nvSpPr>
        <p:spPr>
          <a:xfrm rot="10531972">
            <a:off x="2410890" y="1447799"/>
            <a:ext cx="1066800" cy="646113"/>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74233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txBox="1">
            <a:spLocks/>
          </p:cNvSpPr>
          <p:nvPr/>
        </p:nvSpPr>
        <p:spPr bwMode="gray">
          <a:xfrm>
            <a:off x="609600" y="792480"/>
            <a:ext cx="8229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a:lstStyle>
          <a:p>
            <a:r>
              <a:rPr lang="en-US" kern="0" dirty="0" smtClean="0">
                <a:solidFill>
                  <a:schemeClr val="accent5"/>
                </a:solidFill>
              </a:rPr>
              <a:t>Physician Shadowing</a:t>
            </a:r>
          </a:p>
        </p:txBody>
      </p:sp>
      <p:sp>
        <p:nvSpPr>
          <p:cNvPr id="19" name="TextBox 18"/>
          <p:cNvSpPr txBox="1"/>
          <p:nvPr/>
        </p:nvSpPr>
        <p:spPr>
          <a:xfrm>
            <a:off x="1028700" y="1752600"/>
            <a:ext cx="6896100" cy="3908762"/>
          </a:xfrm>
          <a:prstGeom prst="rect">
            <a:avLst/>
          </a:prstGeom>
          <a:noFill/>
        </p:spPr>
        <p:txBody>
          <a:bodyPr wrap="square" rtlCol="0">
            <a:spAutoFit/>
          </a:bodyPr>
          <a:lstStyle/>
          <a:p>
            <a:r>
              <a:rPr lang="en-US" sz="3200" b="1" dirty="0" smtClean="0">
                <a:solidFill>
                  <a:schemeClr val="accent6">
                    <a:lumMod val="75000"/>
                  </a:schemeClr>
                </a:solidFill>
              </a:rPr>
              <a:t>Introductions</a:t>
            </a:r>
          </a:p>
          <a:p>
            <a:endParaRPr lang="en-US" sz="1400" b="1" dirty="0" smtClean="0">
              <a:solidFill>
                <a:schemeClr val="accent6">
                  <a:lumMod val="75000"/>
                </a:schemeClr>
              </a:solidFill>
            </a:endParaRPr>
          </a:p>
          <a:p>
            <a:r>
              <a:rPr lang="en-US" sz="3200" b="1" dirty="0" smtClean="0">
                <a:solidFill>
                  <a:schemeClr val="accent6">
                    <a:lumMod val="75000"/>
                  </a:schemeClr>
                </a:solidFill>
              </a:rPr>
              <a:t>Physician </a:t>
            </a:r>
            <a:r>
              <a:rPr lang="en-US" sz="3200" b="1" dirty="0">
                <a:solidFill>
                  <a:schemeClr val="accent6">
                    <a:lumMod val="75000"/>
                  </a:schemeClr>
                </a:solidFill>
              </a:rPr>
              <a:t>Shadowing </a:t>
            </a:r>
            <a:r>
              <a:rPr lang="en-US" sz="3200" b="1" dirty="0" smtClean="0">
                <a:solidFill>
                  <a:schemeClr val="accent6">
                    <a:lumMod val="75000"/>
                  </a:schemeClr>
                </a:solidFill>
              </a:rPr>
              <a:t>Overview</a:t>
            </a:r>
          </a:p>
          <a:p>
            <a:endParaRPr lang="en-US" sz="1400" b="1" dirty="0" smtClean="0">
              <a:solidFill>
                <a:schemeClr val="accent6">
                  <a:lumMod val="75000"/>
                </a:schemeClr>
              </a:solidFill>
            </a:endParaRPr>
          </a:p>
          <a:p>
            <a:r>
              <a:rPr lang="en-US" sz="3200" b="1" dirty="0" smtClean="0">
                <a:solidFill>
                  <a:schemeClr val="accent6">
                    <a:lumMod val="75000"/>
                  </a:schemeClr>
                </a:solidFill>
              </a:rPr>
              <a:t>Guidelines &amp; Training</a:t>
            </a:r>
          </a:p>
          <a:p>
            <a:endParaRPr lang="en-US" sz="1400" b="1" dirty="0" smtClean="0">
              <a:solidFill>
                <a:schemeClr val="accent6">
                  <a:lumMod val="75000"/>
                </a:schemeClr>
              </a:solidFill>
            </a:endParaRPr>
          </a:p>
          <a:p>
            <a:r>
              <a:rPr lang="en-US" sz="3200" b="1" dirty="0" smtClean="0">
                <a:solidFill>
                  <a:schemeClr val="accent6">
                    <a:lumMod val="75000"/>
                  </a:schemeClr>
                </a:solidFill>
              </a:rPr>
              <a:t>Q &amp; A</a:t>
            </a:r>
          </a:p>
          <a:p>
            <a:endParaRPr lang="en-US" sz="1400" b="1" dirty="0" smtClean="0">
              <a:solidFill>
                <a:schemeClr val="accent6">
                  <a:lumMod val="75000"/>
                </a:schemeClr>
              </a:solidFill>
            </a:endParaRPr>
          </a:p>
          <a:p>
            <a:r>
              <a:rPr lang="en-US" sz="3200" b="1" dirty="0" smtClean="0">
                <a:solidFill>
                  <a:schemeClr val="accent6">
                    <a:lumMod val="75000"/>
                  </a:schemeClr>
                </a:solidFill>
              </a:rPr>
              <a:t>Sign-Up</a:t>
            </a:r>
            <a:endParaRPr lang="en-US" sz="3200" b="1" dirty="0">
              <a:solidFill>
                <a:schemeClr val="accent6">
                  <a:lumMod val="75000"/>
                </a:schemeClr>
              </a:solidFill>
            </a:endParaRPr>
          </a:p>
          <a:p>
            <a:endParaRPr lang="en-US" sz="3200" b="1"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4"/>
          <p:cNvSpPr>
            <a:spLocks noGrp="1"/>
          </p:cNvSpPr>
          <p:nvPr>
            <p:ph idx="1"/>
          </p:nvPr>
        </p:nvSpPr>
        <p:spPr>
          <a:xfrm>
            <a:off x="1219200" y="1981200"/>
            <a:ext cx="6858000" cy="2895600"/>
          </a:xfrm>
        </p:spPr>
        <p:txBody>
          <a:bodyPr>
            <a:normAutofit fontScale="77500" lnSpcReduction="20000"/>
          </a:bodyPr>
          <a:lstStyle/>
          <a:p>
            <a:pPr marL="3094038" indent="-3094038" defTabSz="522288">
              <a:lnSpc>
                <a:spcPct val="115000"/>
              </a:lnSpc>
              <a:spcAft>
                <a:spcPts val="600"/>
              </a:spcAft>
              <a:buNone/>
            </a:pPr>
            <a:r>
              <a:rPr lang="en-US" sz="2400" b="1" dirty="0" smtClean="0"/>
              <a:t>Ms. Lauren Law</a:t>
            </a:r>
            <a:r>
              <a:rPr lang="en-US" sz="2400" b="1" dirty="0" smtClean="0"/>
              <a:t>	Class of 2025</a:t>
            </a:r>
          </a:p>
          <a:p>
            <a:pPr marL="3094038" indent="-3094038" defTabSz="522288">
              <a:lnSpc>
                <a:spcPct val="115000"/>
              </a:lnSpc>
              <a:spcAft>
                <a:spcPts val="600"/>
              </a:spcAft>
              <a:buNone/>
            </a:pPr>
            <a:r>
              <a:rPr lang="en-US" sz="2400" dirty="0" smtClean="0">
                <a:solidFill>
                  <a:srgbClr val="FF0000"/>
                </a:solidFill>
                <a:hlinkClick r:id="rId3"/>
              </a:rPr>
              <a:t>llaw</a:t>
            </a:r>
            <a:r>
              <a:rPr lang="en-US" sz="2400" dirty="0" smtClean="0">
                <a:solidFill>
                  <a:srgbClr val="FF0000"/>
                </a:solidFill>
                <a:hlinkClick r:id="rId3"/>
              </a:rPr>
              <a:t>@mun.ca</a:t>
            </a:r>
            <a:endParaRPr lang="en-US" sz="2400" dirty="0" smtClean="0">
              <a:solidFill>
                <a:srgbClr val="FF0000"/>
              </a:solidFill>
            </a:endParaRPr>
          </a:p>
          <a:p>
            <a:pPr marL="3094038" indent="-3094038" defTabSz="522288">
              <a:lnSpc>
                <a:spcPct val="115000"/>
              </a:lnSpc>
              <a:spcAft>
                <a:spcPts val="600"/>
              </a:spcAft>
              <a:buNone/>
            </a:pPr>
            <a:endParaRPr lang="en-US" sz="2400" dirty="0"/>
          </a:p>
          <a:p>
            <a:pPr marL="2743200" indent="-2743200" defTabSz="522288">
              <a:lnSpc>
                <a:spcPct val="115000"/>
              </a:lnSpc>
              <a:spcAft>
                <a:spcPts val="600"/>
              </a:spcAft>
              <a:buFontTx/>
              <a:buNone/>
            </a:pPr>
            <a:r>
              <a:rPr lang="en-US" sz="2400" b="1" dirty="0" smtClean="0"/>
              <a:t>Ms. Zoe Breen		Class of 2024</a:t>
            </a:r>
          </a:p>
          <a:p>
            <a:pPr marL="2743200" indent="-2743200" defTabSz="522288">
              <a:lnSpc>
                <a:spcPct val="115000"/>
              </a:lnSpc>
              <a:spcAft>
                <a:spcPts val="600"/>
              </a:spcAft>
              <a:buFontTx/>
              <a:buNone/>
            </a:pPr>
            <a:r>
              <a:rPr lang="en-US" sz="2000" u="sng" dirty="0" smtClean="0">
                <a:hlinkClick r:id="rId4"/>
              </a:rPr>
              <a:t>zoe.breen@mun.ca</a:t>
            </a:r>
            <a:endParaRPr lang="en-US" sz="2000" u="sng" dirty="0" smtClean="0"/>
          </a:p>
          <a:p>
            <a:pPr marL="2743200" indent="-2743200" defTabSz="522288">
              <a:lnSpc>
                <a:spcPct val="115000"/>
              </a:lnSpc>
              <a:spcAft>
                <a:spcPts val="600"/>
              </a:spcAft>
              <a:buFontTx/>
              <a:buNone/>
            </a:pPr>
            <a:endParaRPr lang="en-US" sz="2000" u="sng" dirty="0"/>
          </a:p>
          <a:p>
            <a:pPr marL="2743200" indent="-2743200" defTabSz="522288">
              <a:lnSpc>
                <a:spcPct val="115000"/>
              </a:lnSpc>
              <a:spcAft>
                <a:spcPts val="600"/>
              </a:spcAft>
              <a:buFontTx/>
              <a:buNone/>
            </a:pPr>
            <a:r>
              <a:rPr lang="en-US" sz="2400" b="1" dirty="0" smtClean="0"/>
              <a:t>Anders Jensen		LWS Office</a:t>
            </a:r>
          </a:p>
          <a:p>
            <a:pPr marL="2743200" indent="-2743200" defTabSz="522288">
              <a:lnSpc>
                <a:spcPct val="115000"/>
              </a:lnSpc>
              <a:spcAft>
                <a:spcPts val="600"/>
              </a:spcAft>
              <a:buFontTx/>
              <a:buNone/>
            </a:pPr>
            <a:r>
              <a:rPr lang="en-US" sz="2400" dirty="0" smtClean="0">
                <a:hlinkClick r:id="rId5"/>
              </a:rPr>
              <a:t>medadvising@mun.ca</a:t>
            </a:r>
            <a:r>
              <a:rPr lang="en-US" sz="2400" dirty="0" smtClean="0"/>
              <a:t>	 </a:t>
            </a:r>
          </a:p>
          <a:p>
            <a:pPr defTabSz="522288">
              <a:lnSpc>
                <a:spcPct val="115000"/>
              </a:lnSpc>
              <a:spcAft>
                <a:spcPts val="600"/>
              </a:spcAft>
              <a:buFontTx/>
              <a:buNone/>
            </a:pPr>
            <a:endParaRPr lang="en-US" sz="2400" b="1" dirty="0" smtClean="0">
              <a:solidFill>
                <a:srgbClr val="990033"/>
              </a:solidFill>
            </a:endParaRPr>
          </a:p>
        </p:txBody>
      </p:sp>
      <p:sp>
        <p:nvSpPr>
          <p:cNvPr id="2" name="TextBox 1"/>
          <p:cNvSpPr txBox="1"/>
          <p:nvPr/>
        </p:nvSpPr>
        <p:spPr>
          <a:xfrm>
            <a:off x="685800" y="533400"/>
            <a:ext cx="7772400" cy="707886"/>
          </a:xfrm>
          <a:prstGeom prst="rect">
            <a:avLst/>
          </a:prstGeom>
          <a:noFill/>
        </p:spPr>
        <p:txBody>
          <a:bodyPr wrap="square" rtlCol="0">
            <a:spAutoFit/>
          </a:bodyPr>
          <a:lstStyle/>
          <a:p>
            <a:pPr algn="ctr"/>
            <a:r>
              <a:rPr lang="en-US" sz="4000" b="1" dirty="0" smtClean="0">
                <a:solidFill>
                  <a:schemeClr val="accent5"/>
                </a:solidFill>
              </a:rPr>
              <a:t>Introductions</a:t>
            </a:r>
            <a:endParaRPr lang="en-US" sz="4000" b="1" dirty="0">
              <a:solidFill>
                <a:schemeClr val="accent5"/>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14"/>
          <p:cNvSpPr>
            <a:spLocks noGrp="1"/>
          </p:cNvSpPr>
          <p:nvPr>
            <p:ph idx="1"/>
          </p:nvPr>
        </p:nvSpPr>
        <p:spPr>
          <a:xfrm>
            <a:off x="838200" y="2209800"/>
            <a:ext cx="7772400" cy="3429000"/>
          </a:xfrm>
        </p:spPr>
        <p:txBody>
          <a:bodyPr/>
          <a:lstStyle/>
          <a:p>
            <a:pPr marL="118872" indent="0">
              <a:buNone/>
            </a:pPr>
            <a:endParaRPr lang="en-US" sz="1800" dirty="0" smtClean="0"/>
          </a:p>
          <a:p>
            <a:r>
              <a:rPr lang="en-US" sz="2800" dirty="0" smtClean="0"/>
              <a:t>Voluntary</a:t>
            </a:r>
          </a:p>
          <a:p>
            <a:pPr marL="742950" lvl="2" indent="-342900"/>
            <a:r>
              <a:rPr lang="en-US" sz="2000" dirty="0"/>
              <a:t>for both students and </a:t>
            </a:r>
            <a:r>
              <a:rPr lang="en-US" sz="2000" dirty="0" smtClean="0"/>
              <a:t>physicians</a:t>
            </a:r>
          </a:p>
          <a:p>
            <a:pPr marL="400050" lvl="2" indent="0">
              <a:buNone/>
            </a:pPr>
            <a:endParaRPr lang="en-US" sz="2000" dirty="0"/>
          </a:p>
          <a:p>
            <a:r>
              <a:rPr lang="en-US" sz="2800" dirty="0" smtClean="0"/>
              <a:t>Mentoring &amp; Networking</a:t>
            </a:r>
          </a:p>
          <a:p>
            <a:endParaRPr lang="en-US" sz="2800" dirty="0" smtClean="0"/>
          </a:p>
          <a:p>
            <a:pPr>
              <a:buFontTx/>
              <a:buNone/>
            </a:pPr>
            <a:endParaRPr lang="en-US" sz="1200" dirty="0" smtClean="0"/>
          </a:p>
          <a:p>
            <a:pPr>
              <a:buFontTx/>
              <a:buNone/>
            </a:pPr>
            <a:endParaRPr lang="en-US" sz="2800" dirty="0" smtClean="0"/>
          </a:p>
          <a:p>
            <a:pPr>
              <a:buFontTx/>
              <a:buNone/>
            </a:pPr>
            <a:endParaRPr lang="en-US" dirty="0" smtClean="0"/>
          </a:p>
        </p:txBody>
      </p:sp>
      <p:sp>
        <p:nvSpPr>
          <p:cNvPr id="5" name="TextBox 4"/>
          <p:cNvSpPr txBox="1"/>
          <p:nvPr/>
        </p:nvSpPr>
        <p:spPr>
          <a:xfrm>
            <a:off x="342900" y="358914"/>
            <a:ext cx="8458200" cy="707886"/>
          </a:xfrm>
          <a:prstGeom prst="rect">
            <a:avLst/>
          </a:prstGeom>
          <a:noFill/>
        </p:spPr>
        <p:txBody>
          <a:bodyPr wrap="square" rtlCol="0">
            <a:spAutoFit/>
          </a:bodyPr>
          <a:lstStyle/>
          <a:p>
            <a:pPr algn="ctr"/>
            <a:r>
              <a:rPr lang="en-US" sz="4000" b="1" dirty="0" smtClean="0">
                <a:solidFill>
                  <a:schemeClr val="accent5"/>
                </a:solidFill>
              </a:rPr>
              <a:t>Physician Shadowing Overview</a:t>
            </a:r>
            <a:endParaRPr lang="en-US" sz="4000" b="1" dirty="0">
              <a:solidFill>
                <a:schemeClr val="accent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3"/>
          <p:cNvSpPr>
            <a:spLocks noGrp="1"/>
          </p:cNvSpPr>
          <p:nvPr>
            <p:ph type="title"/>
          </p:nvPr>
        </p:nvSpPr>
        <p:spPr/>
        <p:txBody>
          <a:bodyPr/>
          <a:lstStyle/>
          <a:p>
            <a:r>
              <a:rPr lang="en-US" smtClean="0"/>
              <a:t>	</a:t>
            </a:r>
          </a:p>
        </p:txBody>
      </p:sp>
      <p:sp>
        <p:nvSpPr>
          <p:cNvPr id="25602" name="Content Placeholder 14"/>
          <p:cNvSpPr>
            <a:spLocks noGrp="1"/>
          </p:cNvSpPr>
          <p:nvPr>
            <p:ph idx="1"/>
          </p:nvPr>
        </p:nvSpPr>
        <p:spPr>
          <a:xfrm>
            <a:off x="838200" y="1219200"/>
            <a:ext cx="7772400" cy="3886200"/>
          </a:xfrm>
        </p:spPr>
        <p:txBody>
          <a:bodyPr/>
          <a:lstStyle/>
          <a:p>
            <a:pPr marL="223838" indent="0" algn="ctr">
              <a:buFontTx/>
              <a:buNone/>
            </a:pPr>
            <a:endParaRPr lang="en-US" i="1" dirty="0" smtClean="0"/>
          </a:p>
          <a:p>
            <a:pPr marL="223838" indent="0" algn="ctr">
              <a:buFontTx/>
              <a:buNone/>
            </a:pPr>
            <a:endParaRPr lang="en-US" i="1" dirty="0" smtClean="0"/>
          </a:p>
          <a:p>
            <a:pPr marL="223838" indent="0">
              <a:buFontTx/>
              <a:buNone/>
            </a:pPr>
            <a:r>
              <a:rPr lang="en-US" i="1" dirty="0" smtClean="0"/>
              <a:t>Physician Shadowing can </a:t>
            </a:r>
            <a:r>
              <a:rPr lang="en-US" i="1" u="sng" dirty="0" smtClean="0"/>
              <a:t>help</a:t>
            </a:r>
            <a:r>
              <a:rPr lang="en-US" i="1" dirty="0" smtClean="0"/>
              <a:t> with </a:t>
            </a:r>
            <a:r>
              <a:rPr lang="en-US" i="1" u="sng" dirty="0" smtClean="0"/>
              <a:t>specialty decision-making</a:t>
            </a:r>
            <a:r>
              <a:rPr lang="en-US" i="1" dirty="0" smtClean="0"/>
              <a:t> by enabling learners to </a:t>
            </a:r>
            <a:r>
              <a:rPr lang="en-US" i="1" u="sng" dirty="0" smtClean="0"/>
              <a:t>observe</a:t>
            </a:r>
            <a:r>
              <a:rPr lang="en-US" i="1" dirty="0" smtClean="0"/>
              <a:t> what it is like to practice in different specialty areas.  </a:t>
            </a:r>
          </a:p>
        </p:txBody>
      </p:sp>
      <p:sp>
        <p:nvSpPr>
          <p:cNvPr id="25603" name="Title 13"/>
          <p:cNvSpPr>
            <a:spLocks/>
          </p:cNvSpPr>
          <p:nvPr/>
        </p:nvSpPr>
        <p:spPr bwMode="gray">
          <a:xfrm>
            <a:off x="838200" y="533400"/>
            <a:ext cx="2895600" cy="460375"/>
          </a:xfrm>
          <a:prstGeom prst="rect">
            <a:avLst/>
          </a:prstGeom>
          <a:noFill/>
          <a:ln w="9525">
            <a:noFill/>
            <a:miter lim="800000"/>
            <a:headEnd/>
            <a:tailEnd/>
          </a:ln>
        </p:spPr>
        <p:txBody>
          <a:bodyPr anchor="ctr"/>
          <a:lstStyle/>
          <a:p>
            <a:pPr eaLnBrk="0" hangingPunct="0"/>
            <a:r>
              <a:rPr lang="en-US" sz="3600" b="1" dirty="0" smtClean="0">
                <a:solidFill>
                  <a:schemeClr val="accent5"/>
                </a:solidFill>
              </a:rPr>
              <a:t>Objective</a:t>
            </a:r>
            <a:endParaRPr lang="en-US" sz="3200" b="1" dirty="0">
              <a:solidFill>
                <a:schemeClr val="accent5"/>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3"/>
          <p:cNvSpPr>
            <a:spLocks noGrp="1"/>
          </p:cNvSpPr>
          <p:nvPr>
            <p:ph type="title"/>
          </p:nvPr>
        </p:nvSpPr>
        <p:spPr>
          <a:xfrm>
            <a:off x="838200" y="609600"/>
            <a:ext cx="7664450" cy="460375"/>
          </a:xfrm>
        </p:spPr>
        <p:txBody>
          <a:bodyPr>
            <a:noAutofit/>
          </a:bodyPr>
          <a:lstStyle/>
          <a:p>
            <a:pPr algn="l"/>
            <a:r>
              <a:rPr lang="en-US" sz="4800" dirty="0" smtClean="0">
                <a:solidFill>
                  <a:schemeClr val="accent5"/>
                </a:solidFill>
              </a:rPr>
              <a:t>Overview</a:t>
            </a:r>
          </a:p>
        </p:txBody>
      </p:sp>
      <p:sp>
        <p:nvSpPr>
          <p:cNvPr id="27650" name="Content Placeholder 14"/>
          <p:cNvSpPr>
            <a:spLocks noGrp="1"/>
          </p:cNvSpPr>
          <p:nvPr>
            <p:ph idx="1"/>
          </p:nvPr>
        </p:nvSpPr>
        <p:spPr>
          <a:xfrm>
            <a:off x="838200" y="1371600"/>
            <a:ext cx="7772400" cy="3886200"/>
          </a:xfrm>
        </p:spPr>
        <p:txBody>
          <a:bodyPr/>
          <a:lstStyle/>
          <a:p>
            <a:pPr lvl="1">
              <a:buFont typeface="Arial" charset="0"/>
              <a:buNone/>
            </a:pPr>
            <a:endParaRPr lang="en-US" sz="1200" dirty="0" smtClean="0"/>
          </a:p>
          <a:p>
            <a:r>
              <a:rPr lang="en-US" sz="2800" dirty="0" smtClean="0"/>
              <a:t>Facilitate early specialty exploration</a:t>
            </a:r>
          </a:p>
          <a:p>
            <a:pPr lvl="1"/>
            <a:r>
              <a:rPr lang="en-US" sz="2400" dirty="0" smtClean="0"/>
              <a:t>Start process as you begin Phase II</a:t>
            </a:r>
          </a:p>
          <a:p>
            <a:endParaRPr lang="en-US" sz="1200" dirty="0" smtClean="0"/>
          </a:p>
          <a:p>
            <a:r>
              <a:rPr lang="en-US" sz="2800" dirty="0" smtClean="0"/>
              <a:t>Exposure to a range of specialties</a:t>
            </a:r>
          </a:p>
          <a:p>
            <a:endParaRPr lang="en-US" sz="1200" dirty="0" smtClean="0"/>
          </a:p>
          <a:p>
            <a:r>
              <a:rPr lang="en-US" sz="2800" dirty="0" smtClean="0"/>
              <a:t>Observational plus Minor Procedures </a:t>
            </a:r>
            <a:r>
              <a:rPr lang="en-US" sz="1800" dirty="0" smtClean="0"/>
              <a:t>(</a:t>
            </a:r>
            <a:r>
              <a:rPr lang="en-US" sz="1800" dirty="0"/>
              <a:t>supervised) </a:t>
            </a:r>
            <a:endParaRPr lang="en-US" sz="1800" dirty="0" smtClean="0"/>
          </a:p>
          <a:p>
            <a:pPr lvl="1"/>
            <a:r>
              <a:rPr lang="en-US" sz="2400" dirty="0" smtClean="0"/>
              <a:t>Does not entail patient care or service provision</a:t>
            </a:r>
          </a:p>
          <a:p>
            <a:pPr lvl="1"/>
            <a:r>
              <a:rPr lang="en-US" sz="2400" dirty="0" smtClean="0"/>
              <a:t>Max: 12hr/</a:t>
            </a:r>
            <a:r>
              <a:rPr lang="en-US" sz="2400" dirty="0" err="1" smtClean="0"/>
              <a:t>wk</a:t>
            </a:r>
            <a:endParaRPr lang="en-US" sz="2400" dirty="0" smtClean="0"/>
          </a:p>
          <a:p>
            <a:pPr lvl="1"/>
            <a:r>
              <a:rPr lang="en-US" sz="2400" dirty="0" smtClean="0"/>
              <a:t>Keep a log</a:t>
            </a:r>
          </a:p>
          <a:p>
            <a:pPr lvl="1"/>
            <a:endParaRPr lang="en-US" sz="2400" dirty="0" smtClean="0"/>
          </a:p>
          <a:p>
            <a:endParaRPr lang="en-US" sz="2800" dirty="0" smtClean="0"/>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animEffect transition="in" filter="blinds(horizontal)">
                                      <p:cBhvr>
                                        <p:cTn id="7" dur="500"/>
                                        <p:tgtEl>
                                          <p:spTgt spid="27650">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7650">
                                            <p:txEl>
                                              <p:pRg st="2" end="2"/>
                                            </p:txEl>
                                          </p:spTgt>
                                        </p:tgtEl>
                                        <p:attrNameLst>
                                          <p:attrName>style.visibility</p:attrName>
                                        </p:attrNameLst>
                                      </p:cBhvr>
                                      <p:to>
                                        <p:strVal val="visible"/>
                                      </p:to>
                                    </p:set>
                                    <p:animEffect transition="in" filter="blinds(horizontal)">
                                      <p:cBhvr>
                                        <p:cTn id="10" dur="500"/>
                                        <p:tgtEl>
                                          <p:spTgt spid="27650">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7650">
                                            <p:txEl>
                                              <p:pRg st="4" end="4"/>
                                            </p:txEl>
                                          </p:spTgt>
                                        </p:tgtEl>
                                        <p:attrNameLst>
                                          <p:attrName>style.visibility</p:attrName>
                                        </p:attrNameLst>
                                      </p:cBhvr>
                                      <p:to>
                                        <p:strVal val="visible"/>
                                      </p:to>
                                    </p:set>
                                    <p:animEffect transition="in" filter="blinds(horizontal)">
                                      <p:cBhvr>
                                        <p:cTn id="15" dur="500"/>
                                        <p:tgtEl>
                                          <p:spTgt spid="27650">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7650">
                                            <p:txEl>
                                              <p:pRg st="6" end="6"/>
                                            </p:txEl>
                                          </p:spTgt>
                                        </p:tgtEl>
                                        <p:attrNameLst>
                                          <p:attrName>style.visibility</p:attrName>
                                        </p:attrNameLst>
                                      </p:cBhvr>
                                      <p:to>
                                        <p:strVal val="visible"/>
                                      </p:to>
                                    </p:set>
                                    <p:animEffect transition="in" filter="blinds(horizontal)">
                                      <p:cBhvr>
                                        <p:cTn id="20" dur="500"/>
                                        <p:tgtEl>
                                          <p:spTgt spid="27650">
                                            <p:txEl>
                                              <p:pRg st="6" end="6"/>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7650">
                                            <p:txEl>
                                              <p:pRg st="7" end="7"/>
                                            </p:txEl>
                                          </p:spTgt>
                                        </p:tgtEl>
                                        <p:attrNameLst>
                                          <p:attrName>style.visibility</p:attrName>
                                        </p:attrNameLst>
                                      </p:cBhvr>
                                      <p:to>
                                        <p:strVal val="visible"/>
                                      </p:to>
                                    </p:set>
                                    <p:animEffect transition="in" filter="blinds(horizontal)">
                                      <p:cBhvr>
                                        <p:cTn id="23" dur="500"/>
                                        <p:tgtEl>
                                          <p:spTgt spid="27650">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7650">
                                            <p:txEl>
                                              <p:pRg st="8" end="8"/>
                                            </p:txEl>
                                          </p:spTgt>
                                        </p:tgtEl>
                                        <p:attrNameLst>
                                          <p:attrName>style.visibility</p:attrName>
                                        </p:attrNameLst>
                                      </p:cBhvr>
                                      <p:to>
                                        <p:strVal val="visible"/>
                                      </p:to>
                                    </p:set>
                                    <p:animEffect transition="in" filter="blinds(horizontal)">
                                      <p:cBhvr>
                                        <p:cTn id="26" dur="500"/>
                                        <p:tgtEl>
                                          <p:spTgt spid="27650">
                                            <p:txEl>
                                              <p:pRg st="8" end="8"/>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27650">
                                            <p:txEl>
                                              <p:pRg st="9" end="9"/>
                                            </p:txEl>
                                          </p:spTgt>
                                        </p:tgtEl>
                                        <p:attrNameLst>
                                          <p:attrName>style.visibility</p:attrName>
                                        </p:attrNameLst>
                                      </p:cBhvr>
                                      <p:to>
                                        <p:strVal val="visible"/>
                                      </p:to>
                                    </p:set>
                                    <p:animEffect transition="in" filter="blinds(horizontal)">
                                      <p:cBhvr>
                                        <p:cTn id="29" dur="500"/>
                                        <p:tgtEl>
                                          <p:spTgt spid="2765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3"/>
          <p:cNvSpPr>
            <a:spLocks noGrp="1"/>
          </p:cNvSpPr>
          <p:nvPr>
            <p:ph type="title"/>
          </p:nvPr>
        </p:nvSpPr>
        <p:spPr>
          <a:xfrm>
            <a:off x="685800" y="533400"/>
            <a:ext cx="3581400" cy="460375"/>
          </a:xfrm>
        </p:spPr>
        <p:txBody>
          <a:bodyPr>
            <a:noAutofit/>
          </a:bodyPr>
          <a:lstStyle/>
          <a:p>
            <a:pPr algn="l"/>
            <a:r>
              <a:rPr lang="en-US" sz="4800" dirty="0" smtClean="0">
                <a:solidFill>
                  <a:schemeClr val="accent5"/>
                </a:solidFill>
              </a:rPr>
              <a:t>Timelines</a:t>
            </a:r>
          </a:p>
        </p:txBody>
      </p:sp>
      <p:graphicFrame>
        <p:nvGraphicFramePr>
          <p:cNvPr id="29717" name="Group 21"/>
          <p:cNvGraphicFramePr>
            <a:graphicFrameLocks noGrp="1"/>
          </p:cNvGraphicFramePr>
          <p:nvPr>
            <p:extLst>
              <p:ext uri="{D42A27DB-BD31-4B8C-83A1-F6EECF244321}">
                <p14:modId xmlns:p14="http://schemas.microsoft.com/office/powerpoint/2010/main" val="441503416"/>
              </p:ext>
            </p:extLst>
          </p:nvPr>
        </p:nvGraphicFramePr>
        <p:xfrm>
          <a:off x="762000" y="1524000"/>
          <a:ext cx="5867400" cy="5029199"/>
        </p:xfrm>
        <a:graphic>
          <a:graphicData uri="http://schemas.openxmlformats.org/drawingml/2006/table">
            <a:tbl>
              <a:tblPr/>
              <a:tblGrid>
                <a:gridCol w="1439173">
                  <a:extLst>
                    <a:ext uri="{9D8B030D-6E8A-4147-A177-3AD203B41FA5}">
                      <a16:colId xmlns:a16="http://schemas.microsoft.com/office/drawing/2014/main" val="20000"/>
                    </a:ext>
                  </a:extLst>
                </a:gridCol>
                <a:gridCol w="4428227">
                  <a:extLst>
                    <a:ext uri="{9D8B030D-6E8A-4147-A177-3AD203B41FA5}">
                      <a16:colId xmlns:a16="http://schemas.microsoft.com/office/drawing/2014/main" val="20001"/>
                    </a:ext>
                  </a:extLst>
                </a:gridCol>
              </a:tblGrid>
              <a:tr h="26633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charset="0"/>
                        </a:rPr>
                        <a:t>Sept/Oct -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0F5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Specialty selection forms circulated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Matching with participating physicians completed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Shadowing Orientation Session for Class of 2025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0F5F6"/>
                    </a:solidFill>
                  </a:tcPr>
                </a:tc>
                <a:extLst>
                  <a:ext uri="{0D108BD9-81ED-4DB2-BD59-A6C34878D82A}">
                    <a16:rowId xmlns:a16="http://schemas.microsoft.com/office/drawing/2014/main" val="10000"/>
                  </a:ext>
                </a:extLst>
              </a:tr>
              <a:tr h="775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Sept 2021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C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Class of </a:t>
                      </a:r>
                      <a:r>
                        <a:rPr kumimoji="0" lang="en-US" sz="2000" b="0" i="0" u="none" strike="noStrike" cap="none" normalizeH="0" baseline="0" dirty="0" smtClean="0">
                          <a:ln>
                            <a:noFill/>
                          </a:ln>
                          <a:solidFill>
                            <a:schemeClr val="tx1"/>
                          </a:solidFill>
                          <a:effectLst/>
                          <a:latin typeface="Arial" charset="0"/>
                        </a:rPr>
                        <a:t>2024</a:t>
                      </a:r>
                      <a:r>
                        <a:rPr kumimoji="0" lang="en-US" sz="2000" b="0" i="0" u="none" strike="noStrike" cap="none" normalizeH="0" baseline="0" dirty="0" smtClean="0">
                          <a:ln>
                            <a:noFill/>
                          </a:ln>
                          <a:solidFill>
                            <a:srgbClr val="000000"/>
                          </a:solidFill>
                          <a:effectLst/>
                          <a:latin typeface="Arial" charset="0"/>
                        </a:rPr>
                        <a:t> students are eligible to shadow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CEF"/>
                    </a:solidFill>
                  </a:tcPr>
                </a:tc>
                <a:extLst>
                  <a:ext uri="{0D108BD9-81ED-4DB2-BD59-A6C34878D82A}">
                    <a16:rowId xmlns:a16="http://schemas.microsoft.com/office/drawing/2014/main" val="10001"/>
                  </a:ext>
                </a:extLst>
              </a:tr>
              <a:tr h="8149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Jan 2022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6F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Class of </a:t>
                      </a:r>
                      <a:r>
                        <a:rPr kumimoji="0" lang="en-US" sz="2000" b="0" i="0" u="none" strike="noStrike" cap="none" normalizeH="0" baseline="0" dirty="0" smtClean="0">
                          <a:ln>
                            <a:noFill/>
                          </a:ln>
                          <a:solidFill>
                            <a:schemeClr val="tx1"/>
                          </a:solidFill>
                          <a:effectLst/>
                          <a:latin typeface="Arial" charset="0"/>
                        </a:rPr>
                        <a:t>2025</a:t>
                      </a:r>
                      <a:r>
                        <a:rPr kumimoji="0" lang="en-US" sz="2000" b="0" i="0" u="none" strike="noStrike" cap="none" normalizeH="0" baseline="0" dirty="0" smtClean="0">
                          <a:ln>
                            <a:noFill/>
                          </a:ln>
                          <a:solidFill>
                            <a:srgbClr val="000000"/>
                          </a:solidFill>
                          <a:effectLst/>
                          <a:latin typeface="Arial" charset="0"/>
                        </a:rPr>
                        <a:t> students are eligible to shadow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6F7"/>
                    </a:solidFill>
                  </a:tcPr>
                </a:tc>
                <a:extLst>
                  <a:ext uri="{0D108BD9-81ED-4DB2-BD59-A6C34878D82A}">
                    <a16:rowId xmlns:a16="http://schemas.microsoft.com/office/drawing/2014/main" val="10002"/>
                  </a:ext>
                </a:extLst>
              </a:tr>
              <a:tr h="775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charset="0"/>
                        </a:rPr>
                        <a:t>June – August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C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charset="0"/>
                        </a:rPr>
                        <a:t>Volunteers contact physicians for next year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CEF"/>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25873</TotalTime>
  <Words>1187</Words>
  <Application>Microsoft Office PowerPoint</Application>
  <PresentationFormat>On-screen Show (4:3)</PresentationFormat>
  <Paragraphs>251</Paragraphs>
  <Slides>28</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28</vt:i4>
      </vt:variant>
    </vt:vector>
  </HeadingPairs>
  <TitlesOfParts>
    <vt:vector size="35" baseType="lpstr">
      <vt:lpstr>Arial</vt:lpstr>
      <vt:lpstr>Corbel</vt:lpstr>
      <vt:lpstr>Wingdings</vt:lpstr>
      <vt:lpstr>Wingdings 2</vt:lpstr>
      <vt:lpstr>Wingdings 3</vt:lpstr>
      <vt:lpstr>Default Design</vt:lpstr>
      <vt:lpstr>Module</vt:lpstr>
      <vt:lpstr>PowerPoint Presentation</vt:lpstr>
      <vt:lpstr>This session is a part of your</vt:lpstr>
      <vt:lpstr>PowerPoint Presentation</vt:lpstr>
      <vt:lpstr>PowerPoint Presentation</vt:lpstr>
      <vt:lpstr>PowerPoint Presentation</vt:lpstr>
      <vt:lpstr>PowerPoint Presentation</vt:lpstr>
      <vt:lpstr> </vt:lpstr>
      <vt:lpstr>Overview</vt:lpstr>
      <vt:lpstr>Timelines</vt:lpstr>
      <vt:lpstr>Forms</vt:lpstr>
      <vt:lpstr>PowerPoint Presentation</vt:lpstr>
      <vt:lpstr>PowerPoint Presentation</vt:lpstr>
      <vt:lpstr>PowerPoint Presentation</vt:lpstr>
      <vt:lpstr>PowerPoint Presentation</vt:lpstr>
      <vt:lpstr>PowerPoint Presentation</vt:lpstr>
      <vt:lpstr>PowerPoint Presentation</vt:lpstr>
      <vt:lpstr>CPSNL: Responsibilities of Undergraduate Students </vt:lpstr>
      <vt:lpstr>CPSNL: Responsibilities of Undergraduate Students </vt:lpstr>
      <vt:lpstr>PowerPoint Presentation</vt:lpstr>
      <vt:lpstr>Needle Stick Injury</vt:lpstr>
      <vt:lpstr>Social Media</vt:lpstr>
      <vt:lpstr>PowerPoint Presentation</vt:lpstr>
      <vt:lpstr>PowerPoint Presentation</vt:lpstr>
      <vt:lpstr>Shadowing Policy</vt:lpstr>
      <vt:lpstr>Tips</vt:lpstr>
      <vt:lpstr>Advice</vt:lpstr>
      <vt:lpstr>Appreciation </vt:lpstr>
      <vt:lpstr>PowerPoint Presentation</vt:lpstr>
    </vt:vector>
  </TitlesOfParts>
  <Company>Faculity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michele.neary</dc:creator>
  <cp:lastModifiedBy>Jensen, Anders</cp:lastModifiedBy>
  <cp:revision>405</cp:revision>
  <cp:lastPrinted>2021-08-24T13:11:25Z</cp:lastPrinted>
  <dcterms:created xsi:type="dcterms:W3CDTF">2008-04-18T12:46:00Z</dcterms:created>
  <dcterms:modified xsi:type="dcterms:W3CDTF">2021-09-15T16:14:52Z</dcterms:modified>
</cp:coreProperties>
</file>