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handoutMasterIdLst>
    <p:handoutMasterId r:id="rId12"/>
  </p:handoutMasterIdLst>
  <p:sldIdLst>
    <p:sldId id="257" r:id="rId2"/>
    <p:sldId id="262" r:id="rId3"/>
    <p:sldId id="258" r:id="rId4"/>
    <p:sldId id="263" r:id="rId5"/>
    <p:sldId id="259" r:id="rId6"/>
    <p:sldId id="271" r:id="rId7"/>
    <p:sldId id="270" r:id="rId8"/>
    <p:sldId id="266" r:id="rId9"/>
    <p:sldId id="260" r:id="rId10"/>
  </p:sldIdLst>
  <p:sldSz cx="12192000" cy="6858000"/>
  <p:notesSz cx="6934200" cy="9220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9" autoAdjust="0"/>
    <p:restoredTop sz="94660"/>
  </p:normalViewPr>
  <p:slideViewPr>
    <p:cSldViewPr snapToGrid="0">
      <p:cViewPr varScale="1">
        <p:scale>
          <a:sx n="114" d="100"/>
          <a:sy n="114" d="100"/>
        </p:scale>
        <p:origin x="192" y="4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2611"/>
          </a:xfrm>
          <a:prstGeom prst="rect">
            <a:avLst/>
          </a:prstGeom>
        </p:spPr>
        <p:txBody>
          <a:bodyPr vert="horz" lIns="92309" tIns="46154" rIns="92309" bIns="46154" rtlCol="0"/>
          <a:lstStyle>
            <a:lvl1pPr algn="l">
              <a:defRPr sz="1200"/>
            </a:lvl1pPr>
          </a:lstStyle>
          <a:p>
            <a:endParaRPr lang="en-CA"/>
          </a:p>
        </p:txBody>
      </p:sp>
      <p:sp>
        <p:nvSpPr>
          <p:cNvPr id="3" name="Date Placeholder 2"/>
          <p:cNvSpPr>
            <a:spLocks noGrp="1"/>
          </p:cNvSpPr>
          <p:nvPr>
            <p:ph type="dt" sz="quarter" idx="1"/>
          </p:nvPr>
        </p:nvSpPr>
        <p:spPr>
          <a:xfrm>
            <a:off x="3927775" y="0"/>
            <a:ext cx="3004820" cy="462611"/>
          </a:xfrm>
          <a:prstGeom prst="rect">
            <a:avLst/>
          </a:prstGeom>
        </p:spPr>
        <p:txBody>
          <a:bodyPr vert="horz" lIns="92309" tIns="46154" rIns="92309" bIns="46154" rtlCol="0"/>
          <a:lstStyle>
            <a:lvl1pPr algn="r">
              <a:defRPr sz="1200"/>
            </a:lvl1pPr>
          </a:lstStyle>
          <a:p>
            <a:fld id="{6F1FF734-3496-4AD5-8443-205F34E77B40}" type="datetimeFigureOut">
              <a:rPr lang="en-CA" smtClean="0"/>
              <a:t>2021-08-10</a:t>
            </a:fld>
            <a:endParaRPr lang="en-CA"/>
          </a:p>
        </p:txBody>
      </p:sp>
      <p:sp>
        <p:nvSpPr>
          <p:cNvPr id="4" name="Footer Placeholder 3"/>
          <p:cNvSpPr>
            <a:spLocks noGrp="1"/>
          </p:cNvSpPr>
          <p:nvPr>
            <p:ph type="ftr" sz="quarter" idx="2"/>
          </p:nvPr>
        </p:nvSpPr>
        <p:spPr>
          <a:xfrm>
            <a:off x="0" y="8757590"/>
            <a:ext cx="3004820" cy="462610"/>
          </a:xfrm>
          <a:prstGeom prst="rect">
            <a:avLst/>
          </a:prstGeom>
        </p:spPr>
        <p:txBody>
          <a:bodyPr vert="horz" lIns="92309" tIns="46154" rIns="92309" bIns="46154" rtlCol="0" anchor="b"/>
          <a:lstStyle>
            <a:lvl1pPr algn="l">
              <a:defRPr sz="1200"/>
            </a:lvl1pPr>
          </a:lstStyle>
          <a:p>
            <a:endParaRPr lang="en-CA"/>
          </a:p>
        </p:txBody>
      </p:sp>
      <p:sp>
        <p:nvSpPr>
          <p:cNvPr id="5" name="Slide Number Placeholder 4"/>
          <p:cNvSpPr>
            <a:spLocks noGrp="1"/>
          </p:cNvSpPr>
          <p:nvPr>
            <p:ph type="sldNum" sz="quarter" idx="3"/>
          </p:nvPr>
        </p:nvSpPr>
        <p:spPr>
          <a:xfrm>
            <a:off x="3927775" y="8757590"/>
            <a:ext cx="3004820" cy="462610"/>
          </a:xfrm>
          <a:prstGeom prst="rect">
            <a:avLst/>
          </a:prstGeom>
        </p:spPr>
        <p:txBody>
          <a:bodyPr vert="horz" lIns="92309" tIns="46154" rIns="92309" bIns="46154" rtlCol="0" anchor="b"/>
          <a:lstStyle>
            <a:lvl1pPr algn="r">
              <a:defRPr sz="1200"/>
            </a:lvl1pPr>
          </a:lstStyle>
          <a:p>
            <a:fld id="{C69D196D-07BC-402A-859D-AFDB57FB7965}" type="slidenum">
              <a:rPr lang="en-CA" smtClean="0"/>
              <a:t>‹#›</a:t>
            </a:fld>
            <a:endParaRPr lang="en-CA"/>
          </a:p>
        </p:txBody>
      </p:sp>
    </p:spTree>
    <p:extLst>
      <p:ext uri="{BB962C8B-B14F-4D97-AF65-F5344CB8AC3E}">
        <p14:creationId xmlns:p14="http://schemas.microsoft.com/office/powerpoint/2010/main" val="2482276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1963"/>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27475" y="0"/>
            <a:ext cx="3005138" cy="461963"/>
          </a:xfrm>
          <a:prstGeom prst="rect">
            <a:avLst/>
          </a:prstGeom>
        </p:spPr>
        <p:txBody>
          <a:bodyPr vert="horz" lIns="91440" tIns="45720" rIns="91440" bIns="45720" rtlCol="0"/>
          <a:lstStyle>
            <a:lvl1pPr algn="r">
              <a:defRPr sz="1200"/>
            </a:lvl1pPr>
          </a:lstStyle>
          <a:p>
            <a:fld id="{F1039489-DB22-483B-9ECB-7BFDB816586A}" type="datetimeFigureOut">
              <a:rPr lang="en-CA" smtClean="0"/>
              <a:t>2021-08-10</a:t>
            </a:fld>
            <a:endParaRPr lang="en-CA"/>
          </a:p>
        </p:txBody>
      </p:sp>
      <p:sp>
        <p:nvSpPr>
          <p:cNvPr id="4" name="Slide Image Placeholder 3"/>
          <p:cNvSpPr>
            <a:spLocks noGrp="1" noRot="1" noChangeAspect="1"/>
          </p:cNvSpPr>
          <p:nvPr>
            <p:ph type="sldImg" idx="2"/>
          </p:nvPr>
        </p:nvSpPr>
        <p:spPr>
          <a:xfrm>
            <a:off x="701675" y="1152525"/>
            <a:ext cx="5530850" cy="31115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93738" y="4437063"/>
            <a:ext cx="5546725" cy="36306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758238"/>
            <a:ext cx="3005138" cy="461962"/>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27475" y="8758238"/>
            <a:ext cx="3005138" cy="461962"/>
          </a:xfrm>
          <a:prstGeom prst="rect">
            <a:avLst/>
          </a:prstGeom>
        </p:spPr>
        <p:txBody>
          <a:bodyPr vert="horz" lIns="91440" tIns="45720" rIns="91440" bIns="45720" rtlCol="0" anchor="b"/>
          <a:lstStyle>
            <a:lvl1pPr algn="r">
              <a:defRPr sz="1200"/>
            </a:lvl1pPr>
          </a:lstStyle>
          <a:p>
            <a:fld id="{A9F3D5E5-0DD4-48B7-B040-0B71AC30C39C}" type="slidenum">
              <a:rPr lang="en-CA" smtClean="0"/>
              <a:t>‹#›</a:t>
            </a:fld>
            <a:endParaRPr lang="en-CA"/>
          </a:p>
        </p:txBody>
      </p:sp>
    </p:spTree>
    <p:extLst>
      <p:ext uri="{BB962C8B-B14F-4D97-AF65-F5344CB8AC3E}">
        <p14:creationId xmlns:p14="http://schemas.microsoft.com/office/powerpoint/2010/main" val="265526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F3D5E5-0DD4-48B7-B040-0B71AC30C39C}" type="slidenum">
              <a:rPr lang="en-CA" smtClean="0"/>
              <a:t>1</a:t>
            </a:fld>
            <a:endParaRPr lang="en-CA"/>
          </a:p>
        </p:txBody>
      </p:sp>
    </p:spTree>
    <p:extLst>
      <p:ext uri="{BB962C8B-B14F-4D97-AF65-F5344CB8AC3E}">
        <p14:creationId xmlns:p14="http://schemas.microsoft.com/office/powerpoint/2010/main" val="253406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F3D5E5-0DD4-48B7-B040-0B71AC30C39C}" type="slidenum">
              <a:rPr lang="en-CA" smtClean="0"/>
              <a:t>2</a:t>
            </a:fld>
            <a:endParaRPr lang="en-CA"/>
          </a:p>
        </p:txBody>
      </p:sp>
    </p:spTree>
    <p:extLst>
      <p:ext uri="{BB962C8B-B14F-4D97-AF65-F5344CB8AC3E}">
        <p14:creationId xmlns:p14="http://schemas.microsoft.com/office/powerpoint/2010/main" val="375215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F3D5E5-0DD4-48B7-B040-0B71AC30C39C}" type="slidenum">
              <a:rPr lang="en-CA" smtClean="0"/>
              <a:t>3</a:t>
            </a:fld>
            <a:endParaRPr lang="en-CA"/>
          </a:p>
        </p:txBody>
      </p:sp>
    </p:spTree>
    <p:extLst>
      <p:ext uri="{BB962C8B-B14F-4D97-AF65-F5344CB8AC3E}">
        <p14:creationId xmlns:p14="http://schemas.microsoft.com/office/powerpoint/2010/main" val="2964181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F3D5E5-0DD4-48B7-B040-0B71AC30C39C}" type="slidenum">
              <a:rPr lang="en-CA" smtClean="0"/>
              <a:t>4</a:t>
            </a:fld>
            <a:endParaRPr lang="en-CA"/>
          </a:p>
        </p:txBody>
      </p:sp>
    </p:spTree>
    <p:extLst>
      <p:ext uri="{BB962C8B-B14F-4D97-AF65-F5344CB8AC3E}">
        <p14:creationId xmlns:p14="http://schemas.microsoft.com/office/powerpoint/2010/main" val="2071322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F3D5E5-0DD4-48B7-B040-0B71AC30C39C}" type="slidenum">
              <a:rPr lang="en-CA" smtClean="0"/>
              <a:t>5</a:t>
            </a:fld>
            <a:endParaRPr lang="en-CA"/>
          </a:p>
        </p:txBody>
      </p:sp>
    </p:spTree>
    <p:extLst>
      <p:ext uri="{BB962C8B-B14F-4D97-AF65-F5344CB8AC3E}">
        <p14:creationId xmlns:p14="http://schemas.microsoft.com/office/powerpoint/2010/main" val="103528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F3D5E5-0DD4-48B7-B040-0B71AC30C39C}" type="slidenum">
              <a:rPr lang="en-CA" smtClean="0"/>
              <a:t>7</a:t>
            </a:fld>
            <a:endParaRPr lang="en-CA"/>
          </a:p>
        </p:txBody>
      </p:sp>
    </p:spTree>
    <p:extLst>
      <p:ext uri="{BB962C8B-B14F-4D97-AF65-F5344CB8AC3E}">
        <p14:creationId xmlns:p14="http://schemas.microsoft.com/office/powerpoint/2010/main" val="1237064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F3D5E5-0DD4-48B7-B040-0B71AC30C39C}" type="slidenum">
              <a:rPr lang="en-CA" smtClean="0"/>
              <a:t>8</a:t>
            </a:fld>
            <a:endParaRPr lang="en-CA"/>
          </a:p>
        </p:txBody>
      </p:sp>
    </p:spTree>
    <p:extLst>
      <p:ext uri="{BB962C8B-B14F-4D97-AF65-F5344CB8AC3E}">
        <p14:creationId xmlns:p14="http://schemas.microsoft.com/office/powerpoint/2010/main" val="89239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A9F3D5E5-0DD4-48B7-B040-0B71AC30C39C}" type="slidenum">
              <a:rPr lang="en-CA" smtClean="0"/>
              <a:t>9</a:t>
            </a:fld>
            <a:endParaRPr lang="en-CA"/>
          </a:p>
        </p:txBody>
      </p:sp>
    </p:spTree>
    <p:extLst>
      <p:ext uri="{BB962C8B-B14F-4D97-AF65-F5344CB8AC3E}">
        <p14:creationId xmlns:p14="http://schemas.microsoft.com/office/powerpoint/2010/main" val="100520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8/10/21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8/10/21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8/10/21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8/10/21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8/10/21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8/10/21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8/10/21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8/10/21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8/10/21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shrc-crsh.gc.c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nserc-crsng.gc.ca/Students-Etudiants/PG-CS/CGSD-BESCD_eng.asp#a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shrc-crsh.gc.ca/funding-financement/forms-formulaires/index-eng.asp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dirty="0"/>
              <a:t>SSHRC: What is it?</a:t>
            </a:r>
          </a:p>
        </p:txBody>
      </p:sp>
      <p:sp>
        <p:nvSpPr>
          <p:cNvPr id="3" name="Content Placeholder 2"/>
          <p:cNvSpPr>
            <a:spLocks noGrp="1"/>
          </p:cNvSpPr>
          <p:nvPr>
            <p:ph idx="1"/>
          </p:nvPr>
        </p:nvSpPr>
        <p:spPr/>
        <p:txBody>
          <a:bodyPr>
            <a:normAutofit/>
          </a:bodyPr>
          <a:lstStyle/>
          <a:p>
            <a:r>
              <a:rPr lang="en-CA" sz="3600" dirty="0"/>
              <a:t>Social Sciences and Humanities Research Council</a:t>
            </a:r>
          </a:p>
          <a:p>
            <a:r>
              <a:rPr lang="en-CA" sz="3600" dirty="0"/>
              <a:t>Federal government granting agency</a:t>
            </a:r>
          </a:p>
          <a:p>
            <a:r>
              <a:rPr lang="en-CA" sz="3600" dirty="0"/>
              <a:t>Allocates research $ to masters, doctoral, postdoctoral, and faculty researchers</a:t>
            </a:r>
          </a:p>
          <a:p>
            <a:r>
              <a:rPr lang="en-CA" sz="3600" dirty="0">
                <a:hlinkClick r:id="rId3"/>
              </a:rPr>
              <a:t>http://www.sshrc-crsh.gc.ca/</a:t>
            </a:r>
            <a:endParaRPr lang="en-CA" sz="3600" dirty="0"/>
          </a:p>
          <a:p>
            <a:endParaRPr lang="en-CA" sz="3600" dirty="0"/>
          </a:p>
        </p:txBody>
      </p:sp>
    </p:spTree>
    <p:extLst>
      <p:ext uri="{BB962C8B-B14F-4D97-AF65-F5344CB8AC3E}">
        <p14:creationId xmlns:p14="http://schemas.microsoft.com/office/powerpoint/2010/main" val="3838937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Why are there 3 Doctoral Awards?</a:t>
            </a:r>
          </a:p>
        </p:txBody>
      </p:sp>
      <p:sp>
        <p:nvSpPr>
          <p:cNvPr id="3" name="Content Placeholder 2"/>
          <p:cNvSpPr>
            <a:spLocks noGrp="1"/>
          </p:cNvSpPr>
          <p:nvPr>
            <p:ph idx="1"/>
          </p:nvPr>
        </p:nvSpPr>
        <p:spPr/>
        <p:txBody>
          <a:bodyPr>
            <a:normAutofit fontScale="85000" lnSpcReduction="20000"/>
          </a:bodyPr>
          <a:lstStyle/>
          <a:p>
            <a:r>
              <a:rPr lang="en-CA" sz="3200" b="1" dirty="0"/>
              <a:t>One application, three possible awards</a:t>
            </a:r>
          </a:p>
          <a:p>
            <a:endParaRPr lang="en-CA" sz="3200" b="1" dirty="0"/>
          </a:p>
          <a:p>
            <a:pPr marL="0" indent="0">
              <a:buNone/>
            </a:pPr>
            <a:r>
              <a:rPr lang="en-CA" dirty="0"/>
              <a:t>• Joseph-Armand Bombardier Canada Graduate Scholarships (JAB CGS): $35,000 a year for up to 36 months</a:t>
            </a:r>
          </a:p>
          <a:p>
            <a:pPr marL="0" indent="0">
              <a:buNone/>
            </a:pPr>
            <a:endParaRPr lang="en-CA" dirty="0"/>
          </a:p>
          <a:p>
            <a:r>
              <a:rPr lang="en-CA" dirty="0"/>
              <a:t>SSHRC Doctoral Fellowships: $20,000 a year for 12, 24, 36, or 48 months </a:t>
            </a:r>
          </a:p>
          <a:p>
            <a:endParaRPr lang="en-CA" dirty="0"/>
          </a:p>
          <a:p>
            <a:r>
              <a:rPr lang="en-CA" dirty="0"/>
              <a:t>Also: Some CGS recipients may be considered for the honour of having their scholarship named a </a:t>
            </a:r>
            <a:r>
              <a:rPr lang="en-CA" b="1" dirty="0"/>
              <a:t>Canada Graduate Scholarship to Honour Nelson Mandela</a:t>
            </a:r>
            <a:r>
              <a:rPr lang="en-CA" dirty="0"/>
              <a:t>, should SSHRC deem their application to be aligned with at least one of five themes championed by Mandela: national unity; democracy; freedom and human rights; leadership; children’s participation in society; and children’s health.</a:t>
            </a:r>
          </a:p>
          <a:p>
            <a:endParaRPr lang="en-CA" dirty="0"/>
          </a:p>
        </p:txBody>
      </p:sp>
    </p:spTree>
    <p:extLst>
      <p:ext uri="{BB962C8B-B14F-4D97-AF65-F5344CB8AC3E}">
        <p14:creationId xmlns:p14="http://schemas.microsoft.com/office/powerpoint/2010/main" val="882893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a:t>SSHRC: Can I apply? </a:t>
            </a:r>
            <a:br>
              <a:rPr lang="en-CA" dirty="0"/>
            </a:br>
            <a:r>
              <a:rPr lang="en-CA" dirty="0"/>
              <a:t>Yes, if …</a:t>
            </a:r>
          </a:p>
        </p:txBody>
      </p:sp>
      <p:sp>
        <p:nvSpPr>
          <p:cNvPr id="3" name="Content Placeholder 2"/>
          <p:cNvSpPr>
            <a:spLocks noGrp="1"/>
          </p:cNvSpPr>
          <p:nvPr>
            <p:ph idx="1"/>
          </p:nvPr>
        </p:nvSpPr>
        <p:spPr/>
        <p:txBody>
          <a:bodyPr>
            <a:normAutofit fontScale="92500" lnSpcReduction="10000"/>
          </a:bodyPr>
          <a:lstStyle/>
          <a:p>
            <a:pPr marL="0" indent="0">
              <a:buNone/>
            </a:pPr>
            <a:r>
              <a:rPr lang="en-CA" dirty="0"/>
              <a:t>You:</a:t>
            </a:r>
          </a:p>
          <a:p>
            <a:r>
              <a:rPr lang="en-CA" dirty="0"/>
              <a:t> are a citizen or permanent resident of Canada; </a:t>
            </a:r>
          </a:p>
          <a:p>
            <a:r>
              <a:rPr lang="en-CA" dirty="0"/>
              <a:t> are pursuing doctoral studies in the social sciences or humanities;</a:t>
            </a:r>
          </a:p>
          <a:p>
            <a:r>
              <a:rPr lang="en-CA" dirty="0"/>
              <a:t> have not have already received a doctoral-level scholarship or fellowship from the Canadian Institutes of Health Research (CIHR), the Natural Sciences and Engineering Research Council (NSERC) or SSHRC to undertake or complete a doctoral degree; and</a:t>
            </a:r>
          </a:p>
          <a:p>
            <a:r>
              <a:rPr lang="en-CA" dirty="0"/>
              <a:t>are not applying in the 2018-19 academic year to NSERC or CIHR.</a:t>
            </a:r>
          </a:p>
          <a:p>
            <a:endParaRPr lang="en-CA" dirty="0"/>
          </a:p>
          <a:p>
            <a:pPr marL="0" indent="0">
              <a:buNone/>
            </a:pPr>
            <a:r>
              <a:rPr lang="en-CA" dirty="0"/>
              <a:t>NB: at the time of application, you need not be assured of admission to a degree program.</a:t>
            </a:r>
          </a:p>
          <a:p>
            <a:endParaRPr lang="en-CA" dirty="0"/>
          </a:p>
        </p:txBody>
      </p:sp>
    </p:spTree>
    <p:extLst>
      <p:ext uri="{BB962C8B-B14F-4D97-AF65-F5344CB8AC3E}">
        <p14:creationId xmlns:p14="http://schemas.microsoft.com/office/powerpoint/2010/main" val="691315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a:t>SSHRC: Am I competitive? </a:t>
            </a:r>
            <a:br>
              <a:rPr lang="en-CA" dirty="0"/>
            </a:br>
            <a:r>
              <a:rPr lang="en-CA" dirty="0"/>
              <a:t>Yes, if …</a:t>
            </a:r>
          </a:p>
        </p:txBody>
      </p:sp>
      <p:sp>
        <p:nvSpPr>
          <p:cNvPr id="3" name="Content Placeholder 2"/>
          <p:cNvSpPr>
            <a:spLocks noGrp="1"/>
          </p:cNvSpPr>
          <p:nvPr>
            <p:ph idx="1"/>
          </p:nvPr>
        </p:nvSpPr>
        <p:spPr/>
        <p:txBody>
          <a:bodyPr/>
          <a:lstStyle/>
          <a:p>
            <a:r>
              <a:rPr lang="en-CA" dirty="0"/>
              <a:t>You have a minimum overall average of 80% in each degree</a:t>
            </a:r>
          </a:p>
          <a:p>
            <a:r>
              <a:rPr lang="en-CA" dirty="0"/>
              <a:t>You have two people who can write *excellent* letters of appraisal</a:t>
            </a:r>
          </a:p>
          <a:p>
            <a:r>
              <a:rPr lang="en-CA" dirty="0"/>
              <a:t>You have research publications or public scholarship</a:t>
            </a:r>
          </a:p>
          <a:p>
            <a:r>
              <a:rPr lang="en-CA" dirty="0"/>
              <a:t>You can tell the general public how your research project might affect their lives</a:t>
            </a:r>
          </a:p>
        </p:txBody>
      </p:sp>
    </p:spTree>
    <p:extLst>
      <p:ext uri="{BB962C8B-B14F-4D97-AF65-F5344CB8AC3E}">
        <p14:creationId xmlns:p14="http://schemas.microsoft.com/office/powerpoint/2010/main" val="3200995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CA" dirty="0"/>
              <a:t>SSHRC: How do I apply? </a:t>
            </a:r>
            <a:br>
              <a:rPr lang="en-CA" dirty="0"/>
            </a:br>
            <a:r>
              <a:rPr lang="en-CA" dirty="0"/>
              <a:t>Everyone needs: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CA" dirty="0"/>
              <a:t>the web-based Doctoral Award application form, completed, printed, and signed </a:t>
            </a:r>
          </a:p>
          <a:p>
            <a:pPr marL="514350" indent="-514350">
              <a:buFont typeface="+mj-lt"/>
              <a:buAutoNum type="arabicPeriod"/>
            </a:pPr>
            <a:r>
              <a:rPr lang="en-CA" dirty="0"/>
              <a:t>the program of study (maximum two pages)</a:t>
            </a:r>
          </a:p>
          <a:p>
            <a:pPr marL="514350" indent="-514350">
              <a:buFont typeface="+mj-lt"/>
              <a:buAutoNum type="arabicPeriod"/>
            </a:pPr>
            <a:r>
              <a:rPr lang="en-CA" dirty="0"/>
              <a:t>bibliography and citations (maximum five pages)</a:t>
            </a:r>
          </a:p>
          <a:p>
            <a:pPr marL="514350" indent="-514350">
              <a:buFont typeface="+mj-lt"/>
              <a:buAutoNum type="arabicPeriod"/>
            </a:pPr>
            <a:r>
              <a:rPr lang="en-CA" dirty="0"/>
              <a:t>research contributions (maximum one page) </a:t>
            </a:r>
          </a:p>
          <a:p>
            <a:pPr marL="514350" indent="-514350">
              <a:buFont typeface="+mj-lt"/>
              <a:buAutoNum type="arabicPeriod"/>
            </a:pPr>
            <a:r>
              <a:rPr lang="en-CA" b="1" dirty="0"/>
              <a:t>official and/or certified </a:t>
            </a:r>
            <a:r>
              <a:rPr lang="en-CA" dirty="0"/>
              <a:t>copies of all undergraduate </a:t>
            </a:r>
            <a:r>
              <a:rPr lang="en-CA" b="1" dirty="0"/>
              <a:t>AND</a:t>
            </a:r>
            <a:r>
              <a:rPr lang="en-CA" dirty="0"/>
              <a:t> graduate level transcripts </a:t>
            </a:r>
          </a:p>
          <a:p>
            <a:pPr marL="514350" indent="-514350">
              <a:buFont typeface="+mj-lt"/>
              <a:buAutoNum type="arabicPeriod"/>
            </a:pPr>
            <a:r>
              <a:rPr lang="en-CA" dirty="0"/>
              <a:t>two completed letters of appraisal submitted to online portal</a:t>
            </a:r>
          </a:p>
          <a:p>
            <a:pPr marL="0" indent="0">
              <a:buNone/>
            </a:pPr>
            <a:endParaRPr lang="en-CA" dirty="0"/>
          </a:p>
          <a:p>
            <a:pPr marL="0" indent="0">
              <a:buNone/>
            </a:pPr>
            <a:endParaRPr lang="en-CA" dirty="0"/>
          </a:p>
          <a:p>
            <a:endParaRPr lang="en-CA" dirty="0"/>
          </a:p>
        </p:txBody>
      </p:sp>
    </p:spTree>
    <p:extLst>
      <p:ext uri="{BB962C8B-B14F-4D97-AF65-F5344CB8AC3E}">
        <p14:creationId xmlns:p14="http://schemas.microsoft.com/office/powerpoint/2010/main" val="2798234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a:t>Indigenous Talent Measures</a:t>
            </a:r>
          </a:p>
        </p:txBody>
      </p:sp>
      <p:sp>
        <p:nvSpPr>
          <p:cNvPr id="3" name="Content Placeholder 2"/>
          <p:cNvSpPr>
            <a:spLocks noGrp="1"/>
          </p:cNvSpPr>
          <p:nvPr>
            <p:ph idx="1"/>
          </p:nvPr>
        </p:nvSpPr>
        <p:spPr/>
        <p:txBody>
          <a:bodyPr>
            <a:normAutofit fontScale="92500" lnSpcReduction="20000"/>
          </a:bodyPr>
          <a:lstStyle/>
          <a:p>
            <a:endParaRPr lang="en-US" dirty="0"/>
          </a:p>
          <a:p>
            <a:pPr marL="0" indent="0">
              <a:buNone/>
            </a:pPr>
            <a:r>
              <a:rPr lang="en-US" b="1" dirty="0"/>
              <a:t>These measures include:</a:t>
            </a:r>
          </a:p>
          <a:p>
            <a:r>
              <a:rPr lang="en-US" dirty="0"/>
              <a:t>An opportunity for self-identified Indigenous </a:t>
            </a:r>
            <a:r>
              <a:rPr lang="en-US"/>
              <a:t>doctoral applicants </a:t>
            </a:r>
            <a:r>
              <a:rPr lang="en-US" dirty="0"/>
              <a:t>to have their application considered for submission beyond their institution’s quota,</a:t>
            </a:r>
          </a:p>
          <a:p>
            <a:r>
              <a:rPr lang="en-US" dirty="0"/>
              <a:t>A check-box in the application form to identify a proposed program of study as Indigenous research, such that SSHRC’s Guidelines for the Merit Review of Indigenous Research will apply; and</a:t>
            </a:r>
          </a:p>
          <a:p>
            <a:r>
              <a:rPr lang="en-US" dirty="0"/>
              <a:t>Instructions for members of SSHRC’s doctoral and postdoctoral adjudication committees to take into account the special circumstances facing many Indigenous applicants (e.g., the relative delays in an applicant’s academic career due to cultural or community responsibilities, and/or challenging socio-economic contexts).</a:t>
            </a:r>
          </a:p>
        </p:txBody>
      </p:sp>
    </p:spTree>
    <p:extLst>
      <p:ext uri="{BB962C8B-B14F-4D97-AF65-F5344CB8AC3E}">
        <p14:creationId xmlns:p14="http://schemas.microsoft.com/office/powerpoint/2010/main" val="2169043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5641"/>
          </a:xfrm>
        </p:spPr>
        <p:txBody>
          <a:bodyPr>
            <a:normAutofit/>
          </a:bodyPr>
          <a:lstStyle/>
          <a:p>
            <a:pPr algn="ctr"/>
            <a:r>
              <a:rPr lang="en-CA" sz="3600" dirty="0"/>
              <a:t>SSHRC: How is my application assessed?</a:t>
            </a:r>
          </a:p>
        </p:txBody>
      </p:sp>
      <p:sp>
        <p:nvSpPr>
          <p:cNvPr id="3" name="Content Placeholder 2"/>
          <p:cNvSpPr>
            <a:spLocks noGrp="1"/>
          </p:cNvSpPr>
          <p:nvPr>
            <p:ph idx="1"/>
          </p:nvPr>
        </p:nvSpPr>
        <p:spPr>
          <a:xfrm>
            <a:off x="528034" y="1184856"/>
            <a:ext cx="10825766" cy="5576551"/>
          </a:xfrm>
        </p:spPr>
        <p:txBody>
          <a:bodyPr>
            <a:normAutofit/>
          </a:bodyPr>
          <a:lstStyle/>
          <a:p>
            <a:pPr marL="0" indent="0">
              <a:buNone/>
            </a:pPr>
            <a:endParaRPr lang="en-CA" dirty="0"/>
          </a:p>
          <a:p>
            <a:pPr marL="514350" indent="-514350">
              <a:buAutoNum type="arabicParenR"/>
            </a:pPr>
            <a:endParaRPr lang="en-CA" dirty="0"/>
          </a:p>
          <a:p>
            <a:r>
              <a:rPr lang="en-CA" dirty="0">
                <a:hlinkClick r:id="rId3"/>
              </a:rPr>
              <a:t>https://www.nserc-crsng.gc.ca/Students-Etudiants/PG-CS/CGSD-BESCD_eng.asp#a6</a:t>
            </a:r>
            <a:endParaRPr lang="en-CA" dirty="0"/>
          </a:p>
          <a:p>
            <a:endParaRPr lang="en-CA" dirty="0"/>
          </a:p>
        </p:txBody>
      </p:sp>
    </p:spTree>
    <p:extLst>
      <p:ext uri="{BB962C8B-B14F-4D97-AF65-F5344CB8AC3E}">
        <p14:creationId xmlns:p14="http://schemas.microsoft.com/office/powerpoint/2010/main" val="15699296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SSHRC: When do I have to do this?</a:t>
            </a:r>
          </a:p>
        </p:txBody>
      </p:sp>
      <p:sp>
        <p:nvSpPr>
          <p:cNvPr id="3" name="Content Placeholder 2"/>
          <p:cNvSpPr>
            <a:spLocks noGrp="1"/>
          </p:cNvSpPr>
          <p:nvPr>
            <p:ph idx="1"/>
          </p:nvPr>
        </p:nvSpPr>
        <p:spPr/>
        <p:txBody>
          <a:bodyPr/>
          <a:lstStyle/>
          <a:p>
            <a:pPr marL="0" indent="0">
              <a:buNone/>
            </a:pPr>
            <a:endParaRPr lang="en-CA" sz="3200" dirty="0"/>
          </a:p>
          <a:p>
            <a:r>
              <a:rPr lang="en-CA" sz="3200" dirty="0"/>
              <a:t>The deadline for fully completed applications to be submitted to SGS is </a:t>
            </a:r>
            <a:r>
              <a:rPr lang="en-CA" sz="3200" b="1" dirty="0"/>
              <a:t>October 12</a:t>
            </a:r>
          </a:p>
          <a:p>
            <a:endParaRPr lang="en-CA" dirty="0"/>
          </a:p>
        </p:txBody>
      </p:sp>
    </p:spTree>
    <p:extLst>
      <p:ext uri="{BB962C8B-B14F-4D97-AF65-F5344CB8AC3E}">
        <p14:creationId xmlns:p14="http://schemas.microsoft.com/office/powerpoint/2010/main" val="3943858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a:t>SSHRC: What’s the hardest part?</a:t>
            </a:r>
          </a:p>
        </p:txBody>
      </p:sp>
      <p:sp>
        <p:nvSpPr>
          <p:cNvPr id="3" name="Content Placeholder 2"/>
          <p:cNvSpPr>
            <a:spLocks noGrp="1"/>
          </p:cNvSpPr>
          <p:nvPr>
            <p:ph idx="1"/>
          </p:nvPr>
        </p:nvSpPr>
        <p:spPr/>
        <p:txBody>
          <a:bodyPr/>
          <a:lstStyle/>
          <a:p>
            <a:r>
              <a:rPr lang="en-CA" dirty="0"/>
              <a:t>Figuring out how best to follow all the SSHRC instructions AND highlight your qualifications at the same time</a:t>
            </a:r>
          </a:p>
          <a:p>
            <a:endParaRPr lang="en-CA" dirty="0"/>
          </a:p>
          <a:p>
            <a:r>
              <a:rPr lang="en-CA" dirty="0"/>
              <a:t>Ensuring your letters of reference are excellent </a:t>
            </a:r>
          </a:p>
          <a:p>
            <a:pPr marL="0" indent="0">
              <a:buNone/>
            </a:pPr>
            <a:r>
              <a:rPr lang="en-CA" dirty="0">
                <a:hlinkClick r:id="rId3"/>
              </a:rPr>
              <a:t>http://www.sshrc-crsh.gc.ca/funding-financement/forms-formulaires/index-eng.aspx</a:t>
            </a:r>
            <a:endParaRPr lang="en-CA" dirty="0"/>
          </a:p>
          <a:p>
            <a:pPr marL="0" indent="0">
              <a:buNone/>
            </a:pPr>
            <a:endParaRPr lang="en-CA" dirty="0"/>
          </a:p>
          <a:p>
            <a:r>
              <a:rPr lang="en-CA" dirty="0"/>
              <a:t>Writing the Program of Research</a:t>
            </a:r>
          </a:p>
        </p:txBody>
      </p:sp>
    </p:spTree>
    <p:extLst>
      <p:ext uri="{BB962C8B-B14F-4D97-AF65-F5344CB8AC3E}">
        <p14:creationId xmlns:p14="http://schemas.microsoft.com/office/powerpoint/2010/main" val="4183371613"/>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794</TotalTime>
  <Words>612</Words>
  <Application>Microsoft Macintosh PowerPoint</Application>
  <PresentationFormat>Widescreen</PresentationFormat>
  <Paragraphs>62</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Corbel</vt:lpstr>
      <vt:lpstr>Depth</vt:lpstr>
      <vt:lpstr>SSHRC: What is it?</vt:lpstr>
      <vt:lpstr>Why are there 3 Doctoral Awards?</vt:lpstr>
      <vt:lpstr>SSHRC: Can I apply?  Yes, if …</vt:lpstr>
      <vt:lpstr>SSHRC: Am I competitive?  Yes, if …</vt:lpstr>
      <vt:lpstr>SSHRC: How do I apply?  Everyone needs:</vt:lpstr>
      <vt:lpstr>Indigenous Talent Measures</vt:lpstr>
      <vt:lpstr>SSHRC: How is my application assessed?</vt:lpstr>
      <vt:lpstr>SSHRC: When do I have to do this?</vt:lpstr>
      <vt:lpstr>SSHRC: What’s the hardest part?</vt:lpstr>
    </vt:vector>
  </TitlesOfParts>
  <Company>Memorial University of Newfoundland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SSHRC: What is it?</dc:title>
  <dc:creator>Danine Farquharson</dc:creator>
  <cp:lastModifiedBy>Microsoft Office User</cp:lastModifiedBy>
  <cp:revision>29</cp:revision>
  <cp:lastPrinted>2016-09-15T15:17:40Z</cp:lastPrinted>
  <dcterms:created xsi:type="dcterms:W3CDTF">2016-09-12T13:16:19Z</dcterms:created>
  <dcterms:modified xsi:type="dcterms:W3CDTF">2021-08-10T10:46:23Z</dcterms:modified>
</cp:coreProperties>
</file>